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0" r:id="rId3"/>
    <p:sldId id="276" r:id="rId4"/>
    <p:sldId id="277" r:id="rId5"/>
    <p:sldId id="279" r:id="rId6"/>
    <p:sldId id="272" r:id="rId7"/>
    <p:sldId id="280" r:id="rId8"/>
    <p:sldId id="281" r:id="rId9"/>
    <p:sldId id="275" r:id="rId10"/>
    <p:sldId id="278" r:id="rId11"/>
    <p:sldId id="273" r:id="rId12"/>
    <p:sldId id="274" r:id="rId13"/>
    <p:sldId id="257" r:id="rId14"/>
    <p:sldId id="258" r:id="rId15"/>
    <p:sldId id="271" r:id="rId16"/>
    <p:sldId id="263" r:id="rId17"/>
    <p:sldId id="265" r:id="rId18"/>
    <p:sldId id="264" r:id="rId19"/>
    <p:sldId id="267" r:id="rId20"/>
    <p:sldId id="268" r:id="rId21"/>
    <p:sldId id="269" r:id="rId22"/>
    <p:sldId id="262"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46" autoAdjust="0"/>
    <p:restoredTop sz="94660"/>
  </p:normalViewPr>
  <p:slideViewPr>
    <p:cSldViewPr snapToGrid="0">
      <p:cViewPr varScale="1">
        <p:scale>
          <a:sx n="73" d="100"/>
          <a:sy n="73" d="100"/>
        </p:scale>
        <p:origin x="27" y="9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05AA23F-5462-B918-BD7E-76D23E5B4A9E}"/>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88734296-FB20-4EE8-22A7-39DCB8B4F9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760A745-F6C5-8B2E-22C1-FAA9EF6C9441}"/>
              </a:ext>
            </a:extLst>
          </p:cNvPr>
          <p:cNvSpPr>
            <a:spLocks noGrp="1"/>
          </p:cNvSpPr>
          <p:nvPr>
            <p:ph type="dt" sz="half" idx="10"/>
          </p:nvPr>
        </p:nvSpPr>
        <p:spPr/>
        <p:txBody>
          <a:bodyPr/>
          <a:lstStyle/>
          <a:p>
            <a:fld id="{B11CAB26-FB85-4111-881F-96B8A3C298C6}" type="datetimeFigureOut">
              <a:rPr kumimoji="1" lang="ja-JP" altLang="en-US" smtClean="0"/>
              <a:t>2024/11/4</a:t>
            </a:fld>
            <a:endParaRPr kumimoji="1" lang="ja-JP" altLang="en-US"/>
          </a:p>
        </p:txBody>
      </p:sp>
      <p:sp>
        <p:nvSpPr>
          <p:cNvPr id="5" name="フッター プレースホルダー 4">
            <a:extLst>
              <a:ext uri="{FF2B5EF4-FFF2-40B4-BE49-F238E27FC236}">
                <a16:creationId xmlns:a16="http://schemas.microsoft.com/office/drawing/2014/main" id="{C78433F5-A3F8-CAF5-B33D-6A587E41998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02D00F5-1E16-3861-6208-B473DF2484F5}"/>
              </a:ext>
            </a:extLst>
          </p:cNvPr>
          <p:cNvSpPr>
            <a:spLocks noGrp="1"/>
          </p:cNvSpPr>
          <p:nvPr>
            <p:ph type="sldNum" sz="quarter" idx="12"/>
          </p:nvPr>
        </p:nvSpPr>
        <p:spPr/>
        <p:txBody>
          <a:body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2035631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38F71DF-7525-660E-A61E-876A24DF074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F16DC0A-69E8-2768-237C-CD24EF960C6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BF3FE27-ADA9-74A1-E785-C64ECCDE54DA}"/>
              </a:ext>
            </a:extLst>
          </p:cNvPr>
          <p:cNvSpPr>
            <a:spLocks noGrp="1"/>
          </p:cNvSpPr>
          <p:nvPr>
            <p:ph type="dt" sz="half" idx="10"/>
          </p:nvPr>
        </p:nvSpPr>
        <p:spPr/>
        <p:txBody>
          <a:bodyPr/>
          <a:lstStyle/>
          <a:p>
            <a:fld id="{B11CAB26-FB85-4111-881F-96B8A3C298C6}" type="datetimeFigureOut">
              <a:rPr kumimoji="1" lang="ja-JP" altLang="en-US" smtClean="0"/>
              <a:t>2024/11/4</a:t>
            </a:fld>
            <a:endParaRPr kumimoji="1" lang="ja-JP" altLang="en-US"/>
          </a:p>
        </p:txBody>
      </p:sp>
      <p:sp>
        <p:nvSpPr>
          <p:cNvPr id="5" name="フッター プレースホルダー 4">
            <a:extLst>
              <a:ext uri="{FF2B5EF4-FFF2-40B4-BE49-F238E27FC236}">
                <a16:creationId xmlns:a16="http://schemas.microsoft.com/office/drawing/2014/main" id="{30BBF335-8D14-F881-0C7E-1EFB99D5994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2C4728F-A003-C218-AC0D-8F464A88035A}"/>
              </a:ext>
            </a:extLst>
          </p:cNvPr>
          <p:cNvSpPr>
            <a:spLocks noGrp="1"/>
          </p:cNvSpPr>
          <p:nvPr>
            <p:ph type="sldNum" sz="quarter" idx="12"/>
          </p:nvPr>
        </p:nvSpPr>
        <p:spPr/>
        <p:txBody>
          <a:body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1825862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6EED4F0-CDE8-8860-9900-13AD606C3FFA}"/>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B6F94C7A-8993-3B43-5700-1B7B7F694114}"/>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E10310D-52A9-7CF9-187B-AC1934889EE0}"/>
              </a:ext>
            </a:extLst>
          </p:cNvPr>
          <p:cNvSpPr>
            <a:spLocks noGrp="1"/>
          </p:cNvSpPr>
          <p:nvPr>
            <p:ph type="dt" sz="half" idx="10"/>
          </p:nvPr>
        </p:nvSpPr>
        <p:spPr/>
        <p:txBody>
          <a:bodyPr/>
          <a:lstStyle/>
          <a:p>
            <a:fld id="{B11CAB26-FB85-4111-881F-96B8A3C298C6}" type="datetimeFigureOut">
              <a:rPr kumimoji="1" lang="ja-JP" altLang="en-US" smtClean="0"/>
              <a:t>2024/11/4</a:t>
            </a:fld>
            <a:endParaRPr kumimoji="1" lang="ja-JP" altLang="en-US"/>
          </a:p>
        </p:txBody>
      </p:sp>
      <p:sp>
        <p:nvSpPr>
          <p:cNvPr id="5" name="フッター プレースホルダー 4">
            <a:extLst>
              <a:ext uri="{FF2B5EF4-FFF2-40B4-BE49-F238E27FC236}">
                <a16:creationId xmlns:a16="http://schemas.microsoft.com/office/drawing/2014/main" id="{D6CEBE33-E81C-03E7-E4AD-58AB6E549FA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01AFAE4-C3AE-6448-653E-8BCA73822443}"/>
              </a:ext>
            </a:extLst>
          </p:cNvPr>
          <p:cNvSpPr>
            <a:spLocks noGrp="1"/>
          </p:cNvSpPr>
          <p:nvPr>
            <p:ph type="sldNum" sz="quarter" idx="12"/>
          </p:nvPr>
        </p:nvSpPr>
        <p:spPr/>
        <p:txBody>
          <a:body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1030472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60F265-5F33-A80E-6837-7E31C679F90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21AF6AD-F732-E25C-2521-CF9657940EA6}"/>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9949010-135E-C0AE-7D27-DB8B2911FD45}"/>
              </a:ext>
            </a:extLst>
          </p:cNvPr>
          <p:cNvSpPr>
            <a:spLocks noGrp="1"/>
          </p:cNvSpPr>
          <p:nvPr>
            <p:ph type="dt" sz="half" idx="10"/>
          </p:nvPr>
        </p:nvSpPr>
        <p:spPr/>
        <p:txBody>
          <a:bodyPr/>
          <a:lstStyle/>
          <a:p>
            <a:fld id="{B11CAB26-FB85-4111-881F-96B8A3C298C6}" type="datetimeFigureOut">
              <a:rPr kumimoji="1" lang="ja-JP" altLang="en-US" smtClean="0"/>
              <a:t>2024/11/4</a:t>
            </a:fld>
            <a:endParaRPr kumimoji="1" lang="ja-JP" altLang="en-US"/>
          </a:p>
        </p:txBody>
      </p:sp>
      <p:sp>
        <p:nvSpPr>
          <p:cNvPr id="5" name="フッター プレースホルダー 4">
            <a:extLst>
              <a:ext uri="{FF2B5EF4-FFF2-40B4-BE49-F238E27FC236}">
                <a16:creationId xmlns:a16="http://schemas.microsoft.com/office/drawing/2014/main" id="{D3AFB572-20D4-3AA0-9902-F34206A5390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D7CF1B7-80B4-CC01-1F5A-E402C82F3D5D}"/>
              </a:ext>
            </a:extLst>
          </p:cNvPr>
          <p:cNvSpPr>
            <a:spLocks noGrp="1"/>
          </p:cNvSpPr>
          <p:nvPr>
            <p:ph type="sldNum" sz="quarter" idx="12"/>
          </p:nvPr>
        </p:nvSpPr>
        <p:spPr/>
        <p:txBody>
          <a:body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1406506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C3ED31-6CB8-5C2D-CB63-71A2AD84A154}"/>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AE44E2D-D832-B7E9-9D89-E525BFD95D6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A584D83A-BA0D-791E-A97F-A846F8581402}"/>
              </a:ext>
            </a:extLst>
          </p:cNvPr>
          <p:cNvSpPr>
            <a:spLocks noGrp="1"/>
          </p:cNvSpPr>
          <p:nvPr>
            <p:ph type="dt" sz="half" idx="10"/>
          </p:nvPr>
        </p:nvSpPr>
        <p:spPr/>
        <p:txBody>
          <a:bodyPr/>
          <a:lstStyle/>
          <a:p>
            <a:fld id="{B11CAB26-FB85-4111-881F-96B8A3C298C6}" type="datetimeFigureOut">
              <a:rPr kumimoji="1" lang="ja-JP" altLang="en-US" smtClean="0"/>
              <a:t>2024/11/4</a:t>
            </a:fld>
            <a:endParaRPr kumimoji="1" lang="ja-JP" altLang="en-US"/>
          </a:p>
        </p:txBody>
      </p:sp>
      <p:sp>
        <p:nvSpPr>
          <p:cNvPr id="5" name="フッター プレースホルダー 4">
            <a:extLst>
              <a:ext uri="{FF2B5EF4-FFF2-40B4-BE49-F238E27FC236}">
                <a16:creationId xmlns:a16="http://schemas.microsoft.com/office/drawing/2014/main" id="{87B89D21-5FA2-7C72-7CD4-3400410D26B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F439CC6-1B54-08C3-F2D4-227EBD5E7902}"/>
              </a:ext>
            </a:extLst>
          </p:cNvPr>
          <p:cNvSpPr>
            <a:spLocks noGrp="1"/>
          </p:cNvSpPr>
          <p:nvPr>
            <p:ph type="sldNum" sz="quarter" idx="12"/>
          </p:nvPr>
        </p:nvSpPr>
        <p:spPr/>
        <p:txBody>
          <a:body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124368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A92DA2-17DA-95E7-B41C-3DBCE23CC66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3E2E381-737B-C00D-AD3A-960A2A075D44}"/>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3BF23683-CDD9-91FF-2874-C3237E6A9DDD}"/>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5FF6D376-4307-E106-1E3A-1355FB714360}"/>
              </a:ext>
            </a:extLst>
          </p:cNvPr>
          <p:cNvSpPr>
            <a:spLocks noGrp="1"/>
          </p:cNvSpPr>
          <p:nvPr>
            <p:ph type="dt" sz="half" idx="10"/>
          </p:nvPr>
        </p:nvSpPr>
        <p:spPr/>
        <p:txBody>
          <a:bodyPr/>
          <a:lstStyle/>
          <a:p>
            <a:fld id="{B11CAB26-FB85-4111-881F-96B8A3C298C6}" type="datetimeFigureOut">
              <a:rPr kumimoji="1" lang="ja-JP" altLang="en-US" smtClean="0"/>
              <a:t>2024/11/4</a:t>
            </a:fld>
            <a:endParaRPr kumimoji="1" lang="ja-JP" altLang="en-US"/>
          </a:p>
        </p:txBody>
      </p:sp>
      <p:sp>
        <p:nvSpPr>
          <p:cNvPr id="6" name="フッター プレースホルダー 5">
            <a:extLst>
              <a:ext uri="{FF2B5EF4-FFF2-40B4-BE49-F238E27FC236}">
                <a16:creationId xmlns:a16="http://schemas.microsoft.com/office/drawing/2014/main" id="{BFDCD49D-2906-08FA-3845-F9F133D4816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B3E0004-5B94-A6F9-400E-BA28992EB7A6}"/>
              </a:ext>
            </a:extLst>
          </p:cNvPr>
          <p:cNvSpPr>
            <a:spLocks noGrp="1"/>
          </p:cNvSpPr>
          <p:nvPr>
            <p:ph type="sldNum" sz="quarter" idx="12"/>
          </p:nvPr>
        </p:nvSpPr>
        <p:spPr/>
        <p:txBody>
          <a:body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291462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430CBEF-4CEB-96A9-F3B1-C435AEF431EF}"/>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09D2371-1231-5A53-B60E-1169843A80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0653EFD-ABBA-D558-35A0-689737BE8DA5}"/>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8B688CEA-1E18-C3E9-7855-CA24EAC383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0C1D6EB-A35F-D77F-64C7-B14A8E5739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35F83B7B-F0E0-C13E-1A7D-5E18C5E93956}"/>
              </a:ext>
            </a:extLst>
          </p:cNvPr>
          <p:cNvSpPr>
            <a:spLocks noGrp="1"/>
          </p:cNvSpPr>
          <p:nvPr>
            <p:ph type="dt" sz="half" idx="10"/>
          </p:nvPr>
        </p:nvSpPr>
        <p:spPr/>
        <p:txBody>
          <a:bodyPr/>
          <a:lstStyle/>
          <a:p>
            <a:fld id="{B11CAB26-FB85-4111-881F-96B8A3C298C6}" type="datetimeFigureOut">
              <a:rPr kumimoji="1" lang="ja-JP" altLang="en-US" smtClean="0"/>
              <a:t>2024/11/4</a:t>
            </a:fld>
            <a:endParaRPr kumimoji="1" lang="ja-JP" altLang="en-US"/>
          </a:p>
        </p:txBody>
      </p:sp>
      <p:sp>
        <p:nvSpPr>
          <p:cNvPr id="8" name="フッター プレースホルダー 7">
            <a:extLst>
              <a:ext uri="{FF2B5EF4-FFF2-40B4-BE49-F238E27FC236}">
                <a16:creationId xmlns:a16="http://schemas.microsoft.com/office/drawing/2014/main" id="{921B4C8D-5DA7-C8BC-27C2-015CD92F78C8}"/>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033DF456-3BC9-DF81-C718-9F6B2DE54EEB}"/>
              </a:ext>
            </a:extLst>
          </p:cNvPr>
          <p:cNvSpPr>
            <a:spLocks noGrp="1"/>
          </p:cNvSpPr>
          <p:nvPr>
            <p:ph type="sldNum" sz="quarter" idx="12"/>
          </p:nvPr>
        </p:nvSpPr>
        <p:spPr/>
        <p:txBody>
          <a:body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4245549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322BE6-3D50-6C3F-D01D-AF718CC3EF6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B8641A1-801A-260C-331F-784BA0D60197}"/>
              </a:ext>
            </a:extLst>
          </p:cNvPr>
          <p:cNvSpPr>
            <a:spLocks noGrp="1"/>
          </p:cNvSpPr>
          <p:nvPr>
            <p:ph type="dt" sz="half" idx="10"/>
          </p:nvPr>
        </p:nvSpPr>
        <p:spPr/>
        <p:txBody>
          <a:bodyPr/>
          <a:lstStyle/>
          <a:p>
            <a:fld id="{B11CAB26-FB85-4111-881F-96B8A3C298C6}" type="datetimeFigureOut">
              <a:rPr kumimoji="1" lang="ja-JP" altLang="en-US" smtClean="0"/>
              <a:t>2024/11/4</a:t>
            </a:fld>
            <a:endParaRPr kumimoji="1" lang="ja-JP" altLang="en-US"/>
          </a:p>
        </p:txBody>
      </p:sp>
      <p:sp>
        <p:nvSpPr>
          <p:cNvPr id="4" name="フッター プレースホルダー 3">
            <a:extLst>
              <a:ext uri="{FF2B5EF4-FFF2-40B4-BE49-F238E27FC236}">
                <a16:creationId xmlns:a16="http://schemas.microsoft.com/office/drawing/2014/main" id="{47EF0C66-8A74-B8E7-AFEE-F6CE1EDF0727}"/>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48DAB0C4-1298-CD84-62F5-1BC6395DB5CB}"/>
              </a:ext>
            </a:extLst>
          </p:cNvPr>
          <p:cNvSpPr>
            <a:spLocks noGrp="1"/>
          </p:cNvSpPr>
          <p:nvPr>
            <p:ph type="sldNum" sz="quarter" idx="12"/>
          </p:nvPr>
        </p:nvSpPr>
        <p:spPr/>
        <p:txBody>
          <a:body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4203686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2C7C451-182B-01FC-B794-7E9810C2A9CD}"/>
              </a:ext>
            </a:extLst>
          </p:cNvPr>
          <p:cNvSpPr>
            <a:spLocks noGrp="1"/>
          </p:cNvSpPr>
          <p:nvPr>
            <p:ph type="dt" sz="half" idx="10"/>
          </p:nvPr>
        </p:nvSpPr>
        <p:spPr/>
        <p:txBody>
          <a:bodyPr/>
          <a:lstStyle/>
          <a:p>
            <a:fld id="{B11CAB26-FB85-4111-881F-96B8A3C298C6}" type="datetimeFigureOut">
              <a:rPr kumimoji="1" lang="ja-JP" altLang="en-US" smtClean="0"/>
              <a:t>2024/11/4</a:t>
            </a:fld>
            <a:endParaRPr kumimoji="1" lang="ja-JP" altLang="en-US"/>
          </a:p>
        </p:txBody>
      </p:sp>
      <p:sp>
        <p:nvSpPr>
          <p:cNvPr id="3" name="フッター プレースホルダー 2">
            <a:extLst>
              <a:ext uri="{FF2B5EF4-FFF2-40B4-BE49-F238E27FC236}">
                <a16:creationId xmlns:a16="http://schemas.microsoft.com/office/drawing/2014/main" id="{16ECAB8A-A824-6262-0578-2A98FC7E087D}"/>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992DDDD-2CC9-899F-E15C-1ABD328C194B}"/>
              </a:ext>
            </a:extLst>
          </p:cNvPr>
          <p:cNvSpPr>
            <a:spLocks noGrp="1"/>
          </p:cNvSpPr>
          <p:nvPr>
            <p:ph type="sldNum" sz="quarter" idx="12"/>
          </p:nvPr>
        </p:nvSpPr>
        <p:spPr/>
        <p:txBody>
          <a:body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87566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6D52463-0962-A6BF-D5CC-3A7B30C0103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6284BD5-B193-8231-8BEC-869404D66B8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9E2B1383-23EC-8548-A21C-27503C518E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A60EA1C-6B52-3B7F-FB0C-66F5A0DE8FD0}"/>
              </a:ext>
            </a:extLst>
          </p:cNvPr>
          <p:cNvSpPr>
            <a:spLocks noGrp="1"/>
          </p:cNvSpPr>
          <p:nvPr>
            <p:ph type="dt" sz="half" idx="10"/>
          </p:nvPr>
        </p:nvSpPr>
        <p:spPr/>
        <p:txBody>
          <a:bodyPr/>
          <a:lstStyle/>
          <a:p>
            <a:fld id="{B11CAB26-FB85-4111-881F-96B8A3C298C6}" type="datetimeFigureOut">
              <a:rPr kumimoji="1" lang="ja-JP" altLang="en-US" smtClean="0"/>
              <a:t>2024/11/4</a:t>
            </a:fld>
            <a:endParaRPr kumimoji="1" lang="ja-JP" altLang="en-US"/>
          </a:p>
        </p:txBody>
      </p:sp>
      <p:sp>
        <p:nvSpPr>
          <p:cNvPr id="6" name="フッター プレースホルダー 5">
            <a:extLst>
              <a:ext uri="{FF2B5EF4-FFF2-40B4-BE49-F238E27FC236}">
                <a16:creationId xmlns:a16="http://schemas.microsoft.com/office/drawing/2014/main" id="{750C324A-2B2C-83E7-E2FD-50AF55B4AA9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9E653E8-E2CE-2835-E247-9D84252AEF88}"/>
              </a:ext>
            </a:extLst>
          </p:cNvPr>
          <p:cNvSpPr>
            <a:spLocks noGrp="1"/>
          </p:cNvSpPr>
          <p:nvPr>
            <p:ph type="sldNum" sz="quarter" idx="12"/>
          </p:nvPr>
        </p:nvSpPr>
        <p:spPr/>
        <p:txBody>
          <a:body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1652194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9CE4F9-CDC6-A6EF-7682-140F09881B35}"/>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B0DFEDB-4B48-E418-95B1-ED772657B6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E751A843-32A5-D9C8-0FFE-E472FE0C68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134A0E8-78B2-C480-C2ED-A9B0CCF755A2}"/>
              </a:ext>
            </a:extLst>
          </p:cNvPr>
          <p:cNvSpPr>
            <a:spLocks noGrp="1"/>
          </p:cNvSpPr>
          <p:nvPr>
            <p:ph type="dt" sz="half" idx="10"/>
          </p:nvPr>
        </p:nvSpPr>
        <p:spPr/>
        <p:txBody>
          <a:bodyPr/>
          <a:lstStyle/>
          <a:p>
            <a:fld id="{B11CAB26-FB85-4111-881F-96B8A3C298C6}" type="datetimeFigureOut">
              <a:rPr kumimoji="1" lang="ja-JP" altLang="en-US" smtClean="0"/>
              <a:t>2024/11/4</a:t>
            </a:fld>
            <a:endParaRPr kumimoji="1" lang="ja-JP" altLang="en-US"/>
          </a:p>
        </p:txBody>
      </p:sp>
      <p:sp>
        <p:nvSpPr>
          <p:cNvPr id="6" name="フッター プレースホルダー 5">
            <a:extLst>
              <a:ext uri="{FF2B5EF4-FFF2-40B4-BE49-F238E27FC236}">
                <a16:creationId xmlns:a16="http://schemas.microsoft.com/office/drawing/2014/main" id="{A853B9D0-9966-02BE-1977-F1E899F6A62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6A987D7-8741-70F6-410E-722E5B82AA02}"/>
              </a:ext>
            </a:extLst>
          </p:cNvPr>
          <p:cNvSpPr>
            <a:spLocks noGrp="1"/>
          </p:cNvSpPr>
          <p:nvPr>
            <p:ph type="sldNum" sz="quarter" idx="12"/>
          </p:nvPr>
        </p:nvSpPr>
        <p:spPr/>
        <p:txBody>
          <a:body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2242688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248852A-9210-B25B-4832-B8401496C5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BDD788A-C38A-EE6F-4589-7FBD6239B0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039ABEF-53F0-8517-3551-2A0BE7C7223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11CAB26-FB85-4111-881F-96B8A3C298C6}" type="datetimeFigureOut">
              <a:rPr kumimoji="1" lang="ja-JP" altLang="en-US" smtClean="0"/>
              <a:t>2024/11/4</a:t>
            </a:fld>
            <a:endParaRPr kumimoji="1" lang="ja-JP" altLang="en-US"/>
          </a:p>
        </p:txBody>
      </p:sp>
      <p:sp>
        <p:nvSpPr>
          <p:cNvPr id="5" name="フッター プレースホルダー 4">
            <a:extLst>
              <a:ext uri="{FF2B5EF4-FFF2-40B4-BE49-F238E27FC236}">
                <a16:creationId xmlns:a16="http://schemas.microsoft.com/office/drawing/2014/main" id="{A3692267-8086-5F37-0CF3-5CF2971516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C7F24A81-7799-1CBF-CC78-7FE248BE58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A4AFE18-F10C-4770-A1DA-2C81A238732B}" type="slidenum">
              <a:rPr kumimoji="1" lang="ja-JP" altLang="en-US" smtClean="0"/>
              <a:t>‹#›</a:t>
            </a:fld>
            <a:endParaRPr kumimoji="1" lang="ja-JP" altLang="en-US"/>
          </a:p>
        </p:txBody>
      </p:sp>
    </p:spTree>
    <p:extLst>
      <p:ext uri="{BB962C8B-B14F-4D97-AF65-F5344CB8AC3E}">
        <p14:creationId xmlns:p14="http://schemas.microsoft.com/office/powerpoint/2010/main" val="143448437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30.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100.png"/><Relationship Id="rId7" Type="http://schemas.openxmlformats.org/officeDocument/2006/relationships/image" Target="../media/image140.png"/><Relationship Id="rId12" Type="http://schemas.openxmlformats.org/officeDocument/2006/relationships/image" Target="../media/image191.png"/><Relationship Id="rId2" Type="http://schemas.openxmlformats.org/officeDocument/2006/relationships/image" Target="../media/image91.png"/><Relationship Id="rId1" Type="http://schemas.openxmlformats.org/officeDocument/2006/relationships/slideLayout" Target="../slideLayouts/slideLayout2.xml"/><Relationship Id="rId6" Type="http://schemas.openxmlformats.org/officeDocument/2006/relationships/image" Target="../media/image130.png"/><Relationship Id="rId11" Type="http://schemas.openxmlformats.org/officeDocument/2006/relationships/image" Target="../media/image181.png"/><Relationship Id="rId5" Type="http://schemas.openxmlformats.org/officeDocument/2006/relationships/image" Target="../media/image120.png"/><Relationship Id="rId10" Type="http://schemas.openxmlformats.org/officeDocument/2006/relationships/image" Target="../media/image170.png"/><Relationship Id="rId4" Type="http://schemas.openxmlformats.org/officeDocument/2006/relationships/image" Target="../media/image111.png"/><Relationship Id="rId9" Type="http://schemas.openxmlformats.org/officeDocument/2006/relationships/image" Target="../media/image160.png"/></Relationships>
</file>

<file path=ppt/slides/_rels/slide14.xml.rels><?xml version="1.0" encoding="UTF-8" standalone="yes"?>
<Relationships xmlns="http://schemas.openxmlformats.org/package/2006/relationships"><Relationship Id="rId3" Type="http://schemas.openxmlformats.org/officeDocument/2006/relationships/image" Target="../media/image250.png"/><Relationship Id="rId7" Type="http://schemas.openxmlformats.org/officeDocument/2006/relationships/image" Target="../media/image60.png"/><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0.png"/><Relationship Id="rId4" Type="http://schemas.openxmlformats.org/officeDocument/2006/relationships/image" Target="../media/image300.png"/></Relationships>
</file>

<file path=ppt/slides/_rels/slide15.xml.rels><?xml version="1.0" encoding="UTF-8" standalone="yes"?>
<Relationships xmlns="http://schemas.openxmlformats.org/package/2006/relationships"><Relationship Id="rId8" Type="http://schemas.openxmlformats.org/officeDocument/2006/relationships/image" Target="../media/image151.png"/><Relationship Id="rId13" Type="http://schemas.openxmlformats.org/officeDocument/2006/relationships/image" Target="../media/image200.png"/><Relationship Id="rId3" Type="http://schemas.openxmlformats.org/officeDocument/2006/relationships/image" Target="../media/image240.png"/><Relationship Id="rId12" Type="http://schemas.openxmlformats.org/officeDocument/2006/relationships/image" Target="../media/image190.png"/><Relationship Id="rId2" Type="http://schemas.openxmlformats.org/officeDocument/2006/relationships/image" Target="../media/image230.png"/><Relationship Id="rId16" Type="http://schemas.openxmlformats.org/officeDocument/2006/relationships/image" Target="../media/image280.png"/><Relationship Id="rId1" Type="http://schemas.openxmlformats.org/officeDocument/2006/relationships/slideLayout" Target="../slideLayouts/slideLayout1.xml"/><Relationship Id="rId11" Type="http://schemas.openxmlformats.org/officeDocument/2006/relationships/image" Target="../media/image180.png"/><Relationship Id="rId5" Type="http://schemas.openxmlformats.org/officeDocument/2006/relationships/image" Target="../media/image270.png"/><Relationship Id="rId15" Type="http://schemas.openxmlformats.org/officeDocument/2006/relationships/image" Target="../media/image141.png"/><Relationship Id="rId10" Type="http://schemas.openxmlformats.org/officeDocument/2006/relationships/image" Target="../media/image171.png"/><Relationship Id="rId4" Type="http://schemas.openxmlformats.org/officeDocument/2006/relationships/image" Target="../media/image260.png"/><Relationship Id="rId9" Type="http://schemas.openxmlformats.org/officeDocument/2006/relationships/image" Target="../media/image161.png"/><Relationship Id="rId14" Type="http://schemas.openxmlformats.org/officeDocument/2006/relationships/image" Target="../media/image131.png"/></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80.png"/><Relationship Id="rId1" Type="http://schemas.openxmlformats.org/officeDocument/2006/relationships/slideLayout" Target="../slideLayouts/slideLayout2.xml"/><Relationship Id="rId5" Type="http://schemas.openxmlformats.org/officeDocument/2006/relationships/image" Target="../media/image430.png"/><Relationship Id="rId4" Type="http://schemas.openxmlformats.org/officeDocument/2006/relationships/image" Target="../media/image420.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9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EE44CD3F-D6C8-B293-D5EC-B324D5CC5463}"/>
              </a:ext>
            </a:extLst>
          </p:cNvPr>
          <p:cNvSpPr/>
          <p:nvPr/>
        </p:nvSpPr>
        <p:spPr>
          <a:xfrm>
            <a:off x="80864" y="3031353"/>
            <a:ext cx="7076846" cy="3792960"/>
          </a:xfrm>
          <a:prstGeom prst="roundRect">
            <a:avLst>
              <a:gd name="adj" fmla="val 10386"/>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四角形: 角を丸くする 18">
            <a:extLst>
              <a:ext uri="{FF2B5EF4-FFF2-40B4-BE49-F238E27FC236}">
                <a16:creationId xmlns:a16="http://schemas.microsoft.com/office/drawing/2014/main" id="{17192C01-ABF5-05FF-176C-7811DD24D302}"/>
              </a:ext>
            </a:extLst>
          </p:cNvPr>
          <p:cNvSpPr/>
          <p:nvPr/>
        </p:nvSpPr>
        <p:spPr>
          <a:xfrm>
            <a:off x="80864" y="913128"/>
            <a:ext cx="7076846" cy="1789872"/>
          </a:xfrm>
          <a:prstGeom prst="roundRect">
            <a:avLst>
              <a:gd name="adj" fmla="val 14060"/>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7CB675A6-B90D-730D-E77C-2F63F6B1DD12}"/>
              </a:ext>
            </a:extLst>
          </p:cNvPr>
          <p:cNvSpPr txBox="1"/>
          <p:nvPr/>
        </p:nvSpPr>
        <p:spPr>
          <a:xfrm>
            <a:off x="0" y="0"/>
            <a:ext cx="12192000" cy="584775"/>
          </a:xfrm>
          <a:prstGeom prst="rect">
            <a:avLst/>
          </a:prstGeom>
          <a:solidFill>
            <a:schemeClr val="accent4"/>
          </a:solidFill>
        </p:spPr>
        <p:txBody>
          <a:bodyPr wrap="square" rtlCol="0">
            <a:spAutoFit/>
          </a:bodyPr>
          <a:lstStyle/>
          <a:p>
            <a:pPr algn="ctr"/>
            <a:r>
              <a:rPr kumimoji="1" lang="ja-JP" altLang="en-US" sz="3200" b="1" dirty="0">
                <a:solidFill>
                  <a:schemeClr val="bg1"/>
                </a:solidFill>
              </a:rPr>
              <a:t>シナプス可塑性方程式</a:t>
            </a:r>
          </a:p>
        </p:txBody>
      </p:sp>
      <p:sp>
        <p:nvSpPr>
          <p:cNvPr id="4" name="正方形/長方形 3">
            <a:extLst>
              <a:ext uri="{FF2B5EF4-FFF2-40B4-BE49-F238E27FC236}">
                <a16:creationId xmlns:a16="http://schemas.microsoft.com/office/drawing/2014/main" id="{7F471F8E-3A11-9127-5011-43CD04CAB025}"/>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a16="http://schemas.microsoft.com/office/drawing/2014/main" id="{534BF026-ADB5-6494-AE03-8CE74C2532A7}"/>
              </a:ext>
            </a:extLst>
          </p:cNvPr>
          <p:cNvSpPr/>
          <p:nvPr/>
        </p:nvSpPr>
        <p:spPr>
          <a:xfrm>
            <a:off x="7240556" y="898806"/>
            <a:ext cx="4870580" cy="2771558"/>
          </a:xfrm>
          <a:prstGeom prst="roundRect">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descr="ダイアグラム, 概略図&#10;&#10;自動的に生成された説明">
            <a:extLst>
              <a:ext uri="{FF2B5EF4-FFF2-40B4-BE49-F238E27FC236}">
                <a16:creationId xmlns:a16="http://schemas.microsoft.com/office/drawing/2014/main" id="{7B0F66D3-D7E7-5846-F165-C6DC911390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0455" y="1230583"/>
            <a:ext cx="4084025" cy="2293183"/>
          </a:xfrm>
          <a:prstGeom prst="rect">
            <a:avLst/>
          </a:prstGeom>
          <a:ln w="19050">
            <a:solidFill>
              <a:schemeClr val="tx1"/>
            </a:solidFill>
          </a:ln>
        </p:spPr>
      </p:pic>
      <mc:AlternateContent xmlns:mc="http://schemas.openxmlformats.org/markup-compatibility/2006" xmlns:a14="http://schemas.microsoft.com/office/drawing/2010/main">
        <mc:Choice Requires="a14">
          <p:sp>
            <p:nvSpPr>
              <p:cNvPr id="30" name="テキスト ボックス 29">
                <a:extLst>
                  <a:ext uri="{FF2B5EF4-FFF2-40B4-BE49-F238E27FC236}">
                    <a16:creationId xmlns:a16="http://schemas.microsoft.com/office/drawing/2014/main" id="{9BD6E686-6C6B-3347-594A-72F2DBA6DDDC}"/>
                  </a:ext>
                </a:extLst>
              </p:cNvPr>
              <p:cNvSpPr txBox="1"/>
              <p:nvPr/>
            </p:nvSpPr>
            <p:spPr>
              <a:xfrm>
                <a:off x="80864" y="3131402"/>
                <a:ext cx="7076846" cy="3726598"/>
              </a:xfrm>
              <a:prstGeom prst="rect">
                <a:avLst/>
              </a:prstGeom>
              <a:noFill/>
            </p:spPr>
            <p:txBody>
              <a:bodyPr wrap="square">
                <a:spAutoFit/>
              </a:bodyPr>
              <a:lstStyle/>
              <a:p>
                <a:pPr algn="just"/>
                <a:endParaRPr lang="en-US" altLang="ja-JP" sz="800" b="1" dirty="0"/>
              </a:p>
              <a:p>
                <a:pPr algn="just"/>
                <a:r>
                  <a:rPr lang="ja-JP" altLang="en-US" sz="2800" b="1" dirty="0"/>
                  <a:t> 入力ニューロンの番号</a:t>
                </a:r>
                <a:r>
                  <a:rPr lang="ja-JP" altLang="en-US" sz="2800" dirty="0"/>
                  <a:t>：</a:t>
                </a:r>
                <a14:m>
                  <m:oMath xmlns:m="http://schemas.openxmlformats.org/officeDocument/2006/math">
                    <m:r>
                      <a:rPr lang="en-US" altLang="ja-JP" sz="2800" b="0" i="1" smtClean="0">
                        <a:latin typeface="Cambria Math" panose="02040503050406030204" pitchFamily="18" charset="0"/>
                      </a:rPr>
                      <m:t>𝑗</m:t>
                    </m:r>
                  </m:oMath>
                </a14:m>
                <a:r>
                  <a:rPr lang="ja-JP" altLang="en-US" sz="2800" dirty="0"/>
                  <a:t>：</a:t>
                </a:r>
                <a14:m>
                  <m:oMath xmlns:m="http://schemas.openxmlformats.org/officeDocument/2006/math">
                    <m:r>
                      <a:rPr lang="en-US" altLang="ja-JP" sz="2800" b="0" i="1" dirty="0" smtClean="0">
                        <a:latin typeface="Cambria Math" panose="02040503050406030204" pitchFamily="18" charset="0"/>
                      </a:rPr>
                      <m:t>1,2,</m:t>
                    </m:r>
                    <m:r>
                      <a:rPr lang="en-US" altLang="ja-JP" sz="2800" b="0" i="1" dirty="0" smtClean="0">
                        <a:latin typeface="Cambria Math" panose="02040503050406030204" pitchFamily="18" charset="0"/>
                        <a:ea typeface="Cambria Math" panose="02040503050406030204" pitchFamily="18" charset="0"/>
                      </a:rPr>
                      <m:t>⋯,</m:t>
                    </m:r>
                    <m:r>
                      <a:rPr lang="en-US" altLang="ja-JP" sz="2800" b="0" i="1" dirty="0" smtClean="0">
                        <a:latin typeface="Cambria Math" panose="02040503050406030204" pitchFamily="18" charset="0"/>
                        <a:ea typeface="Cambria Math" panose="02040503050406030204" pitchFamily="18" charset="0"/>
                      </a:rPr>
                      <m:t>𝑀</m:t>
                    </m:r>
                  </m:oMath>
                </a14:m>
                <a:endParaRPr lang="en-US" altLang="ja-JP" sz="2800" dirty="0"/>
              </a:p>
              <a:p>
                <a:pPr algn="just"/>
                <a:endParaRPr lang="en-US" altLang="ja-JP" sz="800" dirty="0"/>
              </a:p>
              <a:p>
                <a:pPr algn="just"/>
                <a:r>
                  <a:rPr lang="ja-JP" altLang="en-US" sz="2800" b="1" dirty="0"/>
                  <a:t> 出力ニューロンの番号</a:t>
                </a:r>
                <a:r>
                  <a:rPr lang="ja-JP" altLang="en-US" sz="2800" dirty="0"/>
                  <a:t>：</a:t>
                </a:r>
                <a14:m>
                  <m:oMath xmlns:m="http://schemas.openxmlformats.org/officeDocument/2006/math">
                    <m:r>
                      <a:rPr lang="en-US" altLang="ja-JP" sz="2800" b="0" i="1" smtClean="0">
                        <a:latin typeface="Cambria Math" panose="02040503050406030204" pitchFamily="18" charset="0"/>
                      </a:rPr>
                      <m:t>𝑖</m:t>
                    </m:r>
                  </m:oMath>
                </a14:m>
                <a:r>
                  <a:rPr lang="ja-JP" altLang="en-US" sz="2800" dirty="0"/>
                  <a:t>：</a:t>
                </a:r>
                <a14:m>
                  <m:oMath xmlns:m="http://schemas.openxmlformats.org/officeDocument/2006/math">
                    <m:r>
                      <a:rPr lang="en-US" altLang="ja-JP" sz="2800" b="0" i="1" dirty="0" smtClean="0">
                        <a:latin typeface="Cambria Math" panose="02040503050406030204" pitchFamily="18" charset="0"/>
                      </a:rPr>
                      <m:t>1,2,</m:t>
                    </m:r>
                    <m:r>
                      <a:rPr lang="en-US" altLang="ja-JP" sz="2800" b="0" i="1" dirty="0" smtClean="0">
                        <a:latin typeface="Cambria Math" panose="02040503050406030204" pitchFamily="18" charset="0"/>
                        <a:ea typeface="Cambria Math" panose="02040503050406030204" pitchFamily="18" charset="0"/>
                      </a:rPr>
                      <m:t>⋯,</m:t>
                    </m:r>
                    <m:r>
                      <a:rPr lang="en-US" altLang="ja-JP" sz="2800" b="0" i="1" dirty="0" smtClean="0">
                        <a:latin typeface="Cambria Math" panose="02040503050406030204" pitchFamily="18" charset="0"/>
                        <a:ea typeface="Cambria Math" panose="02040503050406030204" pitchFamily="18" charset="0"/>
                      </a:rPr>
                      <m:t>𝑁</m:t>
                    </m:r>
                  </m:oMath>
                </a14:m>
                <a:endParaRPr lang="en-US" altLang="ja-JP" sz="2800" dirty="0"/>
              </a:p>
              <a:p>
                <a:pPr algn="just"/>
                <a:endParaRPr lang="en-US" altLang="ja-JP" sz="800" b="1" dirty="0"/>
              </a:p>
              <a:p>
                <a:pPr algn="just"/>
                <a:r>
                  <a:rPr lang="ja-JP" altLang="en-US" sz="2800" b="1" dirty="0"/>
                  <a:t> 内的自然増加率</a:t>
                </a:r>
                <a:r>
                  <a:rPr lang="ja-JP" altLang="en-US" sz="2800" dirty="0"/>
                  <a:t>：</a:t>
                </a:r>
                <a14:m>
                  <m:oMath xmlns:m="http://schemas.openxmlformats.org/officeDocument/2006/math">
                    <m:sSubSup>
                      <m:sSubSupPr>
                        <m:ctrlPr>
                          <a:rPr lang="en-US" altLang="ja-JP" sz="2800" i="1">
                            <a:latin typeface="Cambria Math" panose="02040503050406030204" pitchFamily="18" charset="0"/>
                          </a:rPr>
                        </m:ctrlPr>
                      </m:sSubSupPr>
                      <m:e>
                        <m:r>
                          <a:rPr lang="ja-JP" altLang="en-US" sz="2800" i="1">
                            <a:latin typeface="Cambria Math" panose="02040503050406030204" pitchFamily="18" charset="0"/>
                          </a:rPr>
                          <m:t>𝛼</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𝑗</m:t>
                        </m:r>
                      </m:sup>
                    </m:sSubSup>
                  </m:oMath>
                </a14:m>
                <a:endParaRPr lang="en-US" altLang="ja-JP" sz="2800" b="1" dirty="0"/>
              </a:p>
              <a:p>
                <a:pPr algn="just"/>
                <a:endParaRPr lang="en-US" altLang="ja-JP" sz="800" b="1" dirty="0"/>
              </a:p>
              <a:p>
                <a:pPr algn="just"/>
                <a:r>
                  <a:rPr lang="ja-JP" altLang="en-US" sz="2800" b="1" dirty="0"/>
                  <a:t> 競合の効果</a:t>
                </a:r>
                <a:r>
                  <a:rPr lang="ja-JP" altLang="en-US" sz="2800" dirty="0">
                    <a:solidFill>
                      <a:prstClr val="black"/>
                    </a:solidFill>
                  </a:rPr>
                  <a:t>：</a:t>
                </a:r>
                <a14:m>
                  <m:oMath xmlns:m="http://schemas.openxmlformats.org/officeDocument/2006/math">
                    <m:sSubSup>
                      <m:sSubSupPr>
                        <m:ctrlPr>
                          <a:rPr lang="en-US" altLang="ja-JP" sz="2800" i="1">
                            <a:latin typeface="Cambria Math" panose="02040503050406030204" pitchFamily="18" charset="0"/>
                          </a:rPr>
                        </m:ctrlPr>
                      </m:sSubSupPr>
                      <m:e>
                        <m:r>
                          <a:rPr lang="ja-JP" altLang="en-US" sz="2800" i="1">
                            <a:latin typeface="Cambria Math" panose="02040503050406030204" pitchFamily="18" charset="0"/>
                          </a:rPr>
                          <m:t>𝛾</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𝑗h</m:t>
                        </m:r>
                      </m:sup>
                    </m:sSubSup>
                  </m:oMath>
                </a14:m>
                <a:endParaRPr lang="en-US" altLang="ja-JP" sz="800" dirty="0"/>
              </a:p>
              <a:p>
                <a:pPr algn="just"/>
                <a:endParaRPr lang="ja-JP" altLang="en-US" sz="800" dirty="0"/>
              </a:p>
              <a:p>
                <a:pPr algn="just"/>
                <a:r>
                  <a:rPr lang="ja-JP" altLang="en-US" sz="2800" b="1" dirty="0"/>
                  <a:t> 微小領域の識別子</a:t>
                </a:r>
                <a:r>
                  <a:rPr lang="ja-JP" altLang="en-US" sz="2800" dirty="0"/>
                  <a:t>：</a:t>
                </a:r>
                <a14:m>
                  <m:oMath xmlns:m="http://schemas.openxmlformats.org/officeDocument/2006/math">
                    <m:r>
                      <a:rPr lang="en-US" altLang="ja-JP" sz="2800" b="0" i="1" smtClean="0">
                        <a:latin typeface="Cambria Math" panose="02040503050406030204" pitchFamily="18" charset="0"/>
                      </a:rPr>
                      <m:t>𝑘</m:t>
                    </m:r>
                  </m:oMath>
                </a14:m>
                <a:endParaRPr lang="en-US" altLang="ja-JP" sz="2800" dirty="0"/>
              </a:p>
              <a:p>
                <a:pPr algn="just"/>
                <a:endParaRPr lang="en-US" altLang="ja-JP" sz="800" dirty="0"/>
              </a:p>
              <a:p>
                <a:pPr algn="just"/>
                <a:r>
                  <a:rPr lang="ja-JP" altLang="en-US" sz="2800" b="1" dirty="0"/>
                  <a:t> シナプス結合荷重の大きさ</a:t>
                </a:r>
                <a:r>
                  <a:rPr lang="ja-JP" altLang="en-US" sz="2800" dirty="0"/>
                  <a:t>：</a:t>
                </a:r>
                <a14:m>
                  <m:oMath xmlns:m="http://schemas.openxmlformats.org/officeDocument/2006/math">
                    <m:sSubSup>
                      <m:sSubSupPr>
                        <m:ctrlPr>
                          <a:rPr lang="en-US" altLang="ja-JP" sz="2800" i="1">
                            <a:latin typeface="Cambria Math" panose="02040503050406030204" pitchFamily="18" charset="0"/>
                          </a:rPr>
                        </m:ctrlPr>
                      </m:sSubSupPr>
                      <m:e>
                        <m:r>
                          <a:rPr lang="en-US" altLang="ja-JP" sz="2800" i="1">
                            <a:latin typeface="Cambria Math" panose="02040503050406030204" pitchFamily="18" charset="0"/>
                          </a:rPr>
                          <m:t>𝑤</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𝑗</m:t>
                        </m:r>
                      </m:sup>
                    </m:sSubSup>
                  </m:oMath>
                </a14:m>
                <a:endParaRPr lang="en-US" altLang="ja-JP" sz="2800" dirty="0"/>
              </a:p>
            </p:txBody>
          </p:sp>
        </mc:Choice>
        <mc:Fallback xmlns="">
          <p:sp>
            <p:nvSpPr>
              <p:cNvPr id="30" name="テキスト ボックス 29">
                <a:extLst>
                  <a:ext uri="{FF2B5EF4-FFF2-40B4-BE49-F238E27FC236}">
                    <a16:creationId xmlns:a16="http://schemas.microsoft.com/office/drawing/2014/main" id="{9BD6E686-6C6B-3347-594A-72F2DBA6DDDC}"/>
                  </a:ext>
                </a:extLst>
              </p:cNvPr>
              <p:cNvSpPr txBox="1">
                <a:spLocks noRot="1" noChangeAspect="1" noMove="1" noResize="1" noEditPoints="1" noAdjustHandles="1" noChangeArrowheads="1" noChangeShapeType="1" noTextEdit="1"/>
              </p:cNvSpPr>
              <p:nvPr/>
            </p:nvSpPr>
            <p:spPr>
              <a:xfrm>
                <a:off x="80864" y="3131402"/>
                <a:ext cx="7076846" cy="3726598"/>
              </a:xfrm>
              <a:prstGeom prst="rect">
                <a:avLst/>
              </a:prstGeom>
              <a:blipFill>
                <a:blip r:embed="rId3"/>
                <a:stretch>
                  <a:fillRect l="-258" b="-343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 name="テキスト ボックス 1">
                <a:extLst>
                  <a:ext uri="{FF2B5EF4-FFF2-40B4-BE49-F238E27FC236}">
                    <a16:creationId xmlns:a16="http://schemas.microsoft.com/office/drawing/2014/main" id="{508D4E81-DCC4-880E-C912-211C9E4DDF27}"/>
                  </a:ext>
                </a:extLst>
              </p:cNvPr>
              <p:cNvSpPr txBox="1"/>
              <p:nvPr/>
            </p:nvSpPr>
            <p:spPr>
              <a:xfrm>
                <a:off x="80864" y="1237140"/>
                <a:ext cx="7076846" cy="1384738"/>
              </a:xfrm>
              <a:prstGeom prst="rect">
                <a:avLst/>
              </a:prstGeom>
              <a:noFill/>
            </p:spPr>
            <p:txBody>
              <a:bodyPr wrap="square" lIns="0" tIns="0" rIns="0" bIns="0" rtlCol="0">
                <a:spAutoFit/>
              </a:bodyPr>
              <a:lstStyle/>
              <a:p>
                <a:pPr algn="just"/>
                <a14:m>
                  <m:oMathPara xmlns:m="http://schemas.openxmlformats.org/officeDocument/2006/math">
                    <m:oMathParaPr>
                      <m:jc m:val="center"/>
                    </m:oMathParaPr>
                    <m:oMath xmlns:m="http://schemas.openxmlformats.org/officeDocument/2006/math">
                      <m:f>
                        <m:fPr>
                          <m:ctrlPr>
                            <a:rPr kumimoji="1" lang="en-US" altLang="ja-JP" sz="3200" i="1" smtClean="0">
                              <a:latin typeface="Cambria Math" panose="02040503050406030204" pitchFamily="18" charset="0"/>
                            </a:rPr>
                          </m:ctrlPr>
                        </m:fPr>
                        <m:num>
                          <m:r>
                            <a:rPr kumimoji="1" lang="en-US" altLang="ja-JP" sz="3200" b="0" i="1" smtClean="0">
                              <a:latin typeface="Cambria Math" panose="02040503050406030204" pitchFamily="18" charset="0"/>
                            </a:rPr>
                            <m:t>𝑑</m:t>
                          </m:r>
                          <m:sSubSup>
                            <m:sSubSupPr>
                              <m:ctrlPr>
                                <a:rPr kumimoji="1" lang="en-US" altLang="ja-JP" sz="3200" b="0" i="1" smtClean="0">
                                  <a:latin typeface="Cambria Math" panose="02040503050406030204" pitchFamily="18" charset="0"/>
                                </a:rPr>
                              </m:ctrlPr>
                            </m:sSubSupPr>
                            <m:e>
                              <m:r>
                                <a:rPr kumimoji="1" lang="en-US" altLang="ja-JP" sz="3200" b="0" i="1" smtClean="0">
                                  <a:latin typeface="Cambria Math" panose="02040503050406030204" pitchFamily="18" charset="0"/>
                                </a:rPr>
                                <m:t>𝑤</m:t>
                              </m:r>
                            </m:e>
                            <m:sub>
                              <m:r>
                                <a:rPr kumimoji="1" lang="en-US" altLang="ja-JP" sz="3200" b="0" i="1" smtClean="0">
                                  <a:latin typeface="Cambria Math" panose="02040503050406030204" pitchFamily="18" charset="0"/>
                                </a:rPr>
                                <m:t>𝑖𝑘</m:t>
                              </m:r>
                            </m:sub>
                            <m:sup>
                              <m:r>
                                <a:rPr kumimoji="1" lang="en-US" altLang="ja-JP" sz="3200" b="0" i="1" smtClean="0">
                                  <a:latin typeface="Cambria Math" panose="02040503050406030204" pitchFamily="18" charset="0"/>
                                </a:rPr>
                                <m:t>𝑗</m:t>
                              </m:r>
                            </m:sup>
                          </m:sSubSup>
                        </m:num>
                        <m:den>
                          <m:r>
                            <a:rPr kumimoji="1" lang="en-US" altLang="ja-JP" sz="3200" b="0" i="1" smtClean="0">
                              <a:latin typeface="Cambria Math" panose="02040503050406030204" pitchFamily="18" charset="0"/>
                            </a:rPr>
                            <m:t>𝑑𝑡</m:t>
                          </m:r>
                        </m:den>
                      </m:f>
                      <m:r>
                        <a:rPr kumimoji="1" lang="en-US" altLang="ja-JP" sz="3200" b="0" i="1" smtClean="0">
                          <a:latin typeface="Cambria Math" panose="02040503050406030204" pitchFamily="18" charset="0"/>
                        </a:rPr>
                        <m:t> = (</m:t>
                      </m:r>
                      <m:sSubSup>
                        <m:sSubSupPr>
                          <m:ctrlPr>
                            <a:rPr kumimoji="1" lang="en-US" altLang="ja-JP" sz="3200" b="0" i="1" smtClean="0">
                              <a:latin typeface="Cambria Math" panose="02040503050406030204" pitchFamily="18" charset="0"/>
                            </a:rPr>
                          </m:ctrlPr>
                        </m:sSubSupPr>
                        <m:e>
                          <m:r>
                            <a:rPr kumimoji="1" lang="ja-JP" altLang="en-US" sz="3200" b="0" i="1" smtClean="0">
                              <a:latin typeface="Cambria Math" panose="02040503050406030204" pitchFamily="18" charset="0"/>
                            </a:rPr>
                            <m:t>𝛼</m:t>
                          </m:r>
                        </m:e>
                        <m:sub>
                          <m:r>
                            <a:rPr kumimoji="1" lang="en-US" altLang="ja-JP" sz="3200" b="0" i="1" smtClean="0">
                              <a:latin typeface="Cambria Math" panose="02040503050406030204" pitchFamily="18" charset="0"/>
                            </a:rPr>
                            <m:t>𝑖𝑘</m:t>
                          </m:r>
                        </m:sub>
                        <m:sup>
                          <m:r>
                            <a:rPr kumimoji="1" lang="en-US" altLang="ja-JP" sz="3200" b="0" i="1" smtClean="0">
                              <a:latin typeface="Cambria Math" panose="02040503050406030204" pitchFamily="18" charset="0"/>
                            </a:rPr>
                            <m:t>𝑗</m:t>
                          </m:r>
                        </m:sup>
                      </m:sSubSup>
                      <m:r>
                        <a:rPr kumimoji="1" lang="en-US" altLang="ja-JP" sz="3200" b="0" i="1" smtClean="0">
                          <a:latin typeface="Cambria Math" panose="02040503050406030204" pitchFamily="18" charset="0"/>
                        </a:rPr>
                        <m:t>−</m:t>
                      </m:r>
                      <m:nary>
                        <m:naryPr>
                          <m:chr m:val="∑"/>
                          <m:ctrlPr>
                            <a:rPr kumimoji="1" lang="en-US" altLang="ja-JP" sz="3200" b="0" i="1" smtClean="0">
                              <a:latin typeface="Cambria Math" panose="02040503050406030204" pitchFamily="18" charset="0"/>
                            </a:rPr>
                          </m:ctrlPr>
                        </m:naryPr>
                        <m:sub>
                          <m:r>
                            <m:rPr>
                              <m:brk m:alnAt="23"/>
                            </m:rPr>
                            <a:rPr kumimoji="1" lang="en-US" altLang="ja-JP" sz="3200" b="0" i="1" smtClean="0">
                              <a:latin typeface="Cambria Math" panose="02040503050406030204" pitchFamily="18" charset="0"/>
                            </a:rPr>
                            <m:t>h</m:t>
                          </m:r>
                          <m:r>
                            <a:rPr kumimoji="1" lang="en-US" altLang="ja-JP" sz="3200" b="0" i="1" smtClean="0">
                              <a:latin typeface="Cambria Math" panose="02040503050406030204" pitchFamily="18" charset="0"/>
                            </a:rPr>
                            <m:t>=1</m:t>
                          </m:r>
                        </m:sub>
                        <m:sup>
                          <m:r>
                            <a:rPr kumimoji="1" lang="en-US" altLang="ja-JP" sz="3200" b="0" i="1" smtClean="0">
                              <a:latin typeface="Cambria Math" panose="02040503050406030204" pitchFamily="18" charset="0"/>
                            </a:rPr>
                            <m:t>𝑀</m:t>
                          </m:r>
                        </m:sup>
                        <m:e>
                          <m:sSubSup>
                            <m:sSubSupPr>
                              <m:ctrlPr>
                                <a:rPr lang="en-US" altLang="ja-JP" sz="3200" i="1">
                                  <a:latin typeface="Cambria Math" panose="02040503050406030204" pitchFamily="18" charset="0"/>
                                </a:rPr>
                              </m:ctrlPr>
                            </m:sSubSupPr>
                            <m:e>
                              <m:r>
                                <a:rPr lang="ja-JP" altLang="en-US" sz="3200" i="1">
                                  <a:latin typeface="Cambria Math" panose="02040503050406030204" pitchFamily="18" charset="0"/>
                                </a:rPr>
                                <m:t>𝛾</m:t>
                              </m:r>
                            </m:e>
                            <m:sub>
                              <m:r>
                                <a:rPr lang="en-US" altLang="ja-JP" sz="3200" i="1">
                                  <a:latin typeface="Cambria Math" panose="02040503050406030204" pitchFamily="18" charset="0"/>
                                </a:rPr>
                                <m:t>𝑖𝑘</m:t>
                              </m:r>
                            </m:sub>
                            <m:sup>
                              <m:r>
                                <a:rPr lang="en-US" altLang="ja-JP" sz="3200" i="1">
                                  <a:latin typeface="Cambria Math" panose="02040503050406030204" pitchFamily="18" charset="0"/>
                                </a:rPr>
                                <m:t>𝑗h</m:t>
                              </m:r>
                            </m:sup>
                          </m:sSubSup>
                          <m:sSubSup>
                            <m:sSubSupPr>
                              <m:ctrlPr>
                                <a:rPr lang="en-US" altLang="ja-JP" sz="3200" i="1">
                                  <a:latin typeface="Cambria Math" panose="02040503050406030204" pitchFamily="18" charset="0"/>
                                </a:rPr>
                              </m:ctrlPr>
                            </m:sSubSupPr>
                            <m:e>
                              <m:r>
                                <a:rPr lang="en-US" altLang="ja-JP" sz="3200" i="1">
                                  <a:latin typeface="Cambria Math" panose="02040503050406030204" pitchFamily="18" charset="0"/>
                                </a:rPr>
                                <m:t>𝑤</m:t>
                              </m:r>
                            </m:e>
                            <m:sub>
                              <m:r>
                                <a:rPr lang="en-US" altLang="ja-JP" sz="3200" i="1">
                                  <a:latin typeface="Cambria Math" panose="02040503050406030204" pitchFamily="18" charset="0"/>
                                </a:rPr>
                                <m:t>𝑖𝑘</m:t>
                              </m:r>
                            </m:sub>
                            <m:sup>
                              <m:r>
                                <a:rPr lang="en-US" altLang="ja-JP" sz="3200" i="1">
                                  <a:latin typeface="Cambria Math" panose="02040503050406030204" pitchFamily="18" charset="0"/>
                                </a:rPr>
                                <m:t>h</m:t>
                              </m:r>
                            </m:sup>
                          </m:sSubSup>
                        </m:e>
                      </m:nary>
                      <m:r>
                        <a:rPr kumimoji="1" lang="en-US" altLang="ja-JP" sz="3200" b="0" i="1" smtClean="0">
                          <a:latin typeface="Cambria Math" panose="02040503050406030204" pitchFamily="18" charset="0"/>
                        </a:rPr>
                        <m:t>)</m:t>
                      </m:r>
                      <m:sSubSup>
                        <m:sSubSupPr>
                          <m:ctrlPr>
                            <a:rPr lang="en-US" altLang="ja-JP" sz="3200" i="1">
                              <a:latin typeface="Cambria Math" panose="02040503050406030204" pitchFamily="18" charset="0"/>
                            </a:rPr>
                          </m:ctrlPr>
                        </m:sSubSupPr>
                        <m:e>
                          <m:r>
                            <a:rPr lang="en-US" altLang="ja-JP" sz="3200" i="1">
                              <a:latin typeface="Cambria Math" panose="02040503050406030204" pitchFamily="18" charset="0"/>
                            </a:rPr>
                            <m:t>𝑤</m:t>
                          </m:r>
                        </m:e>
                        <m:sub>
                          <m:r>
                            <a:rPr lang="en-US" altLang="ja-JP" sz="3200" i="1">
                              <a:latin typeface="Cambria Math" panose="02040503050406030204" pitchFamily="18" charset="0"/>
                            </a:rPr>
                            <m:t>𝑖𝑘</m:t>
                          </m:r>
                        </m:sub>
                        <m:sup>
                          <m:r>
                            <a:rPr lang="en-US" altLang="ja-JP" sz="3200" i="1">
                              <a:latin typeface="Cambria Math" panose="02040503050406030204" pitchFamily="18" charset="0"/>
                            </a:rPr>
                            <m:t>𝑗</m:t>
                          </m:r>
                        </m:sup>
                      </m:sSubSup>
                    </m:oMath>
                  </m:oMathPara>
                </a14:m>
                <a:endParaRPr kumimoji="1" lang="ja-JP" altLang="en-US" sz="3200" dirty="0"/>
              </a:p>
            </p:txBody>
          </p:sp>
        </mc:Choice>
        <mc:Fallback xmlns="">
          <p:sp>
            <p:nvSpPr>
              <p:cNvPr id="2" name="テキスト ボックス 1">
                <a:extLst>
                  <a:ext uri="{FF2B5EF4-FFF2-40B4-BE49-F238E27FC236}">
                    <a16:creationId xmlns:a16="http://schemas.microsoft.com/office/drawing/2014/main" id="{508D4E81-DCC4-880E-C912-211C9E4DDF27}"/>
                  </a:ext>
                </a:extLst>
              </p:cNvPr>
              <p:cNvSpPr txBox="1">
                <a:spLocks noRot="1" noChangeAspect="1" noMove="1" noResize="1" noEditPoints="1" noAdjustHandles="1" noChangeArrowheads="1" noChangeShapeType="1" noTextEdit="1"/>
              </p:cNvSpPr>
              <p:nvPr/>
            </p:nvSpPr>
            <p:spPr>
              <a:xfrm>
                <a:off x="80864" y="1237140"/>
                <a:ext cx="7076846" cy="1384738"/>
              </a:xfrm>
              <a:prstGeom prst="rect">
                <a:avLst/>
              </a:prstGeom>
              <a:blipFill>
                <a:blip r:embed="rId4"/>
                <a:stretch>
                  <a:fillRect/>
                </a:stretch>
              </a:blipFill>
            </p:spPr>
            <p:txBody>
              <a:bodyPr/>
              <a:lstStyle/>
              <a:p>
                <a:r>
                  <a:rPr lang="ja-JP" altLang="en-US">
                    <a:noFill/>
                  </a:rPr>
                  <a:t> </a:t>
                </a:r>
              </a:p>
            </p:txBody>
          </p:sp>
        </mc:Fallback>
      </mc:AlternateContent>
      <p:sp>
        <p:nvSpPr>
          <p:cNvPr id="3" name="テキスト ボックス 2">
            <a:extLst>
              <a:ext uri="{FF2B5EF4-FFF2-40B4-BE49-F238E27FC236}">
                <a16:creationId xmlns:a16="http://schemas.microsoft.com/office/drawing/2014/main" id="{E16FBB0C-9500-6C57-3C86-B6F9C7DB3B6D}"/>
              </a:ext>
            </a:extLst>
          </p:cNvPr>
          <p:cNvSpPr txBox="1"/>
          <p:nvPr/>
        </p:nvSpPr>
        <p:spPr>
          <a:xfrm>
            <a:off x="382993" y="651518"/>
            <a:ext cx="3875812"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kumimoji="1" lang="ja-JP" altLang="en-US" sz="2800" b="1" dirty="0"/>
              <a:t>シナプス可塑性方程式</a:t>
            </a:r>
          </a:p>
        </p:txBody>
      </p:sp>
      <p:sp>
        <p:nvSpPr>
          <p:cNvPr id="12" name="四角形: 角を丸くする 11">
            <a:extLst>
              <a:ext uri="{FF2B5EF4-FFF2-40B4-BE49-F238E27FC236}">
                <a16:creationId xmlns:a16="http://schemas.microsoft.com/office/drawing/2014/main" id="{D8167AAD-D14B-F2DD-A652-C824E40DA418}"/>
              </a:ext>
            </a:extLst>
          </p:cNvPr>
          <p:cNvSpPr/>
          <p:nvPr/>
        </p:nvSpPr>
        <p:spPr>
          <a:xfrm>
            <a:off x="7240556" y="4005243"/>
            <a:ext cx="4870580" cy="2819069"/>
          </a:xfrm>
          <a:prstGeom prst="roundRect">
            <a:avLst>
              <a:gd name="adj" fmla="val 12334"/>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03E6F1EB-3DBF-AF72-7993-ED8FA8A9087C}"/>
              </a:ext>
            </a:extLst>
          </p:cNvPr>
          <p:cNvPicPr>
            <a:picLocks noChangeAspect="1"/>
          </p:cNvPicPr>
          <p:nvPr/>
        </p:nvPicPr>
        <p:blipFill>
          <a:blip r:embed="rId5">
            <a:extLst>
              <a:ext uri="{28A0092B-C50C-407E-A947-70E740481C1C}">
                <a14:useLocalDpi xmlns:a14="http://schemas.microsoft.com/office/drawing/2010/main" val="0"/>
              </a:ext>
            </a:extLst>
          </a:blip>
          <a:srcRect t="11992" b="18494"/>
          <a:stretch/>
        </p:blipFill>
        <p:spPr>
          <a:xfrm>
            <a:off x="7836271" y="4358954"/>
            <a:ext cx="3677168" cy="2346695"/>
          </a:xfrm>
          <a:prstGeom prst="rect">
            <a:avLst/>
          </a:prstGeom>
          <a:ln w="19050">
            <a:solidFill>
              <a:schemeClr val="tx1"/>
            </a:solidFill>
          </a:ln>
        </p:spPr>
      </p:pic>
      <p:sp>
        <p:nvSpPr>
          <p:cNvPr id="16" name="テキスト ボックス 15">
            <a:extLst>
              <a:ext uri="{FF2B5EF4-FFF2-40B4-BE49-F238E27FC236}">
                <a16:creationId xmlns:a16="http://schemas.microsoft.com/office/drawing/2014/main" id="{B302F5D4-15A0-82CD-432F-BB5299716854}"/>
              </a:ext>
            </a:extLst>
          </p:cNvPr>
          <p:cNvSpPr txBox="1"/>
          <p:nvPr/>
        </p:nvSpPr>
        <p:spPr>
          <a:xfrm>
            <a:off x="382993" y="2769743"/>
            <a:ext cx="1062511"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kumimoji="1" lang="ja-JP" altLang="en-US" sz="2800" b="1" dirty="0"/>
              <a:t>記号</a:t>
            </a:r>
          </a:p>
        </p:txBody>
      </p:sp>
      <p:sp>
        <p:nvSpPr>
          <p:cNvPr id="7" name="テキスト ボックス 6">
            <a:extLst>
              <a:ext uri="{FF2B5EF4-FFF2-40B4-BE49-F238E27FC236}">
                <a16:creationId xmlns:a16="http://schemas.microsoft.com/office/drawing/2014/main" id="{60BA311C-5DCB-1191-8CCC-C0DCDDC5BD1A}"/>
              </a:ext>
            </a:extLst>
          </p:cNvPr>
          <p:cNvSpPr txBox="1"/>
          <p:nvPr/>
        </p:nvSpPr>
        <p:spPr>
          <a:xfrm>
            <a:off x="7769551" y="658044"/>
            <a:ext cx="3805829"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just"/>
            <a:r>
              <a:rPr kumimoji="1" lang="ja-JP" altLang="en-US" sz="2800" b="1" dirty="0"/>
              <a:t>微小領域での</a:t>
            </a:r>
            <a:r>
              <a:rPr kumimoji="1" lang="en-US" altLang="ja-JP" sz="2800" b="1" dirty="0"/>
              <a:t>NGF</a:t>
            </a:r>
            <a:r>
              <a:rPr kumimoji="1" lang="ja-JP" altLang="en-US" sz="2800" b="1" dirty="0"/>
              <a:t>摂取</a:t>
            </a:r>
          </a:p>
        </p:txBody>
      </p:sp>
      <p:sp>
        <p:nvSpPr>
          <p:cNvPr id="9" name="テキスト ボックス 8">
            <a:extLst>
              <a:ext uri="{FF2B5EF4-FFF2-40B4-BE49-F238E27FC236}">
                <a16:creationId xmlns:a16="http://schemas.microsoft.com/office/drawing/2014/main" id="{072B17B1-9874-A9D2-A959-42465330C533}"/>
              </a:ext>
            </a:extLst>
          </p:cNvPr>
          <p:cNvSpPr txBox="1"/>
          <p:nvPr/>
        </p:nvSpPr>
        <p:spPr>
          <a:xfrm>
            <a:off x="7995971" y="3765384"/>
            <a:ext cx="3352991"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just"/>
            <a:r>
              <a:rPr kumimoji="1" lang="en-US" altLang="ja-JP" sz="2800" b="1" dirty="0"/>
              <a:t>RBFN</a:t>
            </a:r>
            <a:r>
              <a:rPr kumimoji="1" lang="ja-JP" altLang="en-US" sz="2800" b="1" dirty="0"/>
              <a:t>の出力の様子</a:t>
            </a:r>
          </a:p>
        </p:txBody>
      </p:sp>
    </p:spTree>
    <p:extLst>
      <p:ext uri="{BB962C8B-B14F-4D97-AF65-F5344CB8AC3E}">
        <p14:creationId xmlns:p14="http://schemas.microsoft.com/office/powerpoint/2010/main" val="2591775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EFC10-322B-9C90-B4CC-7E36DDB04F0C}"/>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71E3743E-2C96-885E-F0CC-BF271836381A}"/>
              </a:ext>
            </a:extLst>
          </p:cNvPr>
          <p:cNvSpPr/>
          <p:nvPr/>
        </p:nvSpPr>
        <p:spPr>
          <a:xfrm>
            <a:off x="49222" y="910026"/>
            <a:ext cx="12093842" cy="2888539"/>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テキスト ボックス 27">
            <a:extLst>
              <a:ext uri="{FF2B5EF4-FFF2-40B4-BE49-F238E27FC236}">
                <a16:creationId xmlns:a16="http://schemas.microsoft.com/office/drawing/2014/main" id="{397CAFD6-93CC-79A2-42A1-86814F986D5A}"/>
              </a:ext>
            </a:extLst>
          </p:cNvPr>
          <p:cNvSpPr txBox="1"/>
          <p:nvPr/>
        </p:nvSpPr>
        <p:spPr>
          <a:xfrm>
            <a:off x="-1" y="0"/>
            <a:ext cx="12192000" cy="584775"/>
          </a:xfrm>
          <a:prstGeom prst="rect">
            <a:avLst/>
          </a:prstGeom>
          <a:solidFill>
            <a:schemeClr val="accent6"/>
          </a:solidFill>
        </p:spPr>
        <p:txBody>
          <a:bodyPr wrap="square" rtlCol="0">
            <a:spAutoFit/>
          </a:bodyPr>
          <a:lstStyle/>
          <a:p>
            <a:pPr algn="ctr"/>
            <a:r>
              <a:rPr lang="ja-JP" altLang="en-US" sz="3200" b="1" dirty="0">
                <a:solidFill>
                  <a:schemeClr val="bg1"/>
                </a:solidFill>
              </a:rPr>
              <a:t>数値実験</a:t>
            </a:r>
            <a:endParaRPr kumimoji="1" lang="ja-JP" altLang="en-US" sz="3200" b="1" dirty="0">
              <a:solidFill>
                <a:schemeClr val="bg1"/>
              </a:solidFill>
            </a:endParaRPr>
          </a:p>
        </p:txBody>
      </p:sp>
      <p:sp>
        <p:nvSpPr>
          <p:cNvPr id="10" name="テキスト ボックス 9">
            <a:extLst>
              <a:ext uri="{FF2B5EF4-FFF2-40B4-BE49-F238E27FC236}">
                <a16:creationId xmlns:a16="http://schemas.microsoft.com/office/drawing/2014/main" id="{095B804E-FDF7-B1C8-BDB4-B8432D60971E}"/>
              </a:ext>
            </a:extLst>
          </p:cNvPr>
          <p:cNvSpPr txBox="1"/>
          <p:nvPr/>
        </p:nvSpPr>
        <p:spPr>
          <a:xfrm>
            <a:off x="6527791" y="2890390"/>
            <a:ext cx="5693661" cy="830997"/>
          </a:xfrm>
          <a:prstGeom prst="rect">
            <a:avLst/>
          </a:prstGeom>
          <a:noFill/>
        </p:spPr>
        <p:txBody>
          <a:bodyPr wrap="square" rtlCol="0">
            <a:spAutoFit/>
          </a:bodyPr>
          <a:lstStyle/>
          <a:p>
            <a:r>
              <a:rPr kumimoji="1" lang="ja-JP" altLang="en-US" sz="2400" b="1" dirty="0"/>
              <a:t>学習回数を少なくしながら</a:t>
            </a:r>
            <a:endParaRPr kumimoji="1" lang="en-US" altLang="ja-JP" sz="2400" b="1" dirty="0"/>
          </a:p>
          <a:p>
            <a:r>
              <a:rPr kumimoji="1" lang="ja-JP" altLang="en-US" sz="2400" b="1" dirty="0"/>
              <a:t>同様の学習結果を得ることができている</a:t>
            </a:r>
          </a:p>
        </p:txBody>
      </p:sp>
      <p:pic>
        <p:nvPicPr>
          <p:cNvPr id="4" name="図 3">
            <a:extLst>
              <a:ext uri="{FF2B5EF4-FFF2-40B4-BE49-F238E27FC236}">
                <a16:creationId xmlns:a16="http://schemas.microsoft.com/office/drawing/2014/main" id="{56F49313-3F6F-CBD4-8333-847AFED086C5}"/>
              </a:ext>
            </a:extLst>
          </p:cNvPr>
          <p:cNvPicPr>
            <a:picLocks noChangeAspect="1"/>
          </p:cNvPicPr>
          <p:nvPr/>
        </p:nvPicPr>
        <p:blipFill>
          <a:blip r:embed="rId2"/>
          <a:stretch>
            <a:fillRect/>
          </a:stretch>
        </p:blipFill>
        <p:spPr>
          <a:xfrm>
            <a:off x="105595" y="1257050"/>
            <a:ext cx="2961795" cy="1915015"/>
          </a:xfrm>
          <a:prstGeom prst="rect">
            <a:avLst/>
          </a:prstGeom>
          <a:ln w="19050">
            <a:solidFill>
              <a:schemeClr val="tx1"/>
            </a:solidFill>
          </a:ln>
        </p:spPr>
      </p:pic>
      <p:pic>
        <p:nvPicPr>
          <p:cNvPr id="6" name="図 5">
            <a:extLst>
              <a:ext uri="{FF2B5EF4-FFF2-40B4-BE49-F238E27FC236}">
                <a16:creationId xmlns:a16="http://schemas.microsoft.com/office/drawing/2014/main" id="{7A82262E-760D-3BDF-C937-BE6CF9EF86CA}"/>
              </a:ext>
            </a:extLst>
          </p:cNvPr>
          <p:cNvPicPr>
            <a:picLocks noChangeAspect="1"/>
          </p:cNvPicPr>
          <p:nvPr/>
        </p:nvPicPr>
        <p:blipFill>
          <a:blip r:embed="rId3"/>
          <a:stretch>
            <a:fillRect/>
          </a:stretch>
        </p:blipFill>
        <p:spPr>
          <a:xfrm>
            <a:off x="3118788" y="1252384"/>
            <a:ext cx="2969739" cy="1920151"/>
          </a:xfrm>
          <a:prstGeom prst="rect">
            <a:avLst/>
          </a:prstGeom>
          <a:ln w="19050">
            <a:solidFill>
              <a:schemeClr val="tx1"/>
            </a:solidFill>
          </a:ln>
        </p:spPr>
      </p:pic>
      <p:sp>
        <p:nvSpPr>
          <p:cNvPr id="5" name="正方形/長方形 4">
            <a:extLst>
              <a:ext uri="{FF2B5EF4-FFF2-40B4-BE49-F238E27FC236}">
                <a16:creationId xmlns:a16="http://schemas.microsoft.com/office/drawing/2014/main" id="{5E539F48-9987-60D4-C518-D63F828F0C29}"/>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AA83B7D1-84A5-7EBB-27EE-2AAEA0286B0F}"/>
              </a:ext>
            </a:extLst>
          </p:cNvPr>
          <p:cNvSpPr txBox="1"/>
          <p:nvPr/>
        </p:nvSpPr>
        <p:spPr>
          <a:xfrm>
            <a:off x="456973" y="676081"/>
            <a:ext cx="3938251" cy="461665"/>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en-US" altLang="ja-JP" sz="2400" b="1" dirty="0"/>
              <a:t>TA</a:t>
            </a:r>
            <a:r>
              <a:rPr kumimoji="1" lang="ja-JP" altLang="en-US" sz="2400" b="1" dirty="0"/>
              <a:t>適用前後の比較</a:t>
            </a:r>
          </a:p>
        </p:txBody>
      </p:sp>
      <p:sp>
        <p:nvSpPr>
          <p:cNvPr id="12" name="テキスト ボックス 11">
            <a:extLst>
              <a:ext uri="{FF2B5EF4-FFF2-40B4-BE49-F238E27FC236}">
                <a16:creationId xmlns:a16="http://schemas.microsoft.com/office/drawing/2014/main" id="{CAD74F55-F107-1115-A60E-BCE02B5F8F7B}"/>
              </a:ext>
            </a:extLst>
          </p:cNvPr>
          <p:cNvSpPr txBox="1"/>
          <p:nvPr/>
        </p:nvSpPr>
        <p:spPr>
          <a:xfrm>
            <a:off x="657189" y="3283816"/>
            <a:ext cx="1866550" cy="400110"/>
          </a:xfrm>
          <a:prstGeom prst="rect">
            <a:avLst/>
          </a:prstGeom>
          <a:solidFill>
            <a:schemeClr val="accent6">
              <a:lumMod val="40000"/>
              <a:lumOff val="60000"/>
            </a:schemeClr>
          </a:solidFill>
          <a:ln w="12700">
            <a:solidFill>
              <a:schemeClr val="accent6"/>
            </a:solidFill>
          </a:ln>
        </p:spPr>
        <p:txBody>
          <a:bodyPr wrap="square" rtlCol="0">
            <a:spAutoFit/>
          </a:bodyPr>
          <a:lstStyle/>
          <a:p>
            <a:pPr algn="ctr"/>
            <a:r>
              <a:rPr kumimoji="1" lang="ja-JP" altLang="en-US" sz="2000" b="1" dirty="0"/>
              <a:t>適用前</a:t>
            </a:r>
            <a:r>
              <a:rPr kumimoji="1" lang="en-US" altLang="ja-JP" sz="2000" b="1" dirty="0"/>
              <a:t>(100</a:t>
            </a:r>
            <a:r>
              <a:rPr kumimoji="1" lang="ja-JP" altLang="en-US" sz="2000" b="1" dirty="0"/>
              <a:t>回</a:t>
            </a:r>
            <a:r>
              <a:rPr kumimoji="1" lang="en-US" altLang="ja-JP" sz="2000" b="1" dirty="0"/>
              <a:t>)</a:t>
            </a:r>
            <a:endParaRPr kumimoji="1" lang="ja-JP" altLang="en-US" sz="2000" b="1" dirty="0"/>
          </a:p>
        </p:txBody>
      </p:sp>
      <p:sp>
        <p:nvSpPr>
          <p:cNvPr id="14" name="テキスト ボックス 13">
            <a:extLst>
              <a:ext uri="{FF2B5EF4-FFF2-40B4-BE49-F238E27FC236}">
                <a16:creationId xmlns:a16="http://schemas.microsoft.com/office/drawing/2014/main" id="{ACB4FFA6-6332-C2B3-4978-108C4942C35B}"/>
              </a:ext>
            </a:extLst>
          </p:cNvPr>
          <p:cNvSpPr txBox="1"/>
          <p:nvPr/>
        </p:nvSpPr>
        <p:spPr>
          <a:xfrm>
            <a:off x="3740301" y="3283816"/>
            <a:ext cx="1726712" cy="400110"/>
          </a:xfrm>
          <a:prstGeom prst="rect">
            <a:avLst/>
          </a:prstGeom>
          <a:solidFill>
            <a:schemeClr val="accent6">
              <a:lumMod val="40000"/>
              <a:lumOff val="60000"/>
            </a:schemeClr>
          </a:solidFill>
          <a:ln w="12700">
            <a:solidFill>
              <a:schemeClr val="accent6"/>
            </a:solidFill>
          </a:ln>
        </p:spPr>
        <p:txBody>
          <a:bodyPr wrap="square" rtlCol="0">
            <a:spAutoFit/>
          </a:bodyPr>
          <a:lstStyle/>
          <a:p>
            <a:pPr algn="ctr"/>
            <a:r>
              <a:rPr kumimoji="1" lang="ja-JP" altLang="en-US" sz="2000" b="1" dirty="0"/>
              <a:t>適用後</a:t>
            </a:r>
            <a:r>
              <a:rPr lang="en-US" altLang="ja-JP" sz="2000" b="1" dirty="0"/>
              <a:t>(50</a:t>
            </a:r>
            <a:r>
              <a:rPr lang="ja-JP" altLang="en-US" sz="2000" b="1" dirty="0"/>
              <a:t>回</a:t>
            </a:r>
            <a:r>
              <a:rPr lang="en-US" altLang="ja-JP" sz="2000" b="1" dirty="0"/>
              <a:t>)</a:t>
            </a:r>
            <a:endParaRPr kumimoji="1" lang="ja-JP" altLang="en-US" sz="2000" b="1" dirty="0"/>
          </a:p>
        </p:txBody>
      </p:sp>
      <p:sp>
        <p:nvSpPr>
          <p:cNvPr id="16" name="矢印: 下 15">
            <a:extLst>
              <a:ext uri="{FF2B5EF4-FFF2-40B4-BE49-F238E27FC236}">
                <a16:creationId xmlns:a16="http://schemas.microsoft.com/office/drawing/2014/main" id="{205629B6-2141-CCD9-0D01-8193B25B382F}"/>
              </a:ext>
            </a:extLst>
          </p:cNvPr>
          <p:cNvSpPr/>
          <p:nvPr/>
        </p:nvSpPr>
        <p:spPr>
          <a:xfrm>
            <a:off x="2690995" y="5455892"/>
            <a:ext cx="485776" cy="54372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0211FF8B-39EA-CF79-B7EE-E7BFF75B9B4A}"/>
              </a:ext>
            </a:extLst>
          </p:cNvPr>
          <p:cNvSpPr txBox="1"/>
          <p:nvPr/>
        </p:nvSpPr>
        <p:spPr>
          <a:xfrm>
            <a:off x="7677151" y="1128112"/>
            <a:ext cx="3009900" cy="400110"/>
          </a:xfrm>
          <a:prstGeom prst="rect">
            <a:avLst/>
          </a:prstGeom>
          <a:noFill/>
        </p:spPr>
        <p:txBody>
          <a:bodyPr wrap="square" rtlCol="0">
            <a:spAutoFit/>
          </a:bodyPr>
          <a:lstStyle/>
          <a:p>
            <a:r>
              <a:rPr kumimoji="1" lang="ja-JP" altLang="en-US" sz="2000" b="1" dirty="0"/>
              <a:t>シナプス結合荷重の比較</a:t>
            </a:r>
          </a:p>
        </p:txBody>
      </p:sp>
      <p:sp>
        <p:nvSpPr>
          <p:cNvPr id="9" name="四角形: 角を丸くする 8">
            <a:extLst>
              <a:ext uri="{FF2B5EF4-FFF2-40B4-BE49-F238E27FC236}">
                <a16:creationId xmlns:a16="http://schemas.microsoft.com/office/drawing/2014/main" id="{284B69FB-1417-E134-D7E8-063E38B660CF}"/>
              </a:ext>
            </a:extLst>
          </p:cNvPr>
          <p:cNvSpPr/>
          <p:nvPr/>
        </p:nvSpPr>
        <p:spPr>
          <a:xfrm>
            <a:off x="49222" y="4123816"/>
            <a:ext cx="12111829" cy="2671888"/>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テキスト ボックス 16">
            <a:extLst>
              <a:ext uri="{FF2B5EF4-FFF2-40B4-BE49-F238E27FC236}">
                <a16:creationId xmlns:a16="http://schemas.microsoft.com/office/drawing/2014/main" id="{9BF4C9BB-71B7-E884-FD0E-F58D0DFB12F6}"/>
              </a:ext>
            </a:extLst>
          </p:cNvPr>
          <p:cNvSpPr txBox="1"/>
          <p:nvPr/>
        </p:nvSpPr>
        <p:spPr>
          <a:xfrm>
            <a:off x="456973" y="3856994"/>
            <a:ext cx="3938251" cy="461665"/>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ja-JP" altLang="en-US" sz="2400" b="1" dirty="0"/>
              <a:t>基底関数</a:t>
            </a:r>
            <a:r>
              <a:rPr lang="ja-JP" altLang="en-US" sz="2400" b="1" dirty="0"/>
              <a:t>の</a:t>
            </a:r>
            <a:r>
              <a:rPr kumimoji="1" lang="ja-JP" altLang="en-US" sz="2400" b="1" dirty="0"/>
              <a:t>複製</a:t>
            </a:r>
          </a:p>
        </p:txBody>
      </p:sp>
      <p:pic>
        <p:nvPicPr>
          <p:cNvPr id="20" name="図 19" descr="グラフ, 折れ線グラフ">
            <a:extLst>
              <a:ext uri="{FF2B5EF4-FFF2-40B4-BE49-F238E27FC236}">
                <a16:creationId xmlns:a16="http://schemas.microsoft.com/office/drawing/2014/main" id="{4B18122C-7561-A3E6-0E73-52EA23E012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595" y="4398679"/>
            <a:ext cx="2860751" cy="1849681"/>
          </a:xfrm>
          <a:prstGeom prst="rect">
            <a:avLst/>
          </a:prstGeom>
          <a:ln w="19050">
            <a:solidFill>
              <a:schemeClr val="tx1"/>
            </a:solidFill>
          </a:ln>
        </p:spPr>
      </p:pic>
      <p:sp>
        <p:nvSpPr>
          <p:cNvPr id="21" name="テキスト ボックス 20">
            <a:extLst>
              <a:ext uri="{FF2B5EF4-FFF2-40B4-BE49-F238E27FC236}">
                <a16:creationId xmlns:a16="http://schemas.microsoft.com/office/drawing/2014/main" id="{8A0DDEEE-39E6-8FD0-DAC0-7C420BEE14EB}"/>
              </a:ext>
            </a:extLst>
          </p:cNvPr>
          <p:cNvSpPr txBox="1"/>
          <p:nvPr/>
        </p:nvSpPr>
        <p:spPr>
          <a:xfrm>
            <a:off x="795570" y="6315574"/>
            <a:ext cx="1492248" cy="400110"/>
          </a:xfrm>
          <a:prstGeom prst="rect">
            <a:avLst/>
          </a:prstGeom>
          <a:solidFill>
            <a:schemeClr val="accent6">
              <a:lumMod val="40000"/>
              <a:lumOff val="60000"/>
            </a:schemeClr>
          </a:solidFill>
          <a:ln w="12700">
            <a:solidFill>
              <a:schemeClr val="accent6"/>
            </a:solidFill>
          </a:ln>
        </p:spPr>
        <p:txBody>
          <a:bodyPr wrap="square" rtlCol="0">
            <a:spAutoFit/>
          </a:bodyPr>
          <a:lstStyle/>
          <a:p>
            <a:pPr algn="ctr"/>
            <a:r>
              <a:rPr kumimoji="1" lang="ja-JP" altLang="en-US" sz="2000" b="1" dirty="0"/>
              <a:t>複製前</a:t>
            </a:r>
          </a:p>
        </p:txBody>
      </p:sp>
      <p:sp>
        <p:nvSpPr>
          <p:cNvPr id="23" name="テキスト ボックス 22">
            <a:extLst>
              <a:ext uri="{FF2B5EF4-FFF2-40B4-BE49-F238E27FC236}">
                <a16:creationId xmlns:a16="http://schemas.microsoft.com/office/drawing/2014/main" id="{94B5AF37-14CB-8177-9B20-EB8342CBD4C6}"/>
              </a:ext>
            </a:extLst>
          </p:cNvPr>
          <p:cNvSpPr txBox="1"/>
          <p:nvPr/>
        </p:nvSpPr>
        <p:spPr>
          <a:xfrm>
            <a:off x="3764279" y="6315574"/>
            <a:ext cx="1492248" cy="400110"/>
          </a:xfrm>
          <a:prstGeom prst="rect">
            <a:avLst/>
          </a:prstGeom>
          <a:solidFill>
            <a:schemeClr val="accent6">
              <a:lumMod val="40000"/>
              <a:lumOff val="60000"/>
            </a:schemeClr>
          </a:solidFill>
          <a:ln w="12700">
            <a:solidFill>
              <a:schemeClr val="accent6"/>
            </a:solidFill>
          </a:ln>
        </p:spPr>
        <p:txBody>
          <a:bodyPr wrap="square" rtlCol="0">
            <a:spAutoFit/>
          </a:bodyPr>
          <a:lstStyle/>
          <a:p>
            <a:pPr algn="ctr"/>
            <a:r>
              <a:rPr kumimoji="1" lang="ja-JP" altLang="en-US" sz="2000" b="1" dirty="0"/>
              <a:t>複製後</a:t>
            </a:r>
          </a:p>
        </p:txBody>
      </p:sp>
      <p:sp>
        <p:nvSpPr>
          <p:cNvPr id="30" name="矢印: 下 29">
            <a:extLst>
              <a:ext uri="{FF2B5EF4-FFF2-40B4-BE49-F238E27FC236}">
                <a16:creationId xmlns:a16="http://schemas.microsoft.com/office/drawing/2014/main" id="{7260B2BE-808A-22D3-1CC7-0825EE2042C2}"/>
              </a:ext>
            </a:extLst>
          </p:cNvPr>
          <p:cNvSpPr/>
          <p:nvPr/>
        </p:nvSpPr>
        <p:spPr>
          <a:xfrm rot="16200000">
            <a:off x="5980440" y="5258691"/>
            <a:ext cx="485776" cy="45235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88D5F56D-3954-0D96-614B-0BA194E0209E}"/>
              </a:ext>
            </a:extLst>
          </p:cNvPr>
          <p:cNvSpPr txBox="1"/>
          <p:nvPr/>
        </p:nvSpPr>
        <p:spPr>
          <a:xfrm>
            <a:off x="6527791" y="6248358"/>
            <a:ext cx="5151377" cy="461665"/>
          </a:xfrm>
          <a:prstGeom prst="rect">
            <a:avLst/>
          </a:prstGeom>
          <a:noFill/>
        </p:spPr>
        <p:txBody>
          <a:bodyPr wrap="square" rtlCol="0">
            <a:spAutoFit/>
          </a:bodyPr>
          <a:lstStyle/>
          <a:p>
            <a:r>
              <a:rPr kumimoji="1" lang="ja-JP" altLang="en-US" sz="2400" b="1" dirty="0"/>
              <a:t>新たな基底関数を複製⇒誤差</a:t>
            </a:r>
            <a:r>
              <a:rPr lang="ja-JP" altLang="en-US" sz="2400" b="1" dirty="0"/>
              <a:t>の</a:t>
            </a:r>
            <a:r>
              <a:rPr kumimoji="1" lang="ja-JP" altLang="en-US" sz="2400" b="1" dirty="0"/>
              <a:t>減少</a:t>
            </a:r>
          </a:p>
        </p:txBody>
      </p:sp>
      <p:sp>
        <p:nvSpPr>
          <p:cNvPr id="32" name="矢印: 下 31">
            <a:extLst>
              <a:ext uri="{FF2B5EF4-FFF2-40B4-BE49-F238E27FC236}">
                <a16:creationId xmlns:a16="http://schemas.microsoft.com/office/drawing/2014/main" id="{D9ED3349-C9B2-4730-3672-57E636207518}"/>
              </a:ext>
            </a:extLst>
          </p:cNvPr>
          <p:cNvSpPr/>
          <p:nvPr/>
        </p:nvSpPr>
        <p:spPr>
          <a:xfrm rot="16200000">
            <a:off x="6142053" y="3112988"/>
            <a:ext cx="485776" cy="34165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00DF0B92-D57E-A538-4027-671D2D5B13B2}"/>
              </a:ext>
            </a:extLst>
          </p:cNvPr>
          <p:cNvSpPr/>
          <p:nvPr/>
        </p:nvSpPr>
        <p:spPr>
          <a:xfrm>
            <a:off x="6135185" y="1467614"/>
            <a:ext cx="5950075" cy="11022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descr="図形&#10;&#10;中程度の精度で自動的に生成された説明">
            <a:extLst>
              <a:ext uri="{FF2B5EF4-FFF2-40B4-BE49-F238E27FC236}">
                <a16:creationId xmlns:a16="http://schemas.microsoft.com/office/drawing/2014/main" id="{11926647-2F47-6418-E9AB-6D1A7F6FC8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35185" y="1467614"/>
            <a:ext cx="5961220" cy="1102211"/>
          </a:xfrm>
          <a:prstGeom prst="rect">
            <a:avLst/>
          </a:prstGeom>
        </p:spPr>
      </p:pic>
      <p:pic>
        <p:nvPicPr>
          <p:cNvPr id="3" name="図 2" descr="グラフ, 折れ線グラフ&#10;&#10;自動的に生成された説明">
            <a:extLst>
              <a:ext uri="{FF2B5EF4-FFF2-40B4-BE49-F238E27FC236}">
                <a16:creationId xmlns:a16="http://schemas.microsoft.com/office/drawing/2014/main" id="{1C6C1C96-BE5F-EC1F-8776-44ECFE78B8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80028" y="4398677"/>
            <a:ext cx="2860750" cy="1849681"/>
          </a:xfrm>
          <a:prstGeom prst="rect">
            <a:avLst/>
          </a:prstGeom>
          <a:ln w="19050">
            <a:solidFill>
              <a:schemeClr val="tx1"/>
            </a:solidFill>
          </a:ln>
        </p:spPr>
      </p:pic>
      <p:pic>
        <p:nvPicPr>
          <p:cNvPr id="13" name="図 12" descr="グラフ, 折れ線グラフ&#10;&#10;自動的に生成された説明">
            <a:extLst>
              <a:ext uri="{FF2B5EF4-FFF2-40B4-BE49-F238E27FC236}">
                <a16:creationId xmlns:a16="http://schemas.microsoft.com/office/drawing/2014/main" id="{8E1A7096-01DB-B9A1-59DA-6489EE7640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27791" y="4442324"/>
            <a:ext cx="2746016" cy="1775497"/>
          </a:xfrm>
          <a:prstGeom prst="rect">
            <a:avLst/>
          </a:prstGeom>
          <a:ln w="19050">
            <a:solidFill>
              <a:schemeClr val="tx1"/>
            </a:solidFill>
          </a:ln>
        </p:spPr>
      </p:pic>
      <p:pic>
        <p:nvPicPr>
          <p:cNvPr id="18" name="図 17" descr="グラフ, 折れ線グラフ&#10;&#10;自動的に生成された説明">
            <a:extLst>
              <a:ext uri="{FF2B5EF4-FFF2-40B4-BE49-F238E27FC236}">
                <a16:creationId xmlns:a16="http://schemas.microsoft.com/office/drawing/2014/main" id="{0A20460E-EAD7-E8CE-2B12-E911E021328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21208" y="4441402"/>
            <a:ext cx="2764052" cy="1775497"/>
          </a:xfrm>
          <a:prstGeom prst="rect">
            <a:avLst/>
          </a:prstGeom>
          <a:ln w="19050">
            <a:solidFill>
              <a:schemeClr val="tx1"/>
            </a:solidFill>
          </a:ln>
        </p:spPr>
      </p:pic>
    </p:spTree>
    <p:extLst>
      <p:ext uri="{BB962C8B-B14F-4D97-AF65-F5344CB8AC3E}">
        <p14:creationId xmlns:p14="http://schemas.microsoft.com/office/powerpoint/2010/main" val="1277739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DCF8582-7288-F822-E997-24F48242C08B}"/>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5D6ABBD3-073D-2B76-9635-9ABA5E5521DC}"/>
              </a:ext>
            </a:extLst>
          </p:cNvPr>
          <p:cNvSpPr/>
          <p:nvPr/>
        </p:nvSpPr>
        <p:spPr>
          <a:xfrm>
            <a:off x="6199999" y="901769"/>
            <a:ext cx="5961052" cy="5893936"/>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四角形: 角を丸くする 6">
            <a:extLst>
              <a:ext uri="{FF2B5EF4-FFF2-40B4-BE49-F238E27FC236}">
                <a16:creationId xmlns:a16="http://schemas.microsoft.com/office/drawing/2014/main" id="{614AED27-1DEF-FBB9-7ED2-CEC187E846D6}"/>
              </a:ext>
            </a:extLst>
          </p:cNvPr>
          <p:cNvSpPr/>
          <p:nvPr/>
        </p:nvSpPr>
        <p:spPr>
          <a:xfrm>
            <a:off x="49222" y="910026"/>
            <a:ext cx="6094404" cy="5893936"/>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テキスト ボックス 27">
            <a:extLst>
              <a:ext uri="{FF2B5EF4-FFF2-40B4-BE49-F238E27FC236}">
                <a16:creationId xmlns:a16="http://schemas.microsoft.com/office/drawing/2014/main" id="{56D0C559-927E-D3EF-33DF-3216E4398948}"/>
              </a:ext>
            </a:extLst>
          </p:cNvPr>
          <p:cNvSpPr txBox="1"/>
          <p:nvPr/>
        </p:nvSpPr>
        <p:spPr>
          <a:xfrm>
            <a:off x="-1" y="0"/>
            <a:ext cx="12192000" cy="584775"/>
          </a:xfrm>
          <a:prstGeom prst="rect">
            <a:avLst/>
          </a:prstGeom>
          <a:solidFill>
            <a:schemeClr val="accent6"/>
          </a:solidFill>
        </p:spPr>
        <p:txBody>
          <a:bodyPr wrap="square" rtlCol="0">
            <a:spAutoFit/>
          </a:bodyPr>
          <a:lstStyle/>
          <a:p>
            <a:pPr algn="ctr"/>
            <a:r>
              <a:rPr lang="ja-JP" altLang="en-US" sz="3200" b="1" dirty="0">
                <a:solidFill>
                  <a:schemeClr val="bg1"/>
                </a:solidFill>
              </a:rPr>
              <a:t>数値実験</a:t>
            </a:r>
            <a:endParaRPr kumimoji="1" lang="ja-JP" altLang="en-US" sz="3200" b="1" dirty="0">
              <a:solidFill>
                <a:schemeClr val="bg1"/>
              </a:solidFill>
            </a:endParaRPr>
          </a:p>
        </p:txBody>
      </p:sp>
      <p:sp>
        <p:nvSpPr>
          <p:cNvPr id="10" name="テキスト ボックス 9">
            <a:extLst>
              <a:ext uri="{FF2B5EF4-FFF2-40B4-BE49-F238E27FC236}">
                <a16:creationId xmlns:a16="http://schemas.microsoft.com/office/drawing/2014/main" id="{73E4CD78-5A92-29B9-2571-32A4FE8116CF}"/>
              </a:ext>
            </a:extLst>
          </p:cNvPr>
          <p:cNvSpPr txBox="1"/>
          <p:nvPr/>
        </p:nvSpPr>
        <p:spPr>
          <a:xfrm>
            <a:off x="673304" y="6020194"/>
            <a:ext cx="5407851" cy="707886"/>
          </a:xfrm>
          <a:prstGeom prst="rect">
            <a:avLst/>
          </a:prstGeom>
          <a:noFill/>
        </p:spPr>
        <p:txBody>
          <a:bodyPr wrap="square" rtlCol="0">
            <a:spAutoFit/>
          </a:bodyPr>
          <a:lstStyle/>
          <a:p>
            <a:r>
              <a:rPr kumimoji="1" lang="ja-JP" altLang="en-US" sz="2000" b="1" dirty="0"/>
              <a:t>学習回数を少なくしながら同様の学習結果を得ることができている</a:t>
            </a:r>
          </a:p>
        </p:txBody>
      </p:sp>
      <p:pic>
        <p:nvPicPr>
          <p:cNvPr id="4" name="図 3">
            <a:extLst>
              <a:ext uri="{FF2B5EF4-FFF2-40B4-BE49-F238E27FC236}">
                <a16:creationId xmlns:a16="http://schemas.microsoft.com/office/drawing/2014/main" id="{74938ECA-8A8D-900A-0AD9-36BCB8343EC4}"/>
              </a:ext>
            </a:extLst>
          </p:cNvPr>
          <p:cNvPicPr>
            <a:picLocks noChangeAspect="1"/>
          </p:cNvPicPr>
          <p:nvPr/>
        </p:nvPicPr>
        <p:blipFill>
          <a:blip r:embed="rId2"/>
          <a:stretch>
            <a:fillRect/>
          </a:stretch>
        </p:blipFill>
        <p:spPr>
          <a:xfrm>
            <a:off x="105595" y="1371689"/>
            <a:ext cx="2961795" cy="1915015"/>
          </a:xfrm>
          <a:prstGeom prst="rect">
            <a:avLst/>
          </a:prstGeom>
          <a:ln w="19050">
            <a:solidFill>
              <a:schemeClr val="tx1"/>
            </a:solidFill>
          </a:ln>
        </p:spPr>
      </p:pic>
      <p:pic>
        <p:nvPicPr>
          <p:cNvPr id="6" name="図 5">
            <a:extLst>
              <a:ext uri="{FF2B5EF4-FFF2-40B4-BE49-F238E27FC236}">
                <a16:creationId xmlns:a16="http://schemas.microsoft.com/office/drawing/2014/main" id="{1469D763-0D78-BA81-EC04-1E8A844A022F}"/>
              </a:ext>
            </a:extLst>
          </p:cNvPr>
          <p:cNvPicPr>
            <a:picLocks noChangeAspect="1"/>
          </p:cNvPicPr>
          <p:nvPr/>
        </p:nvPicPr>
        <p:blipFill>
          <a:blip r:embed="rId3"/>
          <a:stretch>
            <a:fillRect/>
          </a:stretch>
        </p:blipFill>
        <p:spPr>
          <a:xfrm>
            <a:off x="3118788" y="1367023"/>
            <a:ext cx="2969739" cy="1920151"/>
          </a:xfrm>
          <a:prstGeom prst="rect">
            <a:avLst/>
          </a:prstGeom>
          <a:ln w="19050">
            <a:solidFill>
              <a:schemeClr val="tx1"/>
            </a:solidFill>
          </a:ln>
        </p:spPr>
      </p:pic>
      <p:sp>
        <p:nvSpPr>
          <p:cNvPr id="5" name="正方形/長方形 4">
            <a:extLst>
              <a:ext uri="{FF2B5EF4-FFF2-40B4-BE49-F238E27FC236}">
                <a16:creationId xmlns:a16="http://schemas.microsoft.com/office/drawing/2014/main" id="{C909FC88-B94A-D9EC-66F4-CCBDB8D371DE}"/>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EE3D643C-4D22-B3C1-3A2E-E1C013BAB1FF}"/>
              </a:ext>
            </a:extLst>
          </p:cNvPr>
          <p:cNvSpPr txBox="1"/>
          <p:nvPr/>
        </p:nvSpPr>
        <p:spPr>
          <a:xfrm>
            <a:off x="1136045" y="676081"/>
            <a:ext cx="3938251" cy="461665"/>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en-US" altLang="ja-JP" sz="2400" b="1" dirty="0"/>
              <a:t>TA</a:t>
            </a:r>
            <a:r>
              <a:rPr kumimoji="1" lang="ja-JP" altLang="en-US" sz="2400" b="1" dirty="0"/>
              <a:t>適用前後の比較</a:t>
            </a:r>
          </a:p>
        </p:txBody>
      </p:sp>
      <p:pic>
        <p:nvPicPr>
          <p:cNvPr id="13" name="図 12" descr="図形&#10;&#10;中程度の精度で自動的に生成された説明">
            <a:extLst>
              <a:ext uri="{FF2B5EF4-FFF2-40B4-BE49-F238E27FC236}">
                <a16:creationId xmlns:a16="http://schemas.microsoft.com/office/drawing/2014/main" id="{1F6EF234-CFAB-E8CA-65C4-706E19F4C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373" y="4359569"/>
            <a:ext cx="6017593" cy="1112634"/>
          </a:xfrm>
          <a:prstGeom prst="rect">
            <a:avLst/>
          </a:prstGeom>
        </p:spPr>
      </p:pic>
      <p:sp>
        <p:nvSpPr>
          <p:cNvPr id="12" name="テキスト ボックス 11">
            <a:extLst>
              <a:ext uri="{FF2B5EF4-FFF2-40B4-BE49-F238E27FC236}">
                <a16:creationId xmlns:a16="http://schemas.microsoft.com/office/drawing/2014/main" id="{0E8AE920-1323-6D12-62C7-ED7777894E27}"/>
              </a:ext>
            </a:extLst>
          </p:cNvPr>
          <p:cNvSpPr txBox="1"/>
          <p:nvPr/>
        </p:nvSpPr>
        <p:spPr>
          <a:xfrm>
            <a:off x="657189" y="3398455"/>
            <a:ext cx="1866550" cy="400110"/>
          </a:xfrm>
          <a:prstGeom prst="rect">
            <a:avLst/>
          </a:prstGeom>
          <a:solidFill>
            <a:schemeClr val="accent6">
              <a:lumMod val="40000"/>
              <a:lumOff val="60000"/>
            </a:schemeClr>
          </a:solidFill>
          <a:ln w="12700">
            <a:solidFill>
              <a:schemeClr val="accent6"/>
            </a:solidFill>
          </a:ln>
        </p:spPr>
        <p:txBody>
          <a:bodyPr wrap="square" rtlCol="0">
            <a:spAutoFit/>
          </a:bodyPr>
          <a:lstStyle/>
          <a:p>
            <a:pPr algn="ctr"/>
            <a:r>
              <a:rPr kumimoji="1" lang="ja-JP" altLang="en-US" sz="2000" b="1" dirty="0"/>
              <a:t>適用前</a:t>
            </a:r>
            <a:r>
              <a:rPr kumimoji="1" lang="en-US" altLang="ja-JP" sz="2000" b="1" dirty="0"/>
              <a:t>(100</a:t>
            </a:r>
            <a:r>
              <a:rPr kumimoji="1" lang="ja-JP" altLang="en-US" sz="2000" b="1" dirty="0"/>
              <a:t>回</a:t>
            </a:r>
            <a:r>
              <a:rPr kumimoji="1" lang="en-US" altLang="ja-JP" sz="2000" b="1" dirty="0"/>
              <a:t>)</a:t>
            </a:r>
            <a:endParaRPr kumimoji="1" lang="ja-JP" altLang="en-US" sz="2000" b="1" dirty="0"/>
          </a:p>
        </p:txBody>
      </p:sp>
      <p:sp>
        <p:nvSpPr>
          <p:cNvPr id="14" name="テキスト ボックス 13">
            <a:extLst>
              <a:ext uri="{FF2B5EF4-FFF2-40B4-BE49-F238E27FC236}">
                <a16:creationId xmlns:a16="http://schemas.microsoft.com/office/drawing/2014/main" id="{0AD81111-0FDE-12F9-66B2-8B4C02AAE1B8}"/>
              </a:ext>
            </a:extLst>
          </p:cNvPr>
          <p:cNvSpPr txBox="1"/>
          <p:nvPr/>
        </p:nvSpPr>
        <p:spPr>
          <a:xfrm>
            <a:off x="3740301" y="3398455"/>
            <a:ext cx="1726712" cy="400110"/>
          </a:xfrm>
          <a:prstGeom prst="rect">
            <a:avLst/>
          </a:prstGeom>
          <a:solidFill>
            <a:schemeClr val="accent6">
              <a:lumMod val="40000"/>
              <a:lumOff val="60000"/>
            </a:schemeClr>
          </a:solidFill>
          <a:ln w="12700">
            <a:solidFill>
              <a:schemeClr val="accent6"/>
            </a:solidFill>
          </a:ln>
        </p:spPr>
        <p:txBody>
          <a:bodyPr wrap="square" rtlCol="0">
            <a:spAutoFit/>
          </a:bodyPr>
          <a:lstStyle/>
          <a:p>
            <a:pPr algn="ctr"/>
            <a:r>
              <a:rPr kumimoji="1" lang="ja-JP" altLang="en-US" sz="2000" b="1" dirty="0"/>
              <a:t>適用後</a:t>
            </a:r>
            <a:r>
              <a:rPr lang="en-US" altLang="ja-JP" sz="2000" b="1" dirty="0"/>
              <a:t>(50</a:t>
            </a:r>
            <a:r>
              <a:rPr lang="ja-JP" altLang="en-US" sz="2000" b="1" dirty="0"/>
              <a:t>回</a:t>
            </a:r>
            <a:r>
              <a:rPr lang="en-US" altLang="ja-JP" sz="2000" b="1" dirty="0"/>
              <a:t>)</a:t>
            </a:r>
            <a:endParaRPr kumimoji="1" lang="ja-JP" altLang="en-US" sz="2000" b="1" dirty="0"/>
          </a:p>
        </p:txBody>
      </p:sp>
      <p:sp>
        <p:nvSpPr>
          <p:cNvPr id="16" name="矢印: 下 15">
            <a:extLst>
              <a:ext uri="{FF2B5EF4-FFF2-40B4-BE49-F238E27FC236}">
                <a16:creationId xmlns:a16="http://schemas.microsoft.com/office/drawing/2014/main" id="{929D0FDE-1FCC-51C4-8953-61B6F6BB3647}"/>
              </a:ext>
            </a:extLst>
          </p:cNvPr>
          <p:cNvSpPr/>
          <p:nvPr/>
        </p:nvSpPr>
        <p:spPr>
          <a:xfrm rot="16200000">
            <a:off x="209893" y="6103336"/>
            <a:ext cx="485776" cy="54372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7EA198EE-72E8-D865-391A-BADE1BDC6D94}"/>
              </a:ext>
            </a:extLst>
          </p:cNvPr>
          <p:cNvSpPr txBox="1"/>
          <p:nvPr/>
        </p:nvSpPr>
        <p:spPr>
          <a:xfrm>
            <a:off x="7428224" y="676080"/>
            <a:ext cx="3489101" cy="461665"/>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ja-JP" altLang="en-US" sz="2400" b="1" dirty="0"/>
              <a:t>基底関数</a:t>
            </a:r>
            <a:r>
              <a:rPr lang="ja-JP" altLang="en-US" sz="2400" b="1" dirty="0"/>
              <a:t>の</a:t>
            </a:r>
            <a:r>
              <a:rPr kumimoji="1" lang="ja-JP" altLang="en-US" sz="2400" b="1" dirty="0"/>
              <a:t>複製</a:t>
            </a:r>
          </a:p>
        </p:txBody>
      </p:sp>
      <p:pic>
        <p:nvPicPr>
          <p:cNvPr id="11" name="図 10" descr="グラフ, 折れ線グラフ">
            <a:extLst>
              <a:ext uri="{FF2B5EF4-FFF2-40B4-BE49-F238E27FC236}">
                <a16:creationId xmlns:a16="http://schemas.microsoft.com/office/drawing/2014/main" id="{7028F1C9-2BB7-FEBE-AAA6-7FED2DF45B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6324" y="1367877"/>
            <a:ext cx="2860751" cy="1849681"/>
          </a:xfrm>
          <a:prstGeom prst="rect">
            <a:avLst/>
          </a:prstGeom>
          <a:ln w="19050">
            <a:solidFill>
              <a:schemeClr val="tx1"/>
            </a:solidFill>
          </a:ln>
        </p:spPr>
      </p:pic>
      <p:sp>
        <p:nvSpPr>
          <p:cNvPr id="15" name="テキスト ボックス 14">
            <a:extLst>
              <a:ext uri="{FF2B5EF4-FFF2-40B4-BE49-F238E27FC236}">
                <a16:creationId xmlns:a16="http://schemas.microsoft.com/office/drawing/2014/main" id="{C02E7FFF-0005-DC8F-C2BC-83CC04ECBD5C}"/>
              </a:ext>
            </a:extLst>
          </p:cNvPr>
          <p:cNvSpPr txBox="1"/>
          <p:nvPr/>
        </p:nvSpPr>
        <p:spPr>
          <a:xfrm>
            <a:off x="7093491" y="3284772"/>
            <a:ext cx="1492248" cy="400110"/>
          </a:xfrm>
          <a:prstGeom prst="rect">
            <a:avLst/>
          </a:prstGeom>
          <a:solidFill>
            <a:schemeClr val="accent6">
              <a:lumMod val="40000"/>
              <a:lumOff val="60000"/>
            </a:schemeClr>
          </a:solidFill>
          <a:ln w="12700">
            <a:solidFill>
              <a:schemeClr val="accent6"/>
            </a:solidFill>
          </a:ln>
        </p:spPr>
        <p:txBody>
          <a:bodyPr wrap="square" rtlCol="0">
            <a:spAutoFit/>
          </a:bodyPr>
          <a:lstStyle/>
          <a:p>
            <a:pPr algn="ctr"/>
            <a:r>
              <a:rPr kumimoji="1" lang="ja-JP" altLang="en-US" sz="2000" b="1" dirty="0"/>
              <a:t>複製前</a:t>
            </a:r>
          </a:p>
        </p:txBody>
      </p:sp>
      <p:pic>
        <p:nvPicPr>
          <p:cNvPr id="18" name="図 17" descr="グラフ&#10;&#10;中程度の精度で自動的に生成された説明">
            <a:extLst>
              <a:ext uri="{FF2B5EF4-FFF2-40B4-BE49-F238E27FC236}">
                <a16:creationId xmlns:a16="http://schemas.microsoft.com/office/drawing/2014/main" id="{29DE9985-48E0-E95C-766E-1CB3962C77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25655" y="1367876"/>
            <a:ext cx="2860750" cy="1849681"/>
          </a:xfrm>
          <a:prstGeom prst="rect">
            <a:avLst/>
          </a:prstGeom>
          <a:ln w="19050">
            <a:solidFill>
              <a:schemeClr val="tx1"/>
            </a:solidFill>
          </a:ln>
        </p:spPr>
      </p:pic>
      <p:sp>
        <p:nvSpPr>
          <p:cNvPr id="19" name="テキスト ボックス 18">
            <a:extLst>
              <a:ext uri="{FF2B5EF4-FFF2-40B4-BE49-F238E27FC236}">
                <a16:creationId xmlns:a16="http://schemas.microsoft.com/office/drawing/2014/main" id="{10A168AD-DA57-1DBB-E5A6-FA80FDFD51CA}"/>
              </a:ext>
            </a:extLst>
          </p:cNvPr>
          <p:cNvSpPr txBox="1"/>
          <p:nvPr/>
        </p:nvSpPr>
        <p:spPr>
          <a:xfrm>
            <a:off x="9909906" y="3284772"/>
            <a:ext cx="1492248" cy="400110"/>
          </a:xfrm>
          <a:prstGeom prst="rect">
            <a:avLst/>
          </a:prstGeom>
          <a:solidFill>
            <a:schemeClr val="accent6">
              <a:lumMod val="40000"/>
              <a:lumOff val="60000"/>
            </a:schemeClr>
          </a:solidFill>
          <a:ln w="12700">
            <a:solidFill>
              <a:schemeClr val="accent6"/>
            </a:solidFill>
          </a:ln>
        </p:spPr>
        <p:txBody>
          <a:bodyPr wrap="square" rtlCol="0">
            <a:spAutoFit/>
          </a:bodyPr>
          <a:lstStyle/>
          <a:p>
            <a:pPr algn="ctr"/>
            <a:r>
              <a:rPr kumimoji="1" lang="ja-JP" altLang="en-US" sz="2000" b="1" dirty="0"/>
              <a:t>複製後</a:t>
            </a:r>
          </a:p>
        </p:txBody>
      </p:sp>
      <p:pic>
        <p:nvPicPr>
          <p:cNvPr id="25" name="図 24" descr="グラフ, 折れ線グラフ&#10;&#10;自動的に生成された説明">
            <a:extLst>
              <a:ext uri="{FF2B5EF4-FFF2-40B4-BE49-F238E27FC236}">
                <a16:creationId xmlns:a16="http://schemas.microsoft.com/office/drawing/2014/main" id="{D631FC86-6573-2105-6343-2B1194F1D4F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18742" y="3856994"/>
            <a:ext cx="3123566" cy="2019611"/>
          </a:xfrm>
          <a:prstGeom prst="rect">
            <a:avLst/>
          </a:prstGeom>
          <a:ln w="19050">
            <a:solidFill>
              <a:schemeClr val="tx1"/>
            </a:solidFill>
          </a:ln>
        </p:spPr>
      </p:pic>
      <p:sp>
        <p:nvSpPr>
          <p:cNvPr id="26" name="矢印: 下 25">
            <a:extLst>
              <a:ext uri="{FF2B5EF4-FFF2-40B4-BE49-F238E27FC236}">
                <a16:creationId xmlns:a16="http://schemas.microsoft.com/office/drawing/2014/main" id="{EE8710E0-CB0F-D351-A381-AB276266AB56}"/>
              </a:ext>
            </a:extLst>
          </p:cNvPr>
          <p:cNvSpPr/>
          <p:nvPr/>
        </p:nvSpPr>
        <p:spPr>
          <a:xfrm rot="16200000">
            <a:off x="6325299" y="5991220"/>
            <a:ext cx="485776" cy="54372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CB569F90-89EF-C2D7-74F2-CA036BCEFF91}"/>
              </a:ext>
            </a:extLst>
          </p:cNvPr>
          <p:cNvSpPr txBox="1"/>
          <p:nvPr/>
        </p:nvSpPr>
        <p:spPr>
          <a:xfrm>
            <a:off x="6840050" y="6026684"/>
            <a:ext cx="4908731" cy="707886"/>
          </a:xfrm>
          <a:prstGeom prst="rect">
            <a:avLst/>
          </a:prstGeom>
          <a:noFill/>
        </p:spPr>
        <p:txBody>
          <a:bodyPr wrap="square" rtlCol="0">
            <a:spAutoFit/>
          </a:bodyPr>
          <a:lstStyle/>
          <a:p>
            <a:r>
              <a:rPr kumimoji="1" lang="ja-JP" altLang="en-US" sz="2000" b="1" dirty="0"/>
              <a:t>教師信号の位置に新たな基底関数が複製されている</a:t>
            </a:r>
          </a:p>
        </p:txBody>
      </p:sp>
      <p:sp>
        <p:nvSpPr>
          <p:cNvPr id="29" name="テキスト ボックス 28">
            <a:extLst>
              <a:ext uri="{FF2B5EF4-FFF2-40B4-BE49-F238E27FC236}">
                <a16:creationId xmlns:a16="http://schemas.microsoft.com/office/drawing/2014/main" id="{9811680A-8120-CDF6-1FB6-179C3D503D83}"/>
              </a:ext>
            </a:extLst>
          </p:cNvPr>
          <p:cNvSpPr txBox="1"/>
          <p:nvPr/>
        </p:nvSpPr>
        <p:spPr>
          <a:xfrm>
            <a:off x="1613082" y="5488237"/>
            <a:ext cx="3011411" cy="369332"/>
          </a:xfrm>
          <a:prstGeom prst="rect">
            <a:avLst/>
          </a:prstGeom>
          <a:noFill/>
        </p:spPr>
        <p:txBody>
          <a:bodyPr wrap="square" rtlCol="0">
            <a:spAutoFit/>
          </a:bodyPr>
          <a:lstStyle/>
          <a:p>
            <a:r>
              <a:rPr kumimoji="1" lang="ja-JP" altLang="en-US" b="1" dirty="0"/>
              <a:t>シナプス結合荷重の比較</a:t>
            </a:r>
          </a:p>
        </p:txBody>
      </p:sp>
    </p:spTree>
    <p:extLst>
      <p:ext uri="{BB962C8B-B14F-4D97-AF65-F5344CB8AC3E}">
        <p14:creationId xmlns:p14="http://schemas.microsoft.com/office/powerpoint/2010/main" val="9201045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039FBCD-54AF-3EA5-E094-B658F174BB23}"/>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748B832D-851A-860C-53CF-E328F6D3DBE0}"/>
              </a:ext>
            </a:extLst>
          </p:cNvPr>
          <p:cNvSpPr/>
          <p:nvPr/>
        </p:nvSpPr>
        <p:spPr>
          <a:xfrm>
            <a:off x="382047" y="752480"/>
            <a:ext cx="10943090" cy="5893936"/>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テキスト ボックス 27">
            <a:extLst>
              <a:ext uri="{FF2B5EF4-FFF2-40B4-BE49-F238E27FC236}">
                <a16:creationId xmlns:a16="http://schemas.microsoft.com/office/drawing/2014/main" id="{84D795B6-88CD-067B-C53D-A98A725BD045}"/>
              </a:ext>
            </a:extLst>
          </p:cNvPr>
          <p:cNvSpPr txBox="1"/>
          <p:nvPr/>
        </p:nvSpPr>
        <p:spPr>
          <a:xfrm>
            <a:off x="-1" y="0"/>
            <a:ext cx="12192000" cy="584775"/>
          </a:xfrm>
          <a:prstGeom prst="rect">
            <a:avLst/>
          </a:prstGeom>
          <a:solidFill>
            <a:schemeClr val="accent6"/>
          </a:solidFill>
        </p:spPr>
        <p:txBody>
          <a:bodyPr wrap="square" rtlCol="0">
            <a:spAutoFit/>
          </a:bodyPr>
          <a:lstStyle/>
          <a:p>
            <a:pPr algn="ctr"/>
            <a:r>
              <a:rPr lang="ja-JP" altLang="en-US" sz="3200" b="1" dirty="0">
                <a:solidFill>
                  <a:schemeClr val="bg1"/>
                </a:solidFill>
              </a:rPr>
              <a:t>数値実験</a:t>
            </a:r>
            <a:endParaRPr kumimoji="1" lang="ja-JP" altLang="en-US" sz="3200" b="1" dirty="0">
              <a:solidFill>
                <a:schemeClr val="bg1"/>
              </a:solidFill>
            </a:endParaRPr>
          </a:p>
        </p:txBody>
      </p:sp>
      <p:sp>
        <p:nvSpPr>
          <p:cNvPr id="10" name="テキスト ボックス 9">
            <a:extLst>
              <a:ext uri="{FF2B5EF4-FFF2-40B4-BE49-F238E27FC236}">
                <a16:creationId xmlns:a16="http://schemas.microsoft.com/office/drawing/2014/main" id="{43399D48-2A2F-1C61-815D-0D878D59CC2D}"/>
              </a:ext>
            </a:extLst>
          </p:cNvPr>
          <p:cNvSpPr txBox="1"/>
          <p:nvPr/>
        </p:nvSpPr>
        <p:spPr>
          <a:xfrm>
            <a:off x="6450984" y="5459319"/>
            <a:ext cx="4155103" cy="954107"/>
          </a:xfrm>
          <a:prstGeom prst="rect">
            <a:avLst/>
          </a:prstGeom>
          <a:noFill/>
        </p:spPr>
        <p:txBody>
          <a:bodyPr wrap="square" rtlCol="0">
            <a:spAutoFit/>
          </a:bodyPr>
          <a:lstStyle/>
          <a:p>
            <a:r>
              <a:rPr kumimoji="1" lang="ja-JP" altLang="en-US" sz="2800" b="1" dirty="0"/>
              <a:t>基底関数の数が足りず，教師信号を近似できない</a:t>
            </a:r>
          </a:p>
        </p:txBody>
      </p:sp>
      <p:sp>
        <p:nvSpPr>
          <p:cNvPr id="5" name="正方形/長方形 4">
            <a:extLst>
              <a:ext uri="{FF2B5EF4-FFF2-40B4-BE49-F238E27FC236}">
                <a16:creationId xmlns:a16="http://schemas.microsoft.com/office/drawing/2014/main" id="{AA647E81-E1EC-ABD2-C830-8809F6772B5C}"/>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下 15">
            <a:extLst>
              <a:ext uri="{FF2B5EF4-FFF2-40B4-BE49-F238E27FC236}">
                <a16:creationId xmlns:a16="http://schemas.microsoft.com/office/drawing/2014/main" id="{7C5A727F-25FA-6CBD-974B-6D0B5FD54550}"/>
              </a:ext>
            </a:extLst>
          </p:cNvPr>
          <p:cNvSpPr/>
          <p:nvPr/>
        </p:nvSpPr>
        <p:spPr>
          <a:xfrm rot="16200000">
            <a:off x="5279879" y="3400025"/>
            <a:ext cx="485776" cy="54372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descr="グラフ, 折れ線グラフ&#10;&#10;自動的に生成された説明">
            <a:extLst>
              <a:ext uri="{FF2B5EF4-FFF2-40B4-BE49-F238E27FC236}">
                <a16:creationId xmlns:a16="http://schemas.microsoft.com/office/drawing/2014/main" id="{D50E2967-B657-DD08-CCC6-1A823019DB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668" y="968259"/>
            <a:ext cx="4072189" cy="2632963"/>
          </a:xfrm>
          <a:prstGeom prst="rect">
            <a:avLst/>
          </a:prstGeom>
          <a:ln w="19050">
            <a:solidFill>
              <a:schemeClr val="tx1"/>
            </a:solidFill>
          </a:ln>
        </p:spPr>
      </p:pic>
      <p:pic>
        <p:nvPicPr>
          <p:cNvPr id="20" name="図 19" descr="グラフ, 折れ線グラフ&#10;&#10;自動的に生成された説明">
            <a:extLst>
              <a:ext uri="{FF2B5EF4-FFF2-40B4-BE49-F238E27FC236}">
                <a16:creationId xmlns:a16="http://schemas.microsoft.com/office/drawing/2014/main" id="{07474AA5-4550-AD4C-A72D-A23A23B31B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668" y="3735451"/>
            <a:ext cx="4072189" cy="2632963"/>
          </a:xfrm>
          <a:prstGeom prst="rect">
            <a:avLst/>
          </a:prstGeom>
          <a:ln w="19050">
            <a:solidFill>
              <a:schemeClr val="tx1"/>
            </a:solidFill>
          </a:ln>
        </p:spPr>
      </p:pic>
      <p:pic>
        <p:nvPicPr>
          <p:cNvPr id="22" name="図 21" descr="グラフ, 折れ線グラフ&#10;&#10;自動的に生成された説明">
            <a:extLst>
              <a:ext uri="{FF2B5EF4-FFF2-40B4-BE49-F238E27FC236}">
                <a16:creationId xmlns:a16="http://schemas.microsoft.com/office/drawing/2014/main" id="{CCE3D5E3-039F-4EFF-2F38-6EC1A38BA9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001525"/>
            <a:ext cx="4948238" cy="3199393"/>
          </a:xfrm>
          <a:prstGeom prst="rect">
            <a:avLst/>
          </a:prstGeom>
          <a:ln w="19050">
            <a:solidFill>
              <a:schemeClr val="tx1"/>
            </a:solidFill>
          </a:ln>
        </p:spPr>
      </p:pic>
    </p:spTree>
    <p:extLst>
      <p:ext uri="{BB962C8B-B14F-4D97-AF65-F5344CB8AC3E}">
        <p14:creationId xmlns:p14="http://schemas.microsoft.com/office/powerpoint/2010/main" val="4258421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テキスト ボックス 3">
                <a:extLst>
                  <a:ext uri="{FF2B5EF4-FFF2-40B4-BE49-F238E27FC236}">
                    <a16:creationId xmlns:a16="http://schemas.microsoft.com/office/drawing/2014/main" id="{EE2E7953-5CBA-5674-7CBF-61D45D086F9D}"/>
                  </a:ext>
                </a:extLst>
              </p:cNvPr>
              <p:cNvSpPr txBox="1"/>
              <p:nvPr/>
            </p:nvSpPr>
            <p:spPr>
              <a:xfrm>
                <a:off x="1236742" y="3170082"/>
                <a:ext cx="651012" cy="5579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800" i="1" smtClean="0">
                              <a:latin typeface="Cambria Math" panose="02040503050406030204" pitchFamily="18" charset="0"/>
                            </a:rPr>
                          </m:ctrlPr>
                        </m:sSubPr>
                        <m:e>
                          <m:r>
                            <a:rPr kumimoji="1" lang="en-US" altLang="ja-JP" sz="2800" b="1" i="1" smtClean="0">
                              <a:latin typeface="Cambria Math" panose="02040503050406030204" pitchFamily="18" charset="0"/>
                            </a:rPr>
                            <m:t>𝑿</m:t>
                          </m:r>
                        </m:e>
                        <m:sub>
                          <m:r>
                            <a:rPr kumimoji="1" lang="en-US" altLang="ja-JP" sz="2800" b="0" i="1" smtClean="0">
                              <a:latin typeface="Cambria Math" panose="02040503050406030204" pitchFamily="18" charset="0"/>
                            </a:rPr>
                            <m:t>𝑗</m:t>
                          </m:r>
                        </m:sub>
                      </m:sSub>
                    </m:oMath>
                  </m:oMathPara>
                </a14:m>
                <a:endParaRPr kumimoji="1" lang="ja-JP" altLang="en-US" sz="2800" dirty="0"/>
              </a:p>
            </p:txBody>
          </p:sp>
        </mc:Choice>
        <mc:Fallback xmlns="">
          <p:sp>
            <p:nvSpPr>
              <p:cNvPr id="4" name="テキスト ボックス 3">
                <a:extLst>
                  <a:ext uri="{FF2B5EF4-FFF2-40B4-BE49-F238E27FC236}">
                    <a16:creationId xmlns:a16="http://schemas.microsoft.com/office/drawing/2014/main" id="{EE2E7953-5CBA-5674-7CBF-61D45D086F9D}"/>
                  </a:ext>
                </a:extLst>
              </p:cNvPr>
              <p:cNvSpPr txBox="1">
                <a:spLocks noRot="1" noChangeAspect="1" noMove="1" noResize="1" noEditPoints="1" noAdjustHandles="1" noChangeArrowheads="1" noChangeShapeType="1" noTextEdit="1"/>
              </p:cNvSpPr>
              <p:nvPr/>
            </p:nvSpPr>
            <p:spPr>
              <a:xfrm>
                <a:off x="1236742" y="3170082"/>
                <a:ext cx="651012" cy="557910"/>
              </a:xfrm>
              <a:prstGeom prst="rect">
                <a:avLst/>
              </a:prstGeom>
              <a:blipFill>
                <a:blip r:embed="rId2"/>
                <a:stretch>
                  <a:fillRect/>
                </a:stretch>
              </a:blipFill>
            </p:spPr>
            <p:txBody>
              <a:bodyPr/>
              <a:lstStyle/>
              <a:p>
                <a:r>
                  <a:rPr lang="ja-JP" altLang="en-US">
                    <a:noFill/>
                  </a:rPr>
                  <a:t> </a:t>
                </a:r>
              </a:p>
            </p:txBody>
          </p:sp>
        </mc:Fallback>
      </mc:AlternateContent>
      <p:cxnSp>
        <p:nvCxnSpPr>
          <p:cNvPr id="6" name="直線矢印コネクタ 5">
            <a:extLst>
              <a:ext uri="{FF2B5EF4-FFF2-40B4-BE49-F238E27FC236}">
                <a16:creationId xmlns:a16="http://schemas.microsoft.com/office/drawing/2014/main" id="{AB1D2CB7-A46D-298B-747D-50DFA0E4868F}"/>
              </a:ext>
            </a:extLst>
          </p:cNvPr>
          <p:cNvCxnSpPr>
            <a:cxnSpLocks/>
            <a:stCxn id="4" idx="3"/>
            <a:endCxn id="7" idx="2"/>
          </p:cNvCxnSpPr>
          <p:nvPr/>
        </p:nvCxnSpPr>
        <p:spPr>
          <a:xfrm flipV="1">
            <a:off x="1887754" y="1135720"/>
            <a:ext cx="2348926" cy="231331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10" name="グループ化 9">
            <a:extLst>
              <a:ext uri="{FF2B5EF4-FFF2-40B4-BE49-F238E27FC236}">
                <a16:creationId xmlns:a16="http://schemas.microsoft.com/office/drawing/2014/main" id="{87021F9D-0BC3-392B-09DE-7A335F42F365}"/>
              </a:ext>
            </a:extLst>
          </p:cNvPr>
          <p:cNvGrpSpPr/>
          <p:nvPr/>
        </p:nvGrpSpPr>
        <p:grpSpPr>
          <a:xfrm>
            <a:off x="4236680" y="728026"/>
            <a:ext cx="815388" cy="815388"/>
            <a:chOff x="4455516" y="1081749"/>
            <a:chExt cx="815388" cy="815388"/>
          </a:xfrm>
        </p:grpSpPr>
        <p:sp>
          <p:nvSpPr>
            <p:cNvPr id="7" name="楕円 6">
              <a:extLst>
                <a:ext uri="{FF2B5EF4-FFF2-40B4-BE49-F238E27FC236}">
                  <a16:creationId xmlns:a16="http://schemas.microsoft.com/office/drawing/2014/main" id="{1C4923EF-3361-B903-4268-09D0747279BE}"/>
                </a:ext>
              </a:extLst>
            </p:cNvPr>
            <p:cNvSpPr/>
            <p:nvPr/>
          </p:nvSpPr>
          <p:spPr>
            <a:xfrm>
              <a:off x="4455516" y="1081749"/>
              <a:ext cx="815388" cy="815388"/>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9" name="テキスト ボックス 8">
                  <a:extLst>
                    <a:ext uri="{FF2B5EF4-FFF2-40B4-BE49-F238E27FC236}">
                      <a16:creationId xmlns:a16="http://schemas.microsoft.com/office/drawing/2014/main" id="{FA36AB40-5E17-E650-6675-55E20654FFBF}"/>
                    </a:ext>
                  </a:extLst>
                </p:cNvPr>
                <p:cNvSpPr txBox="1"/>
                <p:nvPr/>
              </p:nvSpPr>
              <p:spPr>
                <a:xfrm>
                  <a:off x="4544883" y="1122130"/>
                  <a:ext cx="717056"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800" i="1" smtClean="0">
                                <a:latin typeface="Cambria Math" panose="02040503050406030204" pitchFamily="18" charset="0"/>
                              </a:rPr>
                            </m:ctrlPr>
                          </m:sSubPr>
                          <m:e>
                            <m:r>
                              <a:rPr kumimoji="1" lang="ja-JP" altLang="en-US" sz="2800" b="1" i="1" smtClean="0">
                                <a:latin typeface="Cambria Math" panose="02040503050406030204" pitchFamily="18" charset="0"/>
                              </a:rPr>
                              <m:t>𝝋</m:t>
                            </m:r>
                          </m:e>
                          <m:sub>
                            <m:r>
                              <a:rPr kumimoji="1" lang="en-US" altLang="ja-JP" sz="2800" b="0" i="1" smtClean="0">
                                <a:latin typeface="Cambria Math" panose="02040503050406030204" pitchFamily="18" charset="0"/>
                              </a:rPr>
                              <m:t>1</m:t>
                            </m:r>
                          </m:sub>
                        </m:sSub>
                      </m:oMath>
                    </m:oMathPara>
                  </a14:m>
                  <a:endParaRPr kumimoji="1" lang="ja-JP" altLang="en-US" sz="2800" dirty="0"/>
                </a:p>
              </p:txBody>
            </p:sp>
          </mc:Choice>
          <mc:Fallback xmlns="">
            <p:sp>
              <p:nvSpPr>
                <p:cNvPr id="9" name="テキスト ボックス 8">
                  <a:extLst>
                    <a:ext uri="{FF2B5EF4-FFF2-40B4-BE49-F238E27FC236}">
                      <a16:creationId xmlns:a16="http://schemas.microsoft.com/office/drawing/2014/main" id="{FA36AB40-5E17-E650-6675-55E20654FFBF}"/>
                    </a:ext>
                  </a:extLst>
                </p:cNvPr>
                <p:cNvSpPr txBox="1">
                  <a:spLocks noRot="1" noChangeAspect="1" noMove="1" noResize="1" noEditPoints="1" noAdjustHandles="1" noChangeArrowheads="1" noChangeShapeType="1" noTextEdit="1"/>
                </p:cNvSpPr>
                <p:nvPr/>
              </p:nvSpPr>
              <p:spPr>
                <a:xfrm>
                  <a:off x="4544883" y="1122130"/>
                  <a:ext cx="717056" cy="523220"/>
                </a:xfrm>
                <a:prstGeom prst="rect">
                  <a:avLst/>
                </a:prstGeom>
                <a:blipFill>
                  <a:blip r:embed="rId3"/>
                  <a:stretch>
                    <a:fillRect/>
                  </a:stretch>
                </a:blipFill>
              </p:spPr>
              <p:txBody>
                <a:bodyPr/>
                <a:lstStyle/>
                <a:p>
                  <a:r>
                    <a:rPr lang="ja-JP" altLang="en-US">
                      <a:noFill/>
                    </a:rPr>
                    <a:t> </a:t>
                  </a:r>
                </a:p>
              </p:txBody>
            </p:sp>
          </mc:Fallback>
        </mc:AlternateContent>
      </p:grpSp>
      <p:grpSp>
        <p:nvGrpSpPr>
          <p:cNvPr id="11" name="グループ化 10">
            <a:extLst>
              <a:ext uri="{FF2B5EF4-FFF2-40B4-BE49-F238E27FC236}">
                <a16:creationId xmlns:a16="http://schemas.microsoft.com/office/drawing/2014/main" id="{182ABF55-AD17-A86C-A564-F3B905FD2730}"/>
              </a:ext>
            </a:extLst>
          </p:cNvPr>
          <p:cNvGrpSpPr/>
          <p:nvPr/>
        </p:nvGrpSpPr>
        <p:grpSpPr>
          <a:xfrm>
            <a:off x="4236680" y="1816084"/>
            <a:ext cx="815388" cy="815388"/>
            <a:chOff x="4455516" y="1081749"/>
            <a:chExt cx="815388" cy="815388"/>
          </a:xfrm>
        </p:grpSpPr>
        <p:sp>
          <p:nvSpPr>
            <p:cNvPr id="12" name="楕円 11">
              <a:extLst>
                <a:ext uri="{FF2B5EF4-FFF2-40B4-BE49-F238E27FC236}">
                  <a16:creationId xmlns:a16="http://schemas.microsoft.com/office/drawing/2014/main" id="{85EC8951-AD59-A281-92EB-78BE5AD3FCFE}"/>
                </a:ext>
              </a:extLst>
            </p:cNvPr>
            <p:cNvSpPr/>
            <p:nvPr/>
          </p:nvSpPr>
          <p:spPr>
            <a:xfrm>
              <a:off x="4455516" y="1081749"/>
              <a:ext cx="815388" cy="815388"/>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13" name="テキスト ボックス 12">
                  <a:extLst>
                    <a:ext uri="{FF2B5EF4-FFF2-40B4-BE49-F238E27FC236}">
                      <a16:creationId xmlns:a16="http://schemas.microsoft.com/office/drawing/2014/main" id="{0C41A3D0-DA10-27C9-057A-710323339405}"/>
                    </a:ext>
                  </a:extLst>
                </p:cNvPr>
                <p:cNvSpPr txBox="1"/>
                <p:nvPr/>
              </p:nvSpPr>
              <p:spPr>
                <a:xfrm>
                  <a:off x="4530902" y="1184154"/>
                  <a:ext cx="72532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800" i="1" smtClean="0">
                                <a:latin typeface="Cambria Math" panose="02040503050406030204" pitchFamily="18" charset="0"/>
                              </a:rPr>
                            </m:ctrlPr>
                          </m:sSubPr>
                          <m:e>
                            <m:r>
                              <a:rPr kumimoji="1" lang="ja-JP" altLang="en-US" sz="2800" b="1" i="1" smtClean="0">
                                <a:latin typeface="Cambria Math" panose="02040503050406030204" pitchFamily="18" charset="0"/>
                              </a:rPr>
                              <m:t>𝝋</m:t>
                            </m:r>
                          </m:e>
                          <m:sub>
                            <m:r>
                              <a:rPr kumimoji="1" lang="en-US" altLang="ja-JP" sz="2800" b="0" i="1" smtClean="0">
                                <a:latin typeface="Cambria Math" panose="02040503050406030204" pitchFamily="18" charset="0"/>
                              </a:rPr>
                              <m:t>2</m:t>
                            </m:r>
                          </m:sub>
                        </m:sSub>
                      </m:oMath>
                    </m:oMathPara>
                  </a14:m>
                  <a:endParaRPr kumimoji="1" lang="ja-JP" altLang="en-US" sz="2800" dirty="0"/>
                </a:p>
              </p:txBody>
            </p:sp>
          </mc:Choice>
          <mc:Fallback xmlns="">
            <p:sp>
              <p:nvSpPr>
                <p:cNvPr id="13" name="テキスト ボックス 12">
                  <a:extLst>
                    <a:ext uri="{FF2B5EF4-FFF2-40B4-BE49-F238E27FC236}">
                      <a16:creationId xmlns:a16="http://schemas.microsoft.com/office/drawing/2014/main" id="{0C41A3D0-DA10-27C9-057A-710323339405}"/>
                    </a:ext>
                  </a:extLst>
                </p:cNvPr>
                <p:cNvSpPr txBox="1">
                  <a:spLocks noRot="1" noChangeAspect="1" noMove="1" noResize="1" noEditPoints="1" noAdjustHandles="1" noChangeArrowheads="1" noChangeShapeType="1" noTextEdit="1"/>
                </p:cNvSpPr>
                <p:nvPr/>
              </p:nvSpPr>
              <p:spPr>
                <a:xfrm>
                  <a:off x="4530902" y="1184154"/>
                  <a:ext cx="725327" cy="523220"/>
                </a:xfrm>
                <a:prstGeom prst="rect">
                  <a:avLst/>
                </a:prstGeom>
                <a:blipFill>
                  <a:blip r:embed="rId4"/>
                  <a:stretch>
                    <a:fillRect/>
                  </a:stretch>
                </a:blipFill>
              </p:spPr>
              <p:txBody>
                <a:bodyPr/>
                <a:lstStyle/>
                <a:p>
                  <a:r>
                    <a:rPr lang="ja-JP" altLang="en-US">
                      <a:noFill/>
                    </a:rPr>
                    <a:t> </a:t>
                  </a:r>
                </a:p>
              </p:txBody>
            </p:sp>
          </mc:Fallback>
        </mc:AlternateContent>
      </p:grpSp>
      <p:grpSp>
        <p:nvGrpSpPr>
          <p:cNvPr id="14" name="グループ化 13">
            <a:extLst>
              <a:ext uri="{FF2B5EF4-FFF2-40B4-BE49-F238E27FC236}">
                <a16:creationId xmlns:a16="http://schemas.microsoft.com/office/drawing/2014/main" id="{B9D7A719-AB77-7531-6DA0-6FD8E5013136}"/>
              </a:ext>
            </a:extLst>
          </p:cNvPr>
          <p:cNvGrpSpPr/>
          <p:nvPr/>
        </p:nvGrpSpPr>
        <p:grpSpPr>
          <a:xfrm>
            <a:off x="4236680" y="2909206"/>
            <a:ext cx="815388" cy="815388"/>
            <a:chOff x="4455516" y="1081749"/>
            <a:chExt cx="815388" cy="815388"/>
          </a:xfrm>
        </p:grpSpPr>
        <p:sp>
          <p:nvSpPr>
            <p:cNvPr id="15" name="楕円 14">
              <a:extLst>
                <a:ext uri="{FF2B5EF4-FFF2-40B4-BE49-F238E27FC236}">
                  <a16:creationId xmlns:a16="http://schemas.microsoft.com/office/drawing/2014/main" id="{E80E3BB4-93AD-11F0-E3A5-4068029A198B}"/>
                </a:ext>
              </a:extLst>
            </p:cNvPr>
            <p:cNvSpPr/>
            <p:nvPr/>
          </p:nvSpPr>
          <p:spPr>
            <a:xfrm>
              <a:off x="4455516" y="1081749"/>
              <a:ext cx="815388" cy="815388"/>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484F42EA-63F9-02B8-966F-651515AA7CCF}"/>
                    </a:ext>
                  </a:extLst>
                </p:cNvPr>
                <p:cNvSpPr txBox="1"/>
                <p:nvPr/>
              </p:nvSpPr>
              <p:spPr>
                <a:xfrm>
                  <a:off x="4501954" y="1154792"/>
                  <a:ext cx="72532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800" i="1" smtClean="0">
                                <a:latin typeface="Cambria Math" panose="02040503050406030204" pitchFamily="18" charset="0"/>
                              </a:rPr>
                            </m:ctrlPr>
                          </m:sSubPr>
                          <m:e>
                            <m:r>
                              <a:rPr kumimoji="1" lang="ja-JP" altLang="en-US" sz="2800" b="1" i="1" smtClean="0">
                                <a:latin typeface="Cambria Math" panose="02040503050406030204" pitchFamily="18" charset="0"/>
                              </a:rPr>
                              <m:t>𝝋</m:t>
                            </m:r>
                          </m:e>
                          <m:sub>
                            <m:r>
                              <a:rPr kumimoji="1" lang="en-US" altLang="ja-JP" sz="2800" b="0" i="1" smtClean="0">
                                <a:latin typeface="Cambria Math" panose="02040503050406030204" pitchFamily="18" charset="0"/>
                              </a:rPr>
                              <m:t>3</m:t>
                            </m:r>
                          </m:sub>
                        </m:sSub>
                      </m:oMath>
                    </m:oMathPara>
                  </a14:m>
                  <a:endParaRPr kumimoji="1" lang="ja-JP" altLang="en-US" sz="2800" dirty="0"/>
                </a:p>
              </p:txBody>
            </p:sp>
          </mc:Choice>
          <mc:Fallback xmlns="">
            <p:sp>
              <p:nvSpPr>
                <p:cNvPr id="16" name="テキスト ボックス 15">
                  <a:extLst>
                    <a:ext uri="{FF2B5EF4-FFF2-40B4-BE49-F238E27FC236}">
                      <a16:creationId xmlns:a16="http://schemas.microsoft.com/office/drawing/2014/main" id="{484F42EA-63F9-02B8-966F-651515AA7CCF}"/>
                    </a:ext>
                  </a:extLst>
                </p:cNvPr>
                <p:cNvSpPr txBox="1">
                  <a:spLocks noRot="1" noChangeAspect="1" noMove="1" noResize="1" noEditPoints="1" noAdjustHandles="1" noChangeArrowheads="1" noChangeShapeType="1" noTextEdit="1"/>
                </p:cNvSpPr>
                <p:nvPr/>
              </p:nvSpPr>
              <p:spPr>
                <a:xfrm>
                  <a:off x="4501954" y="1154792"/>
                  <a:ext cx="725327" cy="523220"/>
                </a:xfrm>
                <a:prstGeom prst="rect">
                  <a:avLst/>
                </a:prstGeom>
                <a:blipFill>
                  <a:blip r:embed="rId5"/>
                  <a:stretch>
                    <a:fillRect/>
                  </a:stretch>
                </a:blipFill>
              </p:spPr>
              <p:txBody>
                <a:bodyPr/>
                <a:lstStyle/>
                <a:p>
                  <a:r>
                    <a:rPr lang="ja-JP" altLang="en-US">
                      <a:noFill/>
                    </a:rPr>
                    <a:t> </a:t>
                  </a:r>
                </a:p>
              </p:txBody>
            </p:sp>
          </mc:Fallback>
        </mc:AlternateContent>
      </p:grpSp>
      <p:grpSp>
        <p:nvGrpSpPr>
          <p:cNvPr id="17" name="グループ化 16">
            <a:extLst>
              <a:ext uri="{FF2B5EF4-FFF2-40B4-BE49-F238E27FC236}">
                <a16:creationId xmlns:a16="http://schemas.microsoft.com/office/drawing/2014/main" id="{CE778558-AEC1-D193-B3A7-BA1EC8FC7B91}"/>
              </a:ext>
            </a:extLst>
          </p:cNvPr>
          <p:cNvGrpSpPr/>
          <p:nvPr/>
        </p:nvGrpSpPr>
        <p:grpSpPr>
          <a:xfrm>
            <a:off x="4236680" y="5340291"/>
            <a:ext cx="815388" cy="815388"/>
            <a:chOff x="4455516" y="1081749"/>
            <a:chExt cx="815388" cy="815388"/>
          </a:xfrm>
        </p:grpSpPr>
        <p:sp>
          <p:nvSpPr>
            <p:cNvPr id="18" name="楕円 17">
              <a:extLst>
                <a:ext uri="{FF2B5EF4-FFF2-40B4-BE49-F238E27FC236}">
                  <a16:creationId xmlns:a16="http://schemas.microsoft.com/office/drawing/2014/main" id="{17DBB334-AA2E-CF64-9EB7-E99CE40D1D0C}"/>
                </a:ext>
              </a:extLst>
            </p:cNvPr>
            <p:cNvSpPr/>
            <p:nvPr/>
          </p:nvSpPr>
          <p:spPr>
            <a:xfrm>
              <a:off x="4455516" y="1081749"/>
              <a:ext cx="815388" cy="815388"/>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mc:AlternateContent xmlns:mc="http://schemas.openxmlformats.org/markup-compatibility/2006" xmlns:a14="http://schemas.microsoft.com/office/drawing/2010/main">
          <mc:Choice Requires="a14">
            <p:sp>
              <p:nvSpPr>
                <p:cNvPr id="19" name="テキスト ボックス 18">
                  <a:extLst>
                    <a:ext uri="{FF2B5EF4-FFF2-40B4-BE49-F238E27FC236}">
                      <a16:creationId xmlns:a16="http://schemas.microsoft.com/office/drawing/2014/main" id="{BE714044-C962-C8C1-136F-86EB152A3387}"/>
                    </a:ext>
                  </a:extLst>
                </p:cNvPr>
                <p:cNvSpPr txBox="1"/>
                <p:nvPr/>
              </p:nvSpPr>
              <p:spPr>
                <a:xfrm>
                  <a:off x="4458066" y="1170070"/>
                  <a:ext cx="810286"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800" i="1" smtClean="0">
                                <a:latin typeface="Cambria Math" panose="02040503050406030204" pitchFamily="18" charset="0"/>
                              </a:rPr>
                            </m:ctrlPr>
                          </m:sSubPr>
                          <m:e>
                            <m:r>
                              <a:rPr kumimoji="1" lang="ja-JP" altLang="en-US" sz="2800" b="1" i="1" smtClean="0">
                                <a:latin typeface="Cambria Math" panose="02040503050406030204" pitchFamily="18" charset="0"/>
                              </a:rPr>
                              <m:t>𝝋</m:t>
                            </m:r>
                          </m:e>
                          <m:sub>
                            <m:r>
                              <a:rPr kumimoji="1" lang="en-US" altLang="ja-JP" sz="2800" b="0" i="1" smtClean="0">
                                <a:latin typeface="Cambria Math" panose="02040503050406030204" pitchFamily="18" charset="0"/>
                              </a:rPr>
                              <m:t>𝑀</m:t>
                            </m:r>
                          </m:sub>
                        </m:sSub>
                      </m:oMath>
                    </m:oMathPara>
                  </a14:m>
                  <a:endParaRPr kumimoji="1" lang="ja-JP" altLang="en-US" sz="2800" dirty="0"/>
                </a:p>
              </p:txBody>
            </p:sp>
          </mc:Choice>
          <mc:Fallback xmlns="">
            <p:sp>
              <p:nvSpPr>
                <p:cNvPr id="19" name="テキスト ボックス 18">
                  <a:extLst>
                    <a:ext uri="{FF2B5EF4-FFF2-40B4-BE49-F238E27FC236}">
                      <a16:creationId xmlns:a16="http://schemas.microsoft.com/office/drawing/2014/main" id="{BE714044-C962-C8C1-136F-86EB152A3387}"/>
                    </a:ext>
                  </a:extLst>
                </p:cNvPr>
                <p:cNvSpPr txBox="1">
                  <a:spLocks noRot="1" noChangeAspect="1" noMove="1" noResize="1" noEditPoints="1" noAdjustHandles="1" noChangeArrowheads="1" noChangeShapeType="1" noTextEdit="1"/>
                </p:cNvSpPr>
                <p:nvPr/>
              </p:nvSpPr>
              <p:spPr>
                <a:xfrm>
                  <a:off x="4458066" y="1170070"/>
                  <a:ext cx="810286" cy="523220"/>
                </a:xfrm>
                <a:prstGeom prst="rect">
                  <a:avLst/>
                </a:prstGeom>
                <a:blipFill>
                  <a:blip r:embed="rId6"/>
                  <a:stretch>
                    <a:fillRect/>
                  </a:stretch>
                </a:blipFill>
              </p:spPr>
              <p:txBody>
                <a:bodyPr/>
                <a:lstStyle/>
                <a:p>
                  <a:r>
                    <a:rPr lang="ja-JP" altLang="en-US">
                      <a:noFill/>
                    </a:rPr>
                    <a:t> </a:t>
                  </a:r>
                </a:p>
              </p:txBody>
            </p:sp>
          </mc:Fallback>
        </mc:AlternateContent>
      </p:grpSp>
      <p:sp>
        <p:nvSpPr>
          <p:cNvPr id="23" name="楕円 22">
            <a:extLst>
              <a:ext uri="{FF2B5EF4-FFF2-40B4-BE49-F238E27FC236}">
                <a16:creationId xmlns:a16="http://schemas.microsoft.com/office/drawing/2014/main" id="{D5FEFA64-F50E-368A-BD62-C0E246511336}"/>
              </a:ext>
            </a:extLst>
          </p:cNvPr>
          <p:cNvSpPr/>
          <p:nvPr/>
        </p:nvSpPr>
        <p:spPr>
          <a:xfrm>
            <a:off x="4557010" y="3997473"/>
            <a:ext cx="174727" cy="174727"/>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楕円 23">
            <a:extLst>
              <a:ext uri="{FF2B5EF4-FFF2-40B4-BE49-F238E27FC236}">
                <a16:creationId xmlns:a16="http://schemas.microsoft.com/office/drawing/2014/main" id="{C8807D07-6669-9E21-5FDD-07490B057880}"/>
              </a:ext>
            </a:extLst>
          </p:cNvPr>
          <p:cNvSpPr/>
          <p:nvPr/>
        </p:nvSpPr>
        <p:spPr>
          <a:xfrm>
            <a:off x="4557010" y="4445079"/>
            <a:ext cx="174727" cy="174727"/>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楕円 24">
            <a:extLst>
              <a:ext uri="{FF2B5EF4-FFF2-40B4-BE49-F238E27FC236}">
                <a16:creationId xmlns:a16="http://schemas.microsoft.com/office/drawing/2014/main" id="{3FAD4C75-EA38-1735-CE0B-508F8A6DF62D}"/>
              </a:ext>
            </a:extLst>
          </p:cNvPr>
          <p:cNvSpPr/>
          <p:nvPr/>
        </p:nvSpPr>
        <p:spPr>
          <a:xfrm>
            <a:off x="4557010" y="4892685"/>
            <a:ext cx="174727" cy="174727"/>
          </a:xfrm>
          <a:prstGeom prst="ellips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7" name="直線矢印コネクタ 26">
            <a:extLst>
              <a:ext uri="{FF2B5EF4-FFF2-40B4-BE49-F238E27FC236}">
                <a16:creationId xmlns:a16="http://schemas.microsoft.com/office/drawing/2014/main" id="{C913F483-8786-067A-B1C9-A90DE9F3FDE7}"/>
              </a:ext>
            </a:extLst>
          </p:cNvPr>
          <p:cNvCxnSpPr>
            <a:cxnSpLocks/>
            <a:stCxn id="4" idx="3"/>
            <a:endCxn id="12" idx="2"/>
          </p:cNvCxnSpPr>
          <p:nvPr/>
        </p:nvCxnSpPr>
        <p:spPr>
          <a:xfrm flipV="1">
            <a:off x="1887754" y="2223778"/>
            <a:ext cx="2348926" cy="1225259"/>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30" name="直線矢印コネクタ 29">
            <a:extLst>
              <a:ext uri="{FF2B5EF4-FFF2-40B4-BE49-F238E27FC236}">
                <a16:creationId xmlns:a16="http://schemas.microsoft.com/office/drawing/2014/main" id="{7282059A-D7AE-FB8B-38F6-686C6A1F1915}"/>
              </a:ext>
            </a:extLst>
          </p:cNvPr>
          <p:cNvCxnSpPr>
            <a:cxnSpLocks/>
            <a:stCxn id="4" idx="3"/>
            <a:endCxn id="15" idx="2"/>
          </p:cNvCxnSpPr>
          <p:nvPr/>
        </p:nvCxnSpPr>
        <p:spPr>
          <a:xfrm flipV="1">
            <a:off x="1887754" y="3316900"/>
            <a:ext cx="2348926" cy="13213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33" name="直線矢印コネクタ 32">
            <a:extLst>
              <a:ext uri="{FF2B5EF4-FFF2-40B4-BE49-F238E27FC236}">
                <a16:creationId xmlns:a16="http://schemas.microsoft.com/office/drawing/2014/main" id="{B6AE1BB9-0818-23FE-F4DE-07C80BEA1DEE}"/>
              </a:ext>
            </a:extLst>
          </p:cNvPr>
          <p:cNvCxnSpPr>
            <a:cxnSpLocks/>
            <a:stCxn id="4" idx="3"/>
            <a:endCxn id="18" idx="2"/>
          </p:cNvCxnSpPr>
          <p:nvPr/>
        </p:nvCxnSpPr>
        <p:spPr>
          <a:xfrm>
            <a:off x="1887754" y="3449037"/>
            <a:ext cx="2348926" cy="2298948"/>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36" name="直線矢印コネクタ 35">
            <a:extLst>
              <a:ext uri="{FF2B5EF4-FFF2-40B4-BE49-F238E27FC236}">
                <a16:creationId xmlns:a16="http://schemas.microsoft.com/office/drawing/2014/main" id="{53C53257-592F-AF63-EC84-4805F13C8269}"/>
              </a:ext>
            </a:extLst>
          </p:cNvPr>
          <p:cNvCxnSpPr>
            <a:cxnSpLocks/>
            <a:endCxn id="38" idx="1"/>
          </p:cNvCxnSpPr>
          <p:nvPr/>
        </p:nvCxnSpPr>
        <p:spPr>
          <a:xfrm>
            <a:off x="5048812" y="1135719"/>
            <a:ext cx="2210533" cy="2004998"/>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37" name="グループ化 36">
            <a:extLst>
              <a:ext uri="{FF2B5EF4-FFF2-40B4-BE49-F238E27FC236}">
                <a16:creationId xmlns:a16="http://schemas.microsoft.com/office/drawing/2014/main" id="{E04805C8-C833-E7AE-EC30-1966C35C3071}"/>
              </a:ext>
            </a:extLst>
          </p:cNvPr>
          <p:cNvGrpSpPr/>
          <p:nvPr/>
        </p:nvGrpSpPr>
        <p:grpSpPr>
          <a:xfrm>
            <a:off x="7139934" y="3021306"/>
            <a:ext cx="815388" cy="815388"/>
            <a:chOff x="4455516" y="1081749"/>
            <a:chExt cx="815388" cy="815388"/>
          </a:xfrm>
        </p:grpSpPr>
        <p:sp>
          <p:nvSpPr>
            <p:cNvPr id="38" name="楕円 37">
              <a:extLst>
                <a:ext uri="{FF2B5EF4-FFF2-40B4-BE49-F238E27FC236}">
                  <a16:creationId xmlns:a16="http://schemas.microsoft.com/office/drawing/2014/main" id="{EEDD162A-E414-62C3-EC01-DF66D82044CB}"/>
                </a:ext>
              </a:extLst>
            </p:cNvPr>
            <p:cNvSpPr/>
            <p:nvPr/>
          </p:nvSpPr>
          <p:spPr>
            <a:xfrm>
              <a:off x="4455516" y="1081749"/>
              <a:ext cx="815388" cy="815388"/>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39" name="テキスト ボックス 38">
                  <a:extLst>
                    <a:ext uri="{FF2B5EF4-FFF2-40B4-BE49-F238E27FC236}">
                      <a16:creationId xmlns:a16="http://schemas.microsoft.com/office/drawing/2014/main" id="{0E4B08B5-2FE4-4A5D-A316-17B27AECCCC5}"/>
                    </a:ext>
                  </a:extLst>
                </p:cNvPr>
                <p:cNvSpPr txBox="1"/>
                <p:nvPr/>
              </p:nvSpPr>
              <p:spPr>
                <a:xfrm>
                  <a:off x="4600157" y="1186451"/>
                  <a:ext cx="526106" cy="58477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kumimoji="1" lang="el-GR" altLang="ja-JP" sz="3200" i="1" smtClean="0">
                            <a:latin typeface="Cambria Math" panose="02040503050406030204" pitchFamily="18" charset="0"/>
                            <a:ea typeface="Cambria Math" panose="02040503050406030204" pitchFamily="18" charset="0"/>
                          </a:rPr>
                          <m:t>Σ</m:t>
                        </m:r>
                      </m:oMath>
                    </m:oMathPara>
                  </a14:m>
                  <a:endParaRPr kumimoji="1" lang="ja-JP" altLang="en-US" sz="3200" dirty="0"/>
                </a:p>
              </p:txBody>
            </p:sp>
          </mc:Choice>
          <mc:Fallback xmlns="">
            <p:sp>
              <p:nvSpPr>
                <p:cNvPr id="39" name="テキスト ボックス 38">
                  <a:extLst>
                    <a:ext uri="{FF2B5EF4-FFF2-40B4-BE49-F238E27FC236}">
                      <a16:creationId xmlns:a16="http://schemas.microsoft.com/office/drawing/2014/main" id="{0E4B08B5-2FE4-4A5D-A316-17B27AECCCC5}"/>
                    </a:ext>
                  </a:extLst>
                </p:cNvPr>
                <p:cNvSpPr txBox="1">
                  <a:spLocks noRot="1" noChangeAspect="1" noMove="1" noResize="1" noEditPoints="1" noAdjustHandles="1" noChangeArrowheads="1" noChangeShapeType="1" noTextEdit="1"/>
                </p:cNvSpPr>
                <p:nvPr/>
              </p:nvSpPr>
              <p:spPr>
                <a:xfrm>
                  <a:off x="4600157" y="1186451"/>
                  <a:ext cx="526106" cy="584775"/>
                </a:xfrm>
                <a:prstGeom prst="rect">
                  <a:avLst/>
                </a:prstGeom>
                <a:blipFill>
                  <a:blip r:embed="rId7"/>
                  <a:stretch>
                    <a:fillRect/>
                  </a:stretch>
                </a:blipFill>
              </p:spPr>
              <p:txBody>
                <a:bodyPr/>
                <a:lstStyle/>
                <a:p>
                  <a:r>
                    <a:rPr lang="ja-JP" altLang="en-US">
                      <a:noFill/>
                    </a:rPr>
                    <a:t> </a:t>
                  </a:r>
                </a:p>
              </p:txBody>
            </p:sp>
          </mc:Fallback>
        </mc:AlternateContent>
      </p:grpSp>
      <p:cxnSp>
        <p:nvCxnSpPr>
          <p:cNvPr id="45" name="直線矢印コネクタ 44">
            <a:extLst>
              <a:ext uri="{FF2B5EF4-FFF2-40B4-BE49-F238E27FC236}">
                <a16:creationId xmlns:a16="http://schemas.microsoft.com/office/drawing/2014/main" id="{130A0431-62B3-7E22-25E2-F1364CEE57A5}"/>
              </a:ext>
            </a:extLst>
          </p:cNvPr>
          <p:cNvCxnSpPr>
            <a:cxnSpLocks/>
            <a:stCxn id="12" idx="6"/>
          </p:cNvCxnSpPr>
          <p:nvPr/>
        </p:nvCxnSpPr>
        <p:spPr>
          <a:xfrm>
            <a:off x="5052068" y="2223778"/>
            <a:ext cx="2122313" cy="1048142"/>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48" name="直線矢印コネクタ 47">
            <a:extLst>
              <a:ext uri="{FF2B5EF4-FFF2-40B4-BE49-F238E27FC236}">
                <a16:creationId xmlns:a16="http://schemas.microsoft.com/office/drawing/2014/main" id="{C92CF86D-AF86-B74F-97A6-DA068D82056D}"/>
              </a:ext>
            </a:extLst>
          </p:cNvPr>
          <p:cNvCxnSpPr>
            <a:cxnSpLocks/>
            <a:stCxn id="15" idx="6"/>
            <a:endCxn id="38" idx="2"/>
          </p:cNvCxnSpPr>
          <p:nvPr/>
        </p:nvCxnSpPr>
        <p:spPr>
          <a:xfrm>
            <a:off x="5052068" y="3316900"/>
            <a:ext cx="2087866" cy="11210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51" name="直線矢印コネクタ 50">
            <a:extLst>
              <a:ext uri="{FF2B5EF4-FFF2-40B4-BE49-F238E27FC236}">
                <a16:creationId xmlns:a16="http://schemas.microsoft.com/office/drawing/2014/main" id="{9A1ED860-9854-CD0B-78DA-5D66AB87D197}"/>
              </a:ext>
            </a:extLst>
          </p:cNvPr>
          <p:cNvCxnSpPr>
            <a:cxnSpLocks/>
            <a:endCxn id="38" idx="3"/>
          </p:cNvCxnSpPr>
          <p:nvPr/>
        </p:nvCxnSpPr>
        <p:spPr>
          <a:xfrm flipV="1">
            <a:off x="5048812" y="3717283"/>
            <a:ext cx="2210533" cy="2030701"/>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61" name="直線矢印コネクタ 60">
            <a:extLst>
              <a:ext uri="{FF2B5EF4-FFF2-40B4-BE49-F238E27FC236}">
                <a16:creationId xmlns:a16="http://schemas.microsoft.com/office/drawing/2014/main" id="{3AD7694F-51FE-286D-0041-20C61E36FE7A}"/>
              </a:ext>
            </a:extLst>
          </p:cNvPr>
          <p:cNvCxnSpPr>
            <a:cxnSpLocks/>
            <a:stCxn id="38" idx="6"/>
            <a:endCxn id="70" idx="1"/>
          </p:cNvCxnSpPr>
          <p:nvPr/>
        </p:nvCxnSpPr>
        <p:spPr>
          <a:xfrm>
            <a:off x="7955322" y="3429000"/>
            <a:ext cx="984195" cy="6093"/>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70" name="テキスト ボックス 69">
                <a:extLst>
                  <a:ext uri="{FF2B5EF4-FFF2-40B4-BE49-F238E27FC236}">
                    <a16:creationId xmlns:a16="http://schemas.microsoft.com/office/drawing/2014/main" id="{03382E67-B944-9218-4F1B-5A2CE31AB96A}"/>
                  </a:ext>
                </a:extLst>
              </p:cNvPr>
              <p:cNvSpPr txBox="1"/>
              <p:nvPr/>
            </p:nvSpPr>
            <p:spPr>
              <a:xfrm>
                <a:off x="8939517" y="3140717"/>
                <a:ext cx="1129733" cy="58875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800" b="0" i="1" smtClean="0">
                          <a:latin typeface="Cambria Math" panose="02040503050406030204" pitchFamily="18" charset="0"/>
                          <a:ea typeface="Cambria Math" panose="02040503050406030204" pitchFamily="18" charset="0"/>
                        </a:rPr>
                        <m:t>𝑆</m:t>
                      </m:r>
                      <m:d>
                        <m:dPr>
                          <m:ctrlPr>
                            <a:rPr kumimoji="1" lang="en-US" altLang="ja-JP" sz="2800" b="0" i="1" smtClean="0">
                              <a:latin typeface="Cambria Math" panose="02040503050406030204" pitchFamily="18" charset="0"/>
                              <a:ea typeface="Cambria Math" panose="02040503050406030204" pitchFamily="18" charset="0"/>
                            </a:rPr>
                          </m:ctrlPr>
                        </m:dPr>
                        <m:e>
                          <m:sSub>
                            <m:sSubPr>
                              <m:ctrlPr>
                                <a:rPr kumimoji="1" lang="en-US" altLang="ja-JP" sz="2800" b="0" i="1" smtClean="0">
                                  <a:latin typeface="Cambria Math" panose="02040503050406030204" pitchFamily="18" charset="0"/>
                                  <a:ea typeface="Cambria Math" panose="02040503050406030204" pitchFamily="18" charset="0"/>
                                </a:rPr>
                              </m:ctrlPr>
                            </m:sSubPr>
                            <m:e>
                              <m:r>
                                <a:rPr kumimoji="1" lang="en-US" altLang="ja-JP" sz="2800" b="1" i="1" smtClean="0">
                                  <a:latin typeface="Cambria Math" panose="02040503050406030204" pitchFamily="18" charset="0"/>
                                  <a:ea typeface="Cambria Math" panose="02040503050406030204" pitchFamily="18" charset="0"/>
                                </a:rPr>
                                <m:t>𝒙</m:t>
                              </m:r>
                            </m:e>
                            <m:sub>
                              <m:r>
                                <a:rPr kumimoji="1" lang="en-US" altLang="ja-JP" sz="2800" b="0" i="1" smtClean="0">
                                  <a:latin typeface="Cambria Math" panose="02040503050406030204" pitchFamily="18" charset="0"/>
                                  <a:ea typeface="Cambria Math" panose="02040503050406030204" pitchFamily="18" charset="0"/>
                                </a:rPr>
                                <m:t>𝑗</m:t>
                              </m:r>
                            </m:sub>
                          </m:sSub>
                        </m:e>
                      </m:d>
                    </m:oMath>
                  </m:oMathPara>
                </a14:m>
                <a:endParaRPr kumimoji="1" lang="ja-JP" altLang="en-US" sz="2800" dirty="0"/>
              </a:p>
            </p:txBody>
          </p:sp>
        </mc:Choice>
        <mc:Fallback xmlns="">
          <p:sp>
            <p:nvSpPr>
              <p:cNvPr id="70" name="テキスト ボックス 69">
                <a:extLst>
                  <a:ext uri="{FF2B5EF4-FFF2-40B4-BE49-F238E27FC236}">
                    <a16:creationId xmlns:a16="http://schemas.microsoft.com/office/drawing/2014/main" id="{03382E67-B944-9218-4F1B-5A2CE31AB96A}"/>
                  </a:ext>
                </a:extLst>
              </p:cNvPr>
              <p:cNvSpPr txBox="1">
                <a:spLocks noRot="1" noChangeAspect="1" noMove="1" noResize="1" noEditPoints="1" noAdjustHandles="1" noChangeArrowheads="1" noChangeShapeType="1" noTextEdit="1"/>
              </p:cNvSpPr>
              <p:nvPr/>
            </p:nvSpPr>
            <p:spPr>
              <a:xfrm>
                <a:off x="8939517" y="3140717"/>
                <a:ext cx="1129733" cy="588751"/>
              </a:xfrm>
              <a:prstGeom prst="rect">
                <a:avLst/>
              </a:prstGeom>
              <a:blipFill>
                <a:blip r:embed="rId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 name="テキスト ボックス 1">
                <a:extLst>
                  <a:ext uri="{FF2B5EF4-FFF2-40B4-BE49-F238E27FC236}">
                    <a16:creationId xmlns:a16="http://schemas.microsoft.com/office/drawing/2014/main" id="{FCBF0BB1-931B-BD51-E157-C2E114609784}"/>
                  </a:ext>
                </a:extLst>
              </p:cNvPr>
              <p:cNvSpPr txBox="1"/>
              <p:nvPr/>
            </p:nvSpPr>
            <p:spPr>
              <a:xfrm>
                <a:off x="5539015" y="1110016"/>
                <a:ext cx="729879"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800" i="1" smtClean="0">
                              <a:latin typeface="Cambria Math" panose="02040503050406030204" pitchFamily="18" charset="0"/>
                            </a:rPr>
                          </m:ctrlPr>
                        </m:sSubPr>
                        <m:e>
                          <m:r>
                            <a:rPr kumimoji="1" lang="en-US" altLang="ja-JP" sz="2800" b="1" i="1" smtClean="0">
                              <a:latin typeface="Cambria Math" panose="02040503050406030204" pitchFamily="18" charset="0"/>
                            </a:rPr>
                            <m:t>𝒘</m:t>
                          </m:r>
                        </m:e>
                        <m:sub>
                          <m:r>
                            <a:rPr kumimoji="1" lang="en-US" altLang="ja-JP" sz="2800" b="0" i="1" smtClean="0">
                              <a:latin typeface="Cambria Math" panose="02040503050406030204" pitchFamily="18" charset="0"/>
                            </a:rPr>
                            <m:t>1</m:t>
                          </m:r>
                        </m:sub>
                      </m:sSub>
                    </m:oMath>
                  </m:oMathPara>
                </a14:m>
                <a:endParaRPr kumimoji="1" lang="ja-JP" altLang="en-US" sz="2800" dirty="0"/>
              </a:p>
            </p:txBody>
          </p:sp>
        </mc:Choice>
        <mc:Fallback xmlns="">
          <p:sp>
            <p:nvSpPr>
              <p:cNvPr id="2" name="テキスト ボックス 1">
                <a:extLst>
                  <a:ext uri="{FF2B5EF4-FFF2-40B4-BE49-F238E27FC236}">
                    <a16:creationId xmlns:a16="http://schemas.microsoft.com/office/drawing/2014/main" id="{FCBF0BB1-931B-BD51-E157-C2E114609784}"/>
                  </a:ext>
                </a:extLst>
              </p:cNvPr>
              <p:cNvSpPr txBox="1">
                <a:spLocks noRot="1" noChangeAspect="1" noMove="1" noResize="1" noEditPoints="1" noAdjustHandles="1" noChangeArrowheads="1" noChangeShapeType="1" noTextEdit="1"/>
              </p:cNvSpPr>
              <p:nvPr/>
            </p:nvSpPr>
            <p:spPr>
              <a:xfrm>
                <a:off x="5539015" y="1110016"/>
                <a:ext cx="729879" cy="523220"/>
              </a:xfrm>
              <a:prstGeom prst="rect">
                <a:avLst/>
              </a:prstGeom>
              <a:blipFill>
                <a:blip r:embed="rId9"/>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 name="テキスト ボックス 2">
                <a:extLst>
                  <a:ext uri="{FF2B5EF4-FFF2-40B4-BE49-F238E27FC236}">
                    <a16:creationId xmlns:a16="http://schemas.microsoft.com/office/drawing/2014/main" id="{A6EA34E4-6951-F345-01AE-071C36A65FAD}"/>
                  </a:ext>
                </a:extLst>
              </p:cNvPr>
              <p:cNvSpPr txBox="1"/>
              <p:nvPr/>
            </p:nvSpPr>
            <p:spPr>
              <a:xfrm>
                <a:off x="5539015" y="2076470"/>
                <a:ext cx="738151"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800" i="1" smtClean="0">
                              <a:latin typeface="Cambria Math" panose="02040503050406030204" pitchFamily="18" charset="0"/>
                            </a:rPr>
                          </m:ctrlPr>
                        </m:sSubPr>
                        <m:e>
                          <m:r>
                            <a:rPr kumimoji="1" lang="en-US" altLang="ja-JP" sz="2800" b="1" i="1" smtClean="0">
                              <a:latin typeface="Cambria Math" panose="02040503050406030204" pitchFamily="18" charset="0"/>
                            </a:rPr>
                            <m:t>𝒘</m:t>
                          </m:r>
                        </m:e>
                        <m:sub>
                          <m:r>
                            <a:rPr kumimoji="1" lang="en-US" altLang="ja-JP" sz="2800" b="0" i="1" smtClean="0">
                              <a:latin typeface="Cambria Math" panose="02040503050406030204" pitchFamily="18" charset="0"/>
                            </a:rPr>
                            <m:t>2</m:t>
                          </m:r>
                        </m:sub>
                      </m:sSub>
                    </m:oMath>
                  </m:oMathPara>
                </a14:m>
                <a:endParaRPr kumimoji="1" lang="ja-JP" altLang="en-US" sz="2800" dirty="0"/>
              </a:p>
            </p:txBody>
          </p:sp>
        </mc:Choice>
        <mc:Fallback xmlns="">
          <p:sp>
            <p:nvSpPr>
              <p:cNvPr id="3" name="テキスト ボックス 2">
                <a:extLst>
                  <a:ext uri="{FF2B5EF4-FFF2-40B4-BE49-F238E27FC236}">
                    <a16:creationId xmlns:a16="http://schemas.microsoft.com/office/drawing/2014/main" id="{A6EA34E4-6951-F345-01AE-071C36A65FAD}"/>
                  </a:ext>
                </a:extLst>
              </p:cNvPr>
              <p:cNvSpPr txBox="1">
                <a:spLocks noRot="1" noChangeAspect="1" noMove="1" noResize="1" noEditPoints="1" noAdjustHandles="1" noChangeArrowheads="1" noChangeShapeType="1" noTextEdit="1"/>
              </p:cNvSpPr>
              <p:nvPr/>
            </p:nvSpPr>
            <p:spPr>
              <a:xfrm>
                <a:off x="5539015" y="2076470"/>
                <a:ext cx="738151" cy="523220"/>
              </a:xfrm>
              <a:prstGeom prst="rect">
                <a:avLst/>
              </a:prstGeom>
              <a:blipFill>
                <a:blip r:embed="rId10"/>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 name="テキスト ボックス 4">
                <a:extLst>
                  <a:ext uri="{FF2B5EF4-FFF2-40B4-BE49-F238E27FC236}">
                    <a16:creationId xmlns:a16="http://schemas.microsoft.com/office/drawing/2014/main" id="{9F6BC509-D5A0-46B4-148E-02FA420D8C9E}"/>
                  </a:ext>
                </a:extLst>
              </p:cNvPr>
              <p:cNvSpPr txBox="1"/>
              <p:nvPr/>
            </p:nvSpPr>
            <p:spPr>
              <a:xfrm>
                <a:off x="5503708" y="2810255"/>
                <a:ext cx="738151"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800" i="1" smtClean="0">
                              <a:latin typeface="Cambria Math" panose="02040503050406030204" pitchFamily="18" charset="0"/>
                            </a:rPr>
                          </m:ctrlPr>
                        </m:sSubPr>
                        <m:e>
                          <m:r>
                            <a:rPr kumimoji="1" lang="en-US" altLang="ja-JP" sz="2800" b="1" i="1" smtClean="0">
                              <a:latin typeface="Cambria Math" panose="02040503050406030204" pitchFamily="18" charset="0"/>
                            </a:rPr>
                            <m:t>𝒘</m:t>
                          </m:r>
                        </m:e>
                        <m:sub>
                          <m:r>
                            <a:rPr kumimoji="1" lang="en-US" altLang="ja-JP" sz="2800" b="0" i="1" smtClean="0">
                              <a:latin typeface="Cambria Math" panose="02040503050406030204" pitchFamily="18" charset="0"/>
                            </a:rPr>
                            <m:t>3</m:t>
                          </m:r>
                        </m:sub>
                      </m:sSub>
                    </m:oMath>
                  </m:oMathPara>
                </a14:m>
                <a:endParaRPr kumimoji="1" lang="ja-JP" altLang="en-US" sz="2800" dirty="0"/>
              </a:p>
            </p:txBody>
          </p:sp>
        </mc:Choice>
        <mc:Fallback xmlns="">
          <p:sp>
            <p:nvSpPr>
              <p:cNvPr id="5" name="テキスト ボックス 4">
                <a:extLst>
                  <a:ext uri="{FF2B5EF4-FFF2-40B4-BE49-F238E27FC236}">
                    <a16:creationId xmlns:a16="http://schemas.microsoft.com/office/drawing/2014/main" id="{9F6BC509-D5A0-46B4-148E-02FA420D8C9E}"/>
                  </a:ext>
                </a:extLst>
              </p:cNvPr>
              <p:cNvSpPr txBox="1">
                <a:spLocks noRot="1" noChangeAspect="1" noMove="1" noResize="1" noEditPoints="1" noAdjustHandles="1" noChangeArrowheads="1" noChangeShapeType="1" noTextEdit="1"/>
              </p:cNvSpPr>
              <p:nvPr/>
            </p:nvSpPr>
            <p:spPr>
              <a:xfrm>
                <a:off x="5503708" y="2810255"/>
                <a:ext cx="738151" cy="523220"/>
              </a:xfrm>
              <a:prstGeom prst="rect">
                <a:avLst/>
              </a:prstGeom>
              <a:blipFill>
                <a:blip r:embed="rId11"/>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 name="テキスト ボックス 7">
                <a:extLst>
                  <a:ext uri="{FF2B5EF4-FFF2-40B4-BE49-F238E27FC236}">
                    <a16:creationId xmlns:a16="http://schemas.microsoft.com/office/drawing/2014/main" id="{EB7AD1F8-4031-70A5-C4AC-8D8CE2281EFA}"/>
                  </a:ext>
                </a:extLst>
              </p:cNvPr>
              <p:cNvSpPr txBox="1"/>
              <p:nvPr/>
            </p:nvSpPr>
            <p:spPr>
              <a:xfrm>
                <a:off x="5542574" y="5109458"/>
                <a:ext cx="823109"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800" i="1" smtClean="0">
                              <a:latin typeface="Cambria Math" panose="02040503050406030204" pitchFamily="18" charset="0"/>
                            </a:rPr>
                          </m:ctrlPr>
                        </m:sSubPr>
                        <m:e>
                          <m:r>
                            <a:rPr kumimoji="1" lang="en-US" altLang="ja-JP" sz="2800" b="1" i="1" smtClean="0">
                              <a:latin typeface="Cambria Math" panose="02040503050406030204" pitchFamily="18" charset="0"/>
                            </a:rPr>
                            <m:t>𝒘</m:t>
                          </m:r>
                        </m:e>
                        <m:sub>
                          <m:r>
                            <a:rPr kumimoji="1" lang="en-US" altLang="ja-JP" sz="2800" b="0" i="1" smtClean="0">
                              <a:latin typeface="Cambria Math" panose="02040503050406030204" pitchFamily="18" charset="0"/>
                            </a:rPr>
                            <m:t>𝑀</m:t>
                          </m:r>
                        </m:sub>
                      </m:sSub>
                    </m:oMath>
                  </m:oMathPara>
                </a14:m>
                <a:endParaRPr kumimoji="1" lang="ja-JP" altLang="en-US" sz="2800" dirty="0"/>
              </a:p>
            </p:txBody>
          </p:sp>
        </mc:Choice>
        <mc:Fallback xmlns="">
          <p:sp>
            <p:nvSpPr>
              <p:cNvPr id="8" name="テキスト ボックス 7">
                <a:extLst>
                  <a:ext uri="{FF2B5EF4-FFF2-40B4-BE49-F238E27FC236}">
                    <a16:creationId xmlns:a16="http://schemas.microsoft.com/office/drawing/2014/main" id="{EB7AD1F8-4031-70A5-C4AC-8D8CE2281EFA}"/>
                  </a:ext>
                </a:extLst>
              </p:cNvPr>
              <p:cNvSpPr txBox="1">
                <a:spLocks noRot="1" noChangeAspect="1" noMove="1" noResize="1" noEditPoints="1" noAdjustHandles="1" noChangeArrowheads="1" noChangeShapeType="1" noTextEdit="1"/>
              </p:cNvSpPr>
              <p:nvPr/>
            </p:nvSpPr>
            <p:spPr>
              <a:xfrm>
                <a:off x="5542574" y="5109458"/>
                <a:ext cx="823109" cy="523220"/>
              </a:xfrm>
              <a:prstGeom prst="rect">
                <a:avLst/>
              </a:prstGeom>
              <a:blipFill>
                <a:blip r:embed="rId12"/>
                <a:stretch>
                  <a:fillRect/>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455605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神経細胞・ニューロンのイラスト | かわいいフリー素材集 いらすとや">
            <a:extLst>
              <a:ext uri="{FF2B5EF4-FFF2-40B4-BE49-F238E27FC236}">
                <a16:creationId xmlns:a16="http://schemas.microsoft.com/office/drawing/2014/main" id="{0234FBD8-D54E-A25C-4AE4-3EE28E4309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3859217">
            <a:off x="2819477" y="746782"/>
            <a:ext cx="2733523" cy="358625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神経細胞・ニューロンのイラスト | かわいいフリー素材集 いらすとや">
            <a:extLst>
              <a:ext uri="{FF2B5EF4-FFF2-40B4-BE49-F238E27FC236}">
                <a16:creationId xmlns:a16="http://schemas.microsoft.com/office/drawing/2014/main" id="{BB1EE91E-BBC8-9601-A798-11C782DC6E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7232774">
            <a:off x="6484312" y="638459"/>
            <a:ext cx="2733523" cy="358625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5" name="テキスト ボックス 4">
                <a:extLst>
                  <a:ext uri="{FF2B5EF4-FFF2-40B4-BE49-F238E27FC236}">
                    <a16:creationId xmlns:a16="http://schemas.microsoft.com/office/drawing/2014/main" id="{C0289363-96E0-E733-B239-5243A8ADB603}"/>
                  </a:ext>
                </a:extLst>
              </p:cNvPr>
              <p:cNvSpPr txBox="1"/>
              <p:nvPr/>
            </p:nvSpPr>
            <p:spPr>
              <a:xfrm>
                <a:off x="804985" y="1297354"/>
                <a:ext cx="3618298" cy="400110"/>
              </a:xfrm>
              <a:prstGeom prst="rect">
                <a:avLst/>
              </a:prstGeom>
              <a:noFill/>
            </p:spPr>
            <p:txBody>
              <a:bodyPr wrap="none" rtlCol="0">
                <a:spAutoFit/>
              </a:bodyPr>
              <a:lstStyle/>
              <a:p>
                <a:r>
                  <a:rPr lang="ja-JP" altLang="en-US" sz="2000" b="1" dirty="0"/>
                  <a:t>第</a:t>
                </a:r>
                <a14:m>
                  <m:oMath xmlns:m="http://schemas.openxmlformats.org/officeDocument/2006/math">
                    <m:r>
                      <a:rPr lang="en-US" altLang="ja-JP" sz="2000" b="1" i="1" smtClean="0">
                        <a:latin typeface="Cambria Math" panose="02040503050406030204" pitchFamily="18" charset="0"/>
                      </a:rPr>
                      <m:t>𝒋</m:t>
                    </m:r>
                  </m:oMath>
                </a14:m>
                <a:r>
                  <a:rPr kumimoji="1" lang="ja-JP" altLang="en-US" sz="2000" b="1" dirty="0"/>
                  <a:t>ニューロン</a:t>
                </a:r>
                <a:r>
                  <a:rPr lang="ja-JP" altLang="en-US" sz="2000" b="1" dirty="0"/>
                  <a:t>（情報送信側）</a:t>
                </a:r>
                <a:endParaRPr kumimoji="1" lang="ja-JP" altLang="en-US" sz="2000" b="1" dirty="0"/>
              </a:p>
            </p:txBody>
          </p:sp>
        </mc:Choice>
        <mc:Fallback xmlns="">
          <p:sp>
            <p:nvSpPr>
              <p:cNvPr id="5" name="テキスト ボックス 4">
                <a:extLst>
                  <a:ext uri="{FF2B5EF4-FFF2-40B4-BE49-F238E27FC236}">
                    <a16:creationId xmlns:a16="http://schemas.microsoft.com/office/drawing/2014/main" id="{C0289363-96E0-E733-B239-5243A8ADB603}"/>
                  </a:ext>
                </a:extLst>
              </p:cNvPr>
              <p:cNvSpPr txBox="1">
                <a:spLocks noRot="1" noChangeAspect="1" noMove="1" noResize="1" noEditPoints="1" noAdjustHandles="1" noChangeArrowheads="1" noChangeShapeType="1" noTextEdit="1"/>
              </p:cNvSpPr>
              <p:nvPr/>
            </p:nvSpPr>
            <p:spPr>
              <a:xfrm>
                <a:off x="804985" y="1297354"/>
                <a:ext cx="3618298" cy="400110"/>
              </a:xfrm>
              <a:prstGeom prst="rect">
                <a:avLst/>
              </a:prstGeom>
              <a:blipFill>
                <a:blip r:embed="rId3"/>
                <a:stretch>
                  <a:fillRect l="-1684" t="-7692" r="-1347" b="-2923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 name="テキスト ボックス 5">
                <a:extLst>
                  <a:ext uri="{FF2B5EF4-FFF2-40B4-BE49-F238E27FC236}">
                    <a16:creationId xmlns:a16="http://schemas.microsoft.com/office/drawing/2014/main" id="{FCACC352-D991-7D9C-C04E-099DD8633B11}"/>
                  </a:ext>
                </a:extLst>
              </p:cNvPr>
              <p:cNvSpPr txBox="1"/>
              <p:nvPr/>
            </p:nvSpPr>
            <p:spPr>
              <a:xfrm>
                <a:off x="8194431" y="928022"/>
                <a:ext cx="3613490" cy="400110"/>
              </a:xfrm>
              <a:prstGeom prst="rect">
                <a:avLst/>
              </a:prstGeom>
              <a:noFill/>
            </p:spPr>
            <p:txBody>
              <a:bodyPr wrap="none" rtlCol="0">
                <a:spAutoFit/>
              </a:bodyPr>
              <a:lstStyle/>
              <a:p>
                <a:r>
                  <a:rPr lang="ja-JP" altLang="en-US" sz="2000" b="1" dirty="0"/>
                  <a:t>第</a:t>
                </a:r>
                <a14:m>
                  <m:oMath xmlns:m="http://schemas.openxmlformats.org/officeDocument/2006/math">
                    <m:r>
                      <a:rPr lang="en-US" altLang="ja-JP" sz="2000" b="1" i="1" smtClean="0">
                        <a:latin typeface="Cambria Math" panose="02040503050406030204" pitchFamily="18" charset="0"/>
                      </a:rPr>
                      <m:t>𝒊</m:t>
                    </m:r>
                  </m:oMath>
                </a14:m>
                <a:r>
                  <a:rPr kumimoji="1" lang="ja-JP" altLang="en-US" sz="2000" b="1" dirty="0"/>
                  <a:t>ニューロン</a:t>
                </a:r>
                <a:r>
                  <a:rPr lang="ja-JP" altLang="en-US" sz="2000" b="1" dirty="0"/>
                  <a:t>（情報受信側）</a:t>
                </a:r>
                <a:endParaRPr kumimoji="1" lang="ja-JP" altLang="en-US" sz="2000" b="1" dirty="0"/>
              </a:p>
            </p:txBody>
          </p:sp>
        </mc:Choice>
        <mc:Fallback xmlns="">
          <p:sp>
            <p:nvSpPr>
              <p:cNvPr id="6" name="テキスト ボックス 5">
                <a:extLst>
                  <a:ext uri="{FF2B5EF4-FFF2-40B4-BE49-F238E27FC236}">
                    <a16:creationId xmlns:a16="http://schemas.microsoft.com/office/drawing/2014/main" id="{FCACC352-D991-7D9C-C04E-099DD8633B11}"/>
                  </a:ext>
                </a:extLst>
              </p:cNvPr>
              <p:cNvSpPr txBox="1">
                <a:spLocks noRot="1" noChangeAspect="1" noMove="1" noResize="1" noEditPoints="1" noAdjustHandles="1" noChangeArrowheads="1" noChangeShapeType="1" noTextEdit="1"/>
              </p:cNvSpPr>
              <p:nvPr/>
            </p:nvSpPr>
            <p:spPr>
              <a:xfrm>
                <a:off x="8194431" y="928022"/>
                <a:ext cx="3613490" cy="400110"/>
              </a:xfrm>
              <a:prstGeom prst="rect">
                <a:avLst/>
              </a:prstGeom>
              <a:blipFill>
                <a:blip r:embed="rId4"/>
                <a:stretch>
                  <a:fillRect l="-1686" t="-6061" r="-1349" b="-27273"/>
                </a:stretch>
              </a:blipFill>
            </p:spPr>
            <p:txBody>
              <a:bodyPr/>
              <a:lstStyle/>
              <a:p>
                <a:r>
                  <a:rPr lang="ja-JP" altLang="en-US">
                    <a:noFill/>
                  </a:rPr>
                  <a:t> </a:t>
                </a:r>
              </a:p>
            </p:txBody>
          </p:sp>
        </mc:Fallback>
      </mc:AlternateContent>
      <p:sp>
        <p:nvSpPr>
          <p:cNvPr id="7" name="楕円 6">
            <a:extLst>
              <a:ext uri="{FF2B5EF4-FFF2-40B4-BE49-F238E27FC236}">
                <a16:creationId xmlns:a16="http://schemas.microsoft.com/office/drawing/2014/main" id="{B18D86B6-C76F-7BE3-3C3E-D54898157236}"/>
              </a:ext>
            </a:extLst>
          </p:cNvPr>
          <p:cNvSpPr/>
          <p:nvPr/>
        </p:nvSpPr>
        <p:spPr>
          <a:xfrm>
            <a:off x="5752123" y="1938215"/>
            <a:ext cx="687754" cy="687754"/>
          </a:xfrm>
          <a:prstGeom prst="ellipse">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矢印コネクタ 8">
            <a:extLst>
              <a:ext uri="{FF2B5EF4-FFF2-40B4-BE49-F238E27FC236}">
                <a16:creationId xmlns:a16="http://schemas.microsoft.com/office/drawing/2014/main" id="{6A804B7F-E15C-8EA8-BBDE-DCF2179BFED6}"/>
              </a:ext>
            </a:extLst>
          </p:cNvPr>
          <p:cNvCxnSpPr>
            <a:cxnSpLocks/>
            <a:stCxn id="7" idx="4"/>
          </p:cNvCxnSpPr>
          <p:nvPr/>
        </p:nvCxnSpPr>
        <p:spPr>
          <a:xfrm flipH="1">
            <a:off x="5606007" y="2625969"/>
            <a:ext cx="489993" cy="1641793"/>
          </a:xfrm>
          <a:prstGeom prst="straightConnector1">
            <a:avLst/>
          </a:prstGeom>
          <a:ln w="28575">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22" name="グループ化 21">
            <a:extLst>
              <a:ext uri="{FF2B5EF4-FFF2-40B4-BE49-F238E27FC236}">
                <a16:creationId xmlns:a16="http://schemas.microsoft.com/office/drawing/2014/main" id="{4E75456B-7C83-5DEB-3CED-B9B8D9BEFB95}"/>
              </a:ext>
            </a:extLst>
          </p:cNvPr>
          <p:cNvGrpSpPr/>
          <p:nvPr/>
        </p:nvGrpSpPr>
        <p:grpSpPr>
          <a:xfrm>
            <a:off x="958932" y="4436480"/>
            <a:ext cx="9908083" cy="2250096"/>
            <a:chOff x="958932" y="4627763"/>
            <a:chExt cx="9908083" cy="2250096"/>
          </a:xfrm>
        </p:grpSpPr>
        <mc:AlternateContent xmlns:mc="http://schemas.openxmlformats.org/markup-compatibility/2006" xmlns:a14="http://schemas.microsoft.com/office/drawing/2010/main">
          <mc:Choice Requires="a14">
            <p:sp>
              <p:nvSpPr>
                <p:cNvPr id="11" name="テキスト ボックス 10">
                  <a:extLst>
                    <a:ext uri="{FF2B5EF4-FFF2-40B4-BE49-F238E27FC236}">
                      <a16:creationId xmlns:a16="http://schemas.microsoft.com/office/drawing/2014/main" id="{4672B5CC-7445-FFB8-1AE0-43EF878EB595}"/>
                    </a:ext>
                  </a:extLst>
                </p:cNvPr>
                <p:cNvSpPr txBox="1"/>
                <p:nvPr/>
              </p:nvSpPr>
              <p:spPr>
                <a:xfrm>
                  <a:off x="958932" y="5133864"/>
                  <a:ext cx="3618298" cy="400110"/>
                </a:xfrm>
                <a:prstGeom prst="rect">
                  <a:avLst/>
                </a:prstGeom>
                <a:noFill/>
              </p:spPr>
              <p:txBody>
                <a:bodyPr wrap="none" rtlCol="0">
                  <a:spAutoFit/>
                </a:bodyPr>
                <a:lstStyle/>
                <a:p>
                  <a:r>
                    <a:rPr lang="ja-JP" altLang="en-US" sz="2000" b="1" dirty="0"/>
                    <a:t>第</a:t>
                  </a:r>
                  <a14:m>
                    <m:oMath xmlns:m="http://schemas.openxmlformats.org/officeDocument/2006/math">
                      <m:r>
                        <a:rPr lang="en-US" altLang="ja-JP" sz="2000" b="1" i="1" smtClean="0">
                          <a:latin typeface="Cambria Math" panose="02040503050406030204" pitchFamily="18" charset="0"/>
                        </a:rPr>
                        <m:t>𝒋</m:t>
                      </m:r>
                    </m:oMath>
                  </a14:m>
                  <a:r>
                    <a:rPr kumimoji="1" lang="ja-JP" altLang="en-US" sz="2000" b="1" dirty="0"/>
                    <a:t>ニューロン</a:t>
                  </a:r>
                  <a:r>
                    <a:rPr lang="ja-JP" altLang="en-US" sz="2000" b="1" dirty="0"/>
                    <a:t>（情報送信側）</a:t>
                  </a:r>
                  <a:endParaRPr kumimoji="1" lang="ja-JP" altLang="en-US" sz="2000" b="1" dirty="0"/>
                </a:p>
              </p:txBody>
            </p:sp>
          </mc:Choice>
          <mc:Fallback xmlns="">
            <p:sp>
              <p:nvSpPr>
                <p:cNvPr id="11" name="テキスト ボックス 10">
                  <a:extLst>
                    <a:ext uri="{FF2B5EF4-FFF2-40B4-BE49-F238E27FC236}">
                      <a16:creationId xmlns:a16="http://schemas.microsoft.com/office/drawing/2014/main" id="{4672B5CC-7445-FFB8-1AE0-43EF878EB595}"/>
                    </a:ext>
                  </a:extLst>
                </p:cNvPr>
                <p:cNvSpPr txBox="1">
                  <a:spLocks noRot="1" noChangeAspect="1" noMove="1" noResize="1" noEditPoints="1" noAdjustHandles="1" noChangeArrowheads="1" noChangeShapeType="1" noTextEdit="1"/>
                </p:cNvSpPr>
                <p:nvPr/>
              </p:nvSpPr>
              <p:spPr>
                <a:xfrm>
                  <a:off x="958932" y="5133864"/>
                  <a:ext cx="3618298" cy="400110"/>
                </a:xfrm>
                <a:prstGeom prst="rect">
                  <a:avLst/>
                </a:prstGeom>
                <a:blipFill>
                  <a:blip r:embed="rId5"/>
                  <a:stretch>
                    <a:fillRect l="-1684" t="-7692" r="-1347" b="-29231"/>
                  </a:stretch>
                </a:blipFill>
              </p:spPr>
              <p:txBody>
                <a:bodyPr/>
                <a:lstStyle/>
                <a:p>
                  <a:r>
                    <a:rPr lang="ja-JP" altLang="en-US">
                      <a:noFill/>
                    </a:rPr>
                    <a:t> </a:t>
                  </a:r>
                </a:p>
              </p:txBody>
            </p:sp>
          </mc:Fallback>
        </mc:AlternateContent>
        <p:pic>
          <p:nvPicPr>
            <p:cNvPr id="12" name="Picture 2" descr="神経細胞・ニューロンのイラスト | かわいいフリー素材集 いらすとや">
              <a:extLst>
                <a:ext uri="{FF2B5EF4-FFF2-40B4-BE49-F238E27FC236}">
                  <a16:creationId xmlns:a16="http://schemas.microsoft.com/office/drawing/2014/main" id="{0A28E28F-2957-E520-8E64-14CA8D00645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1717" r="36342"/>
            <a:stretch/>
          </p:blipFill>
          <p:spPr bwMode="auto">
            <a:xfrm rot="11816361">
              <a:off x="3781649" y="5273421"/>
              <a:ext cx="1740099" cy="101430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神経細胞・ニューロンのイラスト | かわいいフリー素材集 いらすとや">
              <a:extLst>
                <a:ext uri="{FF2B5EF4-FFF2-40B4-BE49-F238E27FC236}">
                  <a16:creationId xmlns:a16="http://schemas.microsoft.com/office/drawing/2014/main" id="{3EE68383-2466-A2C6-0FCA-F76AB1B940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r="38965" b="61382"/>
            <a:stretch/>
          </p:blipFill>
          <p:spPr bwMode="auto">
            <a:xfrm rot="17232774">
              <a:off x="5175845" y="5326193"/>
              <a:ext cx="1695714" cy="140761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2B22B95E-C65E-A0AC-B242-391744869100}"/>
                    </a:ext>
                  </a:extLst>
                </p:cNvPr>
                <p:cNvSpPr txBox="1"/>
                <p:nvPr/>
              </p:nvSpPr>
              <p:spPr>
                <a:xfrm>
                  <a:off x="5283918" y="4627763"/>
                  <a:ext cx="1624163" cy="400110"/>
                </a:xfrm>
                <a:prstGeom prst="rect">
                  <a:avLst/>
                </a:prstGeom>
                <a:noFill/>
              </p:spPr>
              <p:txBody>
                <a:bodyPr wrap="none" rtlCol="0">
                  <a:spAutoFit/>
                </a:bodyPr>
                <a:lstStyle/>
                <a:p>
                  <a:r>
                    <a:rPr lang="ja-JP" altLang="en-US" sz="2000" b="1" dirty="0"/>
                    <a:t>第</a:t>
                  </a:r>
                  <a14:m>
                    <m:oMath xmlns:m="http://schemas.openxmlformats.org/officeDocument/2006/math">
                      <m:r>
                        <a:rPr lang="en-US" altLang="ja-JP" sz="2000" b="1" i="1" smtClean="0">
                          <a:latin typeface="Cambria Math" panose="02040503050406030204" pitchFamily="18" charset="0"/>
                        </a:rPr>
                        <m:t>𝒌</m:t>
                      </m:r>
                    </m:oMath>
                  </a14:m>
                  <a:r>
                    <a:rPr lang="ja-JP" altLang="en-US" sz="2000" b="1" dirty="0"/>
                    <a:t>微小領域</a:t>
                  </a:r>
                  <a:endParaRPr kumimoji="1" lang="ja-JP" altLang="en-US" sz="2000" b="1" dirty="0"/>
                </a:p>
              </p:txBody>
            </p:sp>
          </mc:Choice>
          <mc:Fallback xmlns="">
            <p:sp>
              <p:nvSpPr>
                <p:cNvPr id="15" name="テキスト ボックス 14">
                  <a:extLst>
                    <a:ext uri="{FF2B5EF4-FFF2-40B4-BE49-F238E27FC236}">
                      <a16:creationId xmlns:a16="http://schemas.microsoft.com/office/drawing/2014/main" id="{2B22B95E-C65E-A0AC-B242-391744869100}"/>
                    </a:ext>
                  </a:extLst>
                </p:cNvPr>
                <p:cNvSpPr txBox="1">
                  <a:spLocks noRot="1" noChangeAspect="1" noMove="1" noResize="1" noEditPoints="1" noAdjustHandles="1" noChangeArrowheads="1" noChangeShapeType="1" noTextEdit="1"/>
                </p:cNvSpPr>
                <p:nvPr/>
              </p:nvSpPr>
              <p:spPr>
                <a:xfrm>
                  <a:off x="5283918" y="4627763"/>
                  <a:ext cx="1624163" cy="400110"/>
                </a:xfrm>
                <a:prstGeom prst="rect">
                  <a:avLst/>
                </a:prstGeom>
                <a:blipFill>
                  <a:blip r:embed="rId6"/>
                  <a:stretch>
                    <a:fillRect l="-4135" t="-7692" r="-3759" b="-29231"/>
                  </a:stretch>
                </a:blipFill>
              </p:spPr>
              <p:txBody>
                <a:bodyPr/>
                <a:lstStyle/>
                <a:p>
                  <a:r>
                    <a:rPr lang="ja-JP" altLang="en-US">
                      <a:noFill/>
                    </a:rPr>
                    <a:t> </a:t>
                  </a:r>
                </a:p>
              </p:txBody>
            </p:sp>
          </mc:Fallback>
        </mc:AlternateContent>
        <p:cxnSp>
          <p:nvCxnSpPr>
            <p:cNvPr id="16" name="直線矢印コネクタ 15">
              <a:extLst>
                <a:ext uri="{FF2B5EF4-FFF2-40B4-BE49-F238E27FC236}">
                  <a16:creationId xmlns:a16="http://schemas.microsoft.com/office/drawing/2014/main" id="{5FCA03BA-E82F-F3D9-ABF9-256E76662384}"/>
                </a:ext>
              </a:extLst>
            </p:cNvPr>
            <p:cNvCxnSpPr>
              <a:cxnSpLocks/>
              <a:stCxn id="15" idx="2"/>
            </p:cNvCxnSpPr>
            <p:nvPr/>
          </p:nvCxnSpPr>
          <p:spPr>
            <a:xfrm flipH="1">
              <a:off x="5631764" y="5027873"/>
              <a:ext cx="464236" cy="582693"/>
            </a:xfrm>
            <a:prstGeom prst="straightConnector1">
              <a:avLst/>
            </a:prstGeom>
            <a:ln w="28575">
              <a:solidFill>
                <a:schemeClr val="tx1"/>
              </a:solidFill>
              <a:tailEnd type="triangle"/>
            </a:ln>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21" name="テキスト ボックス 20">
                  <a:extLst>
                    <a:ext uri="{FF2B5EF4-FFF2-40B4-BE49-F238E27FC236}">
                      <a16:creationId xmlns:a16="http://schemas.microsoft.com/office/drawing/2014/main" id="{B429A54B-04F4-83EB-00E7-322F66896B63}"/>
                    </a:ext>
                  </a:extLst>
                </p:cNvPr>
                <p:cNvSpPr txBox="1"/>
                <p:nvPr/>
              </p:nvSpPr>
              <p:spPr>
                <a:xfrm>
                  <a:off x="7253525" y="5133864"/>
                  <a:ext cx="3613490" cy="400110"/>
                </a:xfrm>
                <a:prstGeom prst="rect">
                  <a:avLst/>
                </a:prstGeom>
                <a:noFill/>
              </p:spPr>
              <p:txBody>
                <a:bodyPr wrap="none" rtlCol="0">
                  <a:spAutoFit/>
                </a:bodyPr>
                <a:lstStyle/>
                <a:p>
                  <a:r>
                    <a:rPr lang="ja-JP" altLang="en-US" sz="2000" b="1" dirty="0"/>
                    <a:t>第</a:t>
                  </a:r>
                  <a14:m>
                    <m:oMath xmlns:m="http://schemas.openxmlformats.org/officeDocument/2006/math">
                      <m:r>
                        <a:rPr lang="en-US" altLang="ja-JP" sz="2000" b="1" i="1" smtClean="0">
                          <a:latin typeface="Cambria Math" panose="02040503050406030204" pitchFamily="18" charset="0"/>
                        </a:rPr>
                        <m:t>𝒊</m:t>
                      </m:r>
                    </m:oMath>
                  </a14:m>
                  <a:r>
                    <a:rPr kumimoji="1" lang="ja-JP" altLang="en-US" sz="2000" b="1" dirty="0"/>
                    <a:t>ニューロン</a:t>
                  </a:r>
                  <a:r>
                    <a:rPr lang="ja-JP" altLang="en-US" sz="2000" b="1" dirty="0"/>
                    <a:t>（情報受信側）</a:t>
                  </a:r>
                  <a:endParaRPr kumimoji="1" lang="ja-JP" altLang="en-US" sz="2000" b="1" dirty="0"/>
                </a:p>
              </p:txBody>
            </p:sp>
          </mc:Choice>
          <mc:Fallback xmlns="">
            <p:sp>
              <p:nvSpPr>
                <p:cNvPr id="21" name="テキスト ボックス 20">
                  <a:extLst>
                    <a:ext uri="{FF2B5EF4-FFF2-40B4-BE49-F238E27FC236}">
                      <a16:creationId xmlns:a16="http://schemas.microsoft.com/office/drawing/2014/main" id="{B429A54B-04F4-83EB-00E7-322F66896B63}"/>
                    </a:ext>
                  </a:extLst>
                </p:cNvPr>
                <p:cNvSpPr txBox="1">
                  <a:spLocks noRot="1" noChangeAspect="1" noMove="1" noResize="1" noEditPoints="1" noAdjustHandles="1" noChangeArrowheads="1" noChangeShapeType="1" noTextEdit="1"/>
                </p:cNvSpPr>
                <p:nvPr/>
              </p:nvSpPr>
              <p:spPr>
                <a:xfrm>
                  <a:off x="7253525" y="5133864"/>
                  <a:ext cx="3613490" cy="400110"/>
                </a:xfrm>
                <a:prstGeom prst="rect">
                  <a:avLst/>
                </a:prstGeom>
                <a:blipFill>
                  <a:blip r:embed="rId7"/>
                  <a:stretch>
                    <a:fillRect l="-1855" t="-7692" r="-1180" b="-29231"/>
                  </a:stretch>
                </a:blipFill>
              </p:spPr>
              <p:txBody>
                <a:bodyPr/>
                <a:lstStyle/>
                <a:p>
                  <a:r>
                    <a:rPr lang="ja-JP" altLang="en-US">
                      <a:noFill/>
                    </a:rPr>
                    <a:t> </a:t>
                  </a:r>
                </a:p>
              </p:txBody>
            </p:sp>
          </mc:Fallback>
        </mc:AlternateContent>
      </p:grpSp>
      <p:sp>
        <p:nvSpPr>
          <p:cNvPr id="23" name="四角形: 角を丸くする 22">
            <a:extLst>
              <a:ext uri="{FF2B5EF4-FFF2-40B4-BE49-F238E27FC236}">
                <a16:creationId xmlns:a16="http://schemas.microsoft.com/office/drawing/2014/main" id="{FAA0D26C-FE2D-5BFC-40D5-1BC53F833C42}"/>
              </a:ext>
            </a:extLst>
          </p:cNvPr>
          <p:cNvSpPr/>
          <p:nvPr/>
        </p:nvSpPr>
        <p:spPr>
          <a:xfrm>
            <a:off x="617474" y="4428290"/>
            <a:ext cx="10249541" cy="2332923"/>
          </a:xfrm>
          <a:prstGeom prst="round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右中かっこ 23">
            <a:extLst>
              <a:ext uri="{FF2B5EF4-FFF2-40B4-BE49-F238E27FC236}">
                <a16:creationId xmlns:a16="http://schemas.microsoft.com/office/drawing/2014/main" id="{7CFD9D79-FBF8-9451-B6DA-49B1AAF1E6E7}"/>
              </a:ext>
            </a:extLst>
          </p:cNvPr>
          <p:cNvSpPr/>
          <p:nvPr/>
        </p:nvSpPr>
        <p:spPr>
          <a:xfrm rot="5400000">
            <a:off x="5247338" y="5671306"/>
            <a:ext cx="265065" cy="529184"/>
          </a:xfrm>
          <a:prstGeom prst="rightBrace">
            <a:avLst>
              <a:gd name="adj1" fmla="val 31632"/>
              <a:gd name="adj2" fmla="val 44092"/>
            </a:avLst>
          </a:prstGeom>
          <a:ln w="381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C4925E72-5BD6-E264-384D-87276DBCF403}"/>
              </a:ext>
            </a:extLst>
          </p:cNvPr>
          <p:cNvSpPr txBox="1"/>
          <p:nvPr/>
        </p:nvSpPr>
        <p:spPr>
          <a:xfrm>
            <a:off x="4127454" y="6108727"/>
            <a:ext cx="1723549" cy="400110"/>
          </a:xfrm>
          <a:prstGeom prst="rect">
            <a:avLst/>
          </a:prstGeom>
          <a:noFill/>
        </p:spPr>
        <p:txBody>
          <a:bodyPr wrap="none" rtlCol="0">
            <a:spAutoFit/>
          </a:bodyPr>
          <a:lstStyle/>
          <a:p>
            <a:r>
              <a:rPr kumimoji="1" lang="ja-JP" altLang="en-US" sz="2000" b="1" dirty="0"/>
              <a:t>シナプス間隔</a:t>
            </a:r>
          </a:p>
        </p:txBody>
      </p:sp>
    </p:spTree>
    <p:extLst>
      <p:ext uri="{BB962C8B-B14F-4D97-AF65-F5344CB8AC3E}">
        <p14:creationId xmlns:p14="http://schemas.microsoft.com/office/powerpoint/2010/main" val="3270371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CDF666F-8F11-D8C5-1031-2DD5B565810A}"/>
            </a:ext>
          </a:extLst>
        </p:cNvPr>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E6E82964-91AC-C9A6-6333-DE9ED98A9B71}"/>
              </a:ext>
            </a:extLst>
          </p:cNvPr>
          <p:cNvSpPr/>
          <p:nvPr/>
        </p:nvSpPr>
        <p:spPr>
          <a:xfrm>
            <a:off x="104932" y="1041634"/>
            <a:ext cx="7495081" cy="5685737"/>
          </a:xfrm>
          <a:prstGeom prst="roundRect">
            <a:avLst/>
          </a:prstGeom>
          <a:solidFill>
            <a:schemeClr val="accent6">
              <a:lumMod val="20000"/>
              <a:lumOff val="80000"/>
            </a:schemeClr>
          </a:solidFill>
          <a:ln w="381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5" name="テキスト ボックス 4">
                <a:extLst>
                  <a:ext uri="{FF2B5EF4-FFF2-40B4-BE49-F238E27FC236}">
                    <a16:creationId xmlns:a16="http://schemas.microsoft.com/office/drawing/2014/main" id="{4A5A241D-6379-F76E-8420-E3E1309FB72D}"/>
                  </a:ext>
                </a:extLst>
              </p:cNvPr>
              <p:cNvSpPr txBox="1"/>
              <p:nvPr/>
            </p:nvSpPr>
            <p:spPr>
              <a:xfrm>
                <a:off x="373293" y="2507376"/>
                <a:ext cx="4149604" cy="909864"/>
              </a:xfrm>
              <a:prstGeom prst="rect">
                <a:avLst/>
              </a:prstGeom>
              <a:noFill/>
            </p:spPr>
            <p:txBody>
              <a:bodyPr wrap="square" lIns="0" tIns="0" rIns="0" bIns="0" rtlCol="0">
                <a:spAutoFit/>
              </a:bodyPr>
              <a:lstStyle/>
              <a:p>
                <a:pPr algn="just"/>
                <a14:m>
                  <m:oMathPara xmlns:m="http://schemas.openxmlformats.org/officeDocument/2006/math">
                    <m:oMathParaPr>
                      <m:jc m:val="center"/>
                    </m:oMathParaPr>
                    <m:oMath xmlns:m="http://schemas.openxmlformats.org/officeDocument/2006/math">
                      <m:f>
                        <m:fPr>
                          <m:ctrlPr>
                            <a:rPr lang="en-US" altLang="ja-JP" sz="2400" i="1">
                              <a:latin typeface="Cambria Math" panose="02040503050406030204" pitchFamily="18" charset="0"/>
                            </a:rPr>
                          </m:ctrlPr>
                        </m:fPr>
                        <m:num>
                          <m:r>
                            <a:rPr lang="en-US" altLang="ja-JP" sz="2400" i="1">
                              <a:latin typeface="Cambria Math" panose="02040503050406030204" pitchFamily="18" charset="0"/>
                            </a:rPr>
                            <m:t>𝑑𝑉</m:t>
                          </m:r>
                          <m:r>
                            <a:rPr lang="en-US" altLang="ja-JP" sz="2400" b="1" i="1">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𝒘</m:t>
                              </m:r>
                            </m:e>
                            <m:sub>
                              <m:r>
                                <a:rPr lang="en-US" altLang="ja-JP" sz="2400" i="1">
                                  <a:latin typeface="Cambria Math" panose="02040503050406030204" pitchFamily="18" charset="0"/>
                                </a:rPr>
                                <m:t>𝑖𝑘</m:t>
                              </m:r>
                            </m:sub>
                          </m:sSub>
                          <m:r>
                            <a:rPr lang="en-US" altLang="ja-JP" sz="2400" i="1">
                              <a:latin typeface="Cambria Math" panose="02040503050406030204" pitchFamily="18" charset="0"/>
                            </a:rPr>
                            <m:t>)</m:t>
                          </m:r>
                        </m:num>
                        <m:den>
                          <m:r>
                            <a:rPr lang="en-US" altLang="ja-JP" sz="2400" i="1">
                              <a:latin typeface="Cambria Math" panose="02040503050406030204" pitchFamily="18" charset="0"/>
                            </a:rPr>
                            <m:t>𝑑𝑡</m:t>
                          </m:r>
                        </m:den>
                      </m:f>
                      <m:r>
                        <a:rPr lang="en-US" altLang="ja-JP" sz="2400" i="1">
                          <a:latin typeface="Cambria Math" panose="02040503050406030204" pitchFamily="18" charset="0"/>
                        </a:rPr>
                        <m:t>=−</m:t>
                      </m:r>
                      <m:f>
                        <m:fPr>
                          <m:ctrlPr>
                            <a:rPr lang="en-US" altLang="ja-JP" sz="2400" i="1">
                              <a:latin typeface="Cambria Math" panose="02040503050406030204" pitchFamily="18" charset="0"/>
                            </a:rPr>
                          </m:ctrlPr>
                        </m:fPr>
                        <m:num>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𝑉</m:t>
                              </m:r>
                              <m:d>
                                <m:dPr>
                                  <m:ctrlPr>
                                    <a:rPr lang="en-US" altLang="ja-JP" sz="2400" b="1" i="1">
                                      <a:latin typeface="Cambria Math" panose="02040503050406030204" pitchFamily="18" charset="0"/>
                                    </a:rPr>
                                  </m:ctrlPr>
                                </m:dPr>
                                <m:e>
                                  <m:sSubSup>
                                    <m:sSubSupPr>
                                      <m:ctrlPr>
                                        <a:rPr lang="en-US" altLang="ja-JP" sz="2400" b="1" i="1">
                                          <a:latin typeface="Cambria Math" panose="02040503050406030204" pitchFamily="18" charset="0"/>
                                        </a:rPr>
                                      </m:ctrlPr>
                                    </m:sSubSupPr>
                                    <m:e>
                                      <m:r>
                                        <a:rPr lang="en-US" altLang="ja-JP" sz="2400" b="1" i="1">
                                          <a:latin typeface="Cambria Math" panose="02040503050406030204" pitchFamily="18" charset="0"/>
                                        </a:rPr>
                                        <m:t>𝒘</m:t>
                                      </m:r>
                                    </m:e>
                                    <m:sub>
                                      <m:r>
                                        <a:rPr lang="en-US" altLang="ja-JP" sz="2400" i="1">
                                          <a:latin typeface="Cambria Math" panose="02040503050406030204" pitchFamily="18" charset="0"/>
                                        </a:rPr>
                                        <m:t>𝑖𝑘</m:t>
                                      </m:r>
                                    </m:sub>
                                    <m:sup>
                                      <m:r>
                                        <a:rPr lang="en-US" altLang="ja-JP" sz="2400" i="1">
                                          <a:latin typeface="Cambria Math" panose="02040503050406030204" pitchFamily="18" charset="0"/>
                                        </a:rPr>
                                        <m:t>0</m:t>
                                      </m:r>
                                    </m:sup>
                                  </m:sSubSup>
                                </m:e>
                              </m:d>
                            </m:e>
                            <m:sup>
                              <m:r>
                                <a:rPr lang="en-US" altLang="ja-JP" sz="2400" i="1">
                                  <a:latin typeface="Cambria Math" panose="02040503050406030204" pitchFamily="18" charset="0"/>
                                </a:rPr>
                                <m:t>𝑅</m:t>
                              </m:r>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𝑉</m:t>
                              </m:r>
                              <m:d>
                                <m:dPr>
                                  <m:ctrlPr>
                                    <a:rPr lang="en-US" altLang="ja-JP" sz="2400" i="1">
                                      <a:latin typeface="Cambria Math" panose="02040503050406030204" pitchFamily="18" charset="0"/>
                                    </a:rPr>
                                  </m:ctrlPr>
                                </m:dPr>
                                <m:e>
                                  <m:sSub>
                                    <m:sSubPr>
                                      <m:ctrlPr>
                                        <a:rPr lang="en-US" altLang="ja-JP" sz="2400" i="1">
                                          <a:latin typeface="Cambria Math" panose="02040503050406030204" pitchFamily="18" charset="0"/>
                                        </a:rPr>
                                      </m:ctrlPr>
                                    </m:sSubPr>
                                    <m:e>
                                      <m:r>
                                        <a:rPr lang="en-US" altLang="ja-JP" sz="2400" b="1" i="1">
                                          <a:latin typeface="Cambria Math" panose="02040503050406030204" pitchFamily="18" charset="0"/>
                                        </a:rPr>
                                        <m:t>𝒘</m:t>
                                      </m:r>
                                    </m:e>
                                    <m:sub>
                                      <m:r>
                                        <a:rPr lang="en-US" altLang="ja-JP" sz="2400" i="1">
                                          <a:latin typeface="Cambria Math" panose="02040503050406030204" pitchFamily="18" charset="0"/>
                                        </a:rPr>
                                        <m:t>𝑖𝑘</m:t>
                                      </m:r>
                                    </m:sub>
                                  </m:sSub>
                                </m:e>
                              </m:d>
                            </m:e>
                            <m:sup>
                              <m:f>
                                <m:fPr>
                                  <m:ctrlPr>
                                    <a:rPr lang="en-US" altLang="ja-JP" sz="2400" i="1">
                                      <a:latin typeface="Cambria Math" panose="02040503050406030204" pitchFamily="18" charset="0"/>
                                    </a:rPr>
                                  </m:ctrlPr>
                                </m:fPr>
                                <m:num>
                                  <m:r>
                                    <a:rPr lang="en-US" altLang="ja-JP" sz="2400" i="1">
                                      <a:latin typeface="Cambria Math" panose="02040503050406030204" pitchFamily="18" charset="0"/>
                                    </a:rPr>
                                    <m:t>1</m:t>
                                  </m:r>
                                </m:num>
                                <m:den>
                                  <m:r>
                                    <a:rPr lang="en-US" altLang="ja-JP" sz="2400" i="1">
                                      <a:latin typeface="Cambria Math" panose="02040503050406030204" pitchFamily="18" charset="0"/>
                                    </a:rPr>
                                    <m:t>𝑟</m:t>
                                  </m:r>
                                </m:den>
                              </m:f>
                            </m:sup>
                          </m:sSup>
                        </m:num>
                        <m:den>
                          <m:r>
                            <a:rPr lang="en-US" altLang="ja-JP" sz="2400" i="1">
                              <a:latin typeface="Cambria Math" panose="02040503050406030204" pitchFamily="18" charset="0"/>
                            </a:rPr>
                            <m:t>𝑅</m:t>
                          </m:r>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𝑡</m:t>
                              </m:r>
                            </m:e>
                            <m:sup>
                              <m:r>
                                <a:rPr lang="en-US" altLang="ja-JP" sz="2400" i="1">
                                  <a:latin typeface="Cambria Math" panose="02040503050406030204" pitchFamily="18" charset="0"/>
                                </a:rPr>
                                <m:t>∗</m:t>
                              </m:r>
                            </m:sup>
                          </m:sSup>
                        </m:den>
                      </m:f>
                    </m:oMath>
                  </m:oMathPara>
                </a14:m>
                <a:endParaRPr kumimoji="1" lang="ja-JP" altLang="en-US" sz="2800" dirty="0"/>
              </a:p>
            </p:txBody>
          </p:sp>
        </mc:Choice>
        <mc:Fallback xmlns="">
          <p:sp>
            <p:nvSpPr>
              <p:cNvPr id="5" name="テキスト ボックス 4">
                <a:extLst>
                  <a:ext uri="{FF2B5EF4-FFF2-40B4-BE49-F238E27FC236}">
                    <a16:creationId xmlns:a16="http://schemas.microsoft.com/office/drawing/2014/main" id="{4A5A241D-6379-F76E-8420-E3E1309FB72D}"/>
                  </a:ext>
                </a:extLst>
              </p:cNvPr>
              <p:cNvSpPr txBox="1">
                <a:spLocks noRot="1" noChangeAspect="1" noMove="1" noResize="1" noEditPoints="1" noAdjustHandles="1" noChangeArrowheads="1" noChangeShapeType="1" noTextEdit="1"/>
              </p:cNvSpPr>
              <p:nvPr/>
            </p:nvSpPr>
            <p:spPr>
              <a:xfrm>
                <a:off x="373293" y="2507376"/>
                <a:ext cx="4149604" cy="909864"/>
              </a:xfrm>
              <a:prstGeom prst="rect">
                <a:avLst/>
              </a:prstGeom>
              <a:blipFill>
                <a:blip r:embed="rId2"/>
                <a:stretch>
                  <a:fillRect/>
                </a:stretch>
              </a:blipFill>
            </p:spPr>
            <p:txBody>
              <a:bodyPr/>
              <a:lstStyle/>
              <a:p>
                <a:r>
                  <a:rPr lang="ja-JP" altLang="en-US">
                    <a:noFill/>
                  </a:rPr>
                  <a:t> </a:t>
                </a:r>
              </a:p>
            </p:txBody>
          </p:sp>
        </mc:Fallback>
      </mc:AlternateContent>
      <p:sp>
        <p:nvSpPr>
          <p:cNvPr id="6" name="テキスト ボックス 5">
            <a:extLst>
              <a:ext uri="{FF2B5EF4-FFF2-40B4-BE49-F238E27FC236}">
                <a16:creationId xmlns:a16="http://schemas.microsoft.com/office/drawing/2014/main" id="{7B43DA28-0EFA-D21E-AE8E-5230DFA1348C}"/>
              </a:ext>
            </a:extLst>
          </p:cNvPr>
          <p:cNvSpPr txBox="1"/>
          <p:nvPr/>
        </p:nvSpPr>
        <p:spPr>
          <a:xfrm>
            <a:off x="0" y="0"/>
            <a:ext cx="12192000" cy="584775"/>
          </a:xfrm>
          <a:prstGeom prst="rect">
            <a:avLst/>
          </a:prstGeom>
          <a:solidFill>
            <a:schemeClr val="accent6"/>
          </a:solidFill>
        </p:spPr>
        <p:txBody>
          <a:bodyPr wrap="square" rtlCol="0">
            <a:spAutoFit/>
          </a:bodyPr>
          <a:lstStyle/>
          <a:p>
            <a:pPr algn="ctr"/>
            <a:r>
              <a:rPr lang="en-US" altLang="ja-JP" sz="3200" b="1" dirty="0">
                <a:solidFill>
                  <a:schemeClr val="bg1"/>
                </a:solidFill>
              </a:rPr>
              <a:t>Lyapunov</a:t>
            </a:r>
            <a:r>
              <a:rPr kumimoji="1" lang="ja-JP" altLang="en-US" sz="3200" b="1" dirty="0">
                <a:solidFill>
                  <a:schemeClr val="bg1"/>
                </a:solidFill>
              </a:rPr>
              <a:t>関数とその時間変化</a:t>
            </a:r>
          </a:p>
        </p:txBody>
      </p:sp>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1A26F8A7-002C-C59D-BBAF-49C3B0A01516}"/>
                  </a:ext>
                </a:extLst>
              </p:cNvPr>
              <p:cNvSpPr txBox="1"/>
              <p:nvPr/>
            </p:nvSpPr>
            <p:spPr>
              <a:xfrm>
                <a:off x="209067" y="1429277"/>
                <a:ext cx="5016076" cy="910890"/>
              </a:xfrm>
              <a:prstGeom prst="rect">
                <a:avLst/>
              </a:prstGeom>
              <a:noFill/>
            </p:spPr>
            <p:txBody>
              <a:bodyPr wrap="square" lIns="0" tIns="0" rIns="0" bIns="0" rtlCol="0">
                <a:spAutoFit/>
              </a:bodyPr>
              <a:lstStyle/>
              <a:p>
                <a:pPr algn="just"/>
                <a14:m>
                  <m:oMathPara xmlns:m="http://schemas.openxmlformats.org/officeDocument/2006/math">
                    <m:oMathParaPr>
                      <m:jc m:val="center"/>
                    </m:oMathParaPr>
                    <m:oMath xmlns:m="http://schemas.openxmlformats.org/officeDocument/2006/math">
                      <m:r>
                        <a:rPr lang="en-US" altLang="ja-JP" sz="2400" i="1">
                          <a:latin typeface="Cambria Math" panose="02040503050406030204" pitchFamily="18" charset="0"/>
                        </a:rPr>
                        <m:t>𝑉</m:t>
                      </m:r>
                      <m:r>
                        <a:rPr lang="en-US" altLang="ja-JP" sz="2400" b="1" i="1">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𝒘</m:t>
                          </m:r>
                        </m:e>
                        <m:sub>
                          <m:r>
                            <a:rPr lang="en-US" altLang="ja-JP" sz="2400" i="1">
                              <a:latin typeface="Cambria Math" panose="02040503050406030204" pitchFamily="18" charset="0"/>
                            </a:rPr>
                            <m:t>𝑖𝑘</m:t>
                          </m:r>
                        </m:sub>
                      </m:sSub>
                      <m:r>
                        <a:rPr lang="en-US" altLang="ja-JP" sz="2400" b="1" i="1">
                          <a:latin typeface="Cambria Math" panose="02040503050406030204" pitchFamily="18" charset="0"/>
                        </a:rPr>
                        <m:t>)=</m:t>
                      </m:r>
                      <m:f>
                        <m:fPr>
                          <m:ctrlPr>
                            <a:rPr lang="en-US" altLang="ja-JP" sz="2400" i="1">
                              <a:latin typeface="Cambria Math" panose="02040503050406030204" pitchFamily="18" charset="0"/>
                            </a:rPr>
                          </m:ctrlPr>
                        </m:fPr>
                        <m:num>
                          <m:r>
                            <a:rPr lang="en-US" altLang="ja-JP" sz="2400" i="1">
                              <a:latin typeface="Cambria Math" panose="02040503050406030204" pitchFamily="18" charset="0"/>
                            </a:rPr>
                            <m:t>1</m:t>
                          </m:r>
                        </m:num>
                        <m:den>
                          <m:r>
                            <a:rPr lang="en-US" altLang="ja-JP" sz="2400" i="1">
                              <a:latin typeface="Cambria Math" panose="02040503050406030204" pitchFamily="18" charset="0"/>
                            </a:rPr>
                            <m:t>2</m:t>
                          </m:r>
                        </m:den>
                      </m:f>
                      <m:nary>
                        <m:naryPr>
                          <m:ctrlPr>
                            <a:rPr lang="en-US" altLang="ja-JP" sz="2400" b="1" i="1">
                              <a:latin typeface="Cambria Math" panose="02040503050406030204" pitchFamily="18" charset="0"/>
                            </a:rPr>
                          </m:ctrlPr>
                        </m:naryPr>
                        <m:sub>
                          <m:r>
                            <m:rPr>
                              <m:brk m:alnAt="23"/>
                            </m:rPr>
                            <a:rPr lang="en-US" altLang="ja-JP" sz="2400" i="1">
                              <a:latin typeface="Cambria Math" panose="02040503050406030204" pitchFamily="18" charset="0"/>
                            </a:rPr>
                            <m:t>𝑥</m:t>
                          </m:r>
                          <m:r>
                            <a:rPr lang="en-US" altLang="ja-JP" sz="2400" i="1">
                              <a:latin typeface="Cambria Math" panose="02040503050406030204" pitchFamily="18" charset="0"/>
                              <a:ea typeface="Cambria Math" panose="02040503050406030204" pitchFamily="18" charset="0"/>
                            </a:rPr>
                            <m:t>∈</m:t>
                          </m:r>
                          <m:sSub>
                            <m:sSubPr>
                              <m:ctrlPr>
                                <a:rPr lang="en-US" altLang="ja-JP" sz="2400" i="1">
                                  <a:latin typeface="Cambria Math" panose="02040503050406030204" pitchFamily="18" charset="0"/>
                                  <a:ea typeface="Cambria Math" panose="02040503050406030204" pitchFamily="18" charset="0"/>
                                </a:rPr>
                              </m:ctrlPr>
                            </m:sSubPr>
                            <m:e>
                              <m:r>
                                <a:rPr lang="en-US" altLang="ja-JP" sz="2400" i="1">
                                  <a:latin typeface="Cambria Math" panose="02040503050406030204" pitchFamily="18" charset="0"/>
                                  <a:ea typeface="Cambria Math" panose="02040503050406030204" pitchFamily="18" charset="0"/>
                                </a:rPr>
                                <m:t>𝐵</m:t>
                              </m:r>
                            </m:e>
                            <m:sub>
                              <m:r>
                                <a:rPr lang="en-US" altLang="ja-JP" sz="2400" i="1">
                                  <a:latin typeface="Cambria Math" panose="02040503050406030204" pitchFamily="18" charset="0"/>
                                  <a:ea typeface="Cambria Math" panose="02040503050406030204" pitchFamily="18" charset="0"/>
                                </a:rPr>
                                <m:t>𝑖𝑘</m:t>
                              </m:r>
                            </m:sub>
                          </m:sSub>
                        </m:sub>
                        <m:sup/>
                        <m:e>
                          <m:sSup>
                            <m:sSupPr>
                              <m:ctrlPr>
                                <a:rPr lang="en-US" altLang="ja-JP" sz="2400" b="1" i="1">
                                  <a:latin typeface="Cambria Math" panose="02040503050406030204" pitchFamily="18" charset="0"/>
                                </a:rPr>
                              </m:ctrlPr>
                            </m:sSupPr>
                            <m:e>
                              <m:d>
                                <m:dPr>
                                  <m:begChr m:val="{"/>
                                  <m:endChr m:val="}"/>
                                  <m:ctrlPr>
                                    <a:rPr lang="en-US" altLang="ja-JP" sz="2400" b="1" i="1">
                                      <a:latin typeface="Cambria Math" panose="02040503050406030204" pitchFamily="18" charset="0"/>
                                    </a:rPr>
                                  </m:ctrlPr>
                                </m:dPr>
                                <m:e>
                                  <m:sSub>
                                    <m:sSubPr>
                                      <m:ctrlPr>
                                        <a:rPr lang="en-US" altLang="ja-JP" sz="2400" i="1">
                                          <a:latin typeface="Cambria Math" panose="02040503050406030204" pitchFamily="18" charset="0"/>
                                        </a:rPr>
                                      </m:ctrlPr>
                                    </m:sSubPr>
                                    <m:e>
                                      <m:r>
                                        <a:rPr lang="ja-JP" altLang="en-US" sz="2400" i="1">
                                          <a:latin typeface="Cambria Math" panose="02040503050406030204" pitchFamily="18" charset="0"/>
                                        </a:rPr>
                                        <m:t>𝜂</m:t>
                                      </m:r>
                                    </m:e>
                                    <m:sub>
                                      <m:r>
                                        <a:rPr lang="en-US" altLang="ja-JP" sz="2400" i="1">
                                          <a:latin typeface="Cambria Math" panose="02040503050406030204" pitchFamily="18" charset="0"/>
                                        </a:rPr>
                                        <m:t>𝑖𝑘</m:t>
                                      </m:r>
                                    </m:sub>
                                  </m:sSub>
                                  <m:d>
                                    <m:dPr>
                                      <m:ctrlPr>
                                        <a:rPr lang="en-US" altLang="ja-JP" sz="2400" i="1">
                                          <a:latin typeface="Cambria Math" panose="02040503050406030204" pitchFamily="18" charset="0"/>
                                        </a:rPr>
                                      </m:ctrlPr>
                                    </m:dPr>
                                    <m:e>
                                      <m:r>
                                        <a:rPr lang="en-US" altLang="ja-JP" sz="2400" i="1">
                                          <a:latin typeface="Cambria Math" panose="02040503050406030204" pitchFamily="18" charset="0"/>
                                        </a:rPr>
                                        <m:t>𝑥</m:t>
                                      </m:r>
                                    </m:e>
                                  </m:d>
                                  <m:r>
                                    <a:rPr lang="en-US" altLang="ja-JP" sz="2400" b="1" i="1">
                                      <a:latin typeface="Cambria Math" panose="02040503050406030204" pitchFamily="18" charset="0"/>
                                    </a:rPr>
                                    <m:t>−</m:t>
                                  </m:r>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𝑠</m:t>
                                      </m:r>
                                    </m:e>
                                    <m:sub>
                                      <m:r>
                                        <a:rPr lang="en-US" altLang="ja-JP" sz="2400" i="1">
                                          <a:latin typeface="Cambria Math" panose="02040503050406030204" pitchFamily="18" charset="0"/>
                                        </a:rPr>
                                        <m:t>𝑖𝑘</m:t>
                                      </m:r>
                                    </m:sub>
                                  </m:sSub>
                                  <m:d>
                                    <m:dPr>
                                      <m:ctrlPr>
                                        <a:rPr lang="en-US" altLang="ja-JP" sz="2400" i="1">
                                          <a:latin typeface="Cambria Math" panose="02040503050406030204" pitchFamily="18" charset="0"/>
                                        </a:rPr>
                                      </m:ctrlPr>
                                    </m:dPr>
                                    <m:e>
                                      <m:r>
                                        <a:rPr lang="en-US" altLang="ja-JP" sz="2400" i="1">
                                          <a:latin typeface="Cambria Math" panose="02040503050406030204" pitchFamily="18" charset="0"/>
                                        </a:rPr>
                                        <m:t>𝑥</m:t>
                                      </m:r>
                                    </m:e>
                                  </m:d>
                                </m:e>
                              </m:d>
                            </m:e>
                            <m:sup>
                              <m:r>
                                <a:rPr lang="en-US" altLang="ja-JP" sz="2400" i="1">
                                  <a:latin typeface="Cambria Math" panose="02040503050406030204" pitchFamily="18" charset="0"/>
                                </a:rPr>
                                <m:t>2</m:t>
                              </m:r>
                            </m:sup>
                          </m:sSup>
                          <m:r>
                            <a:rPr lang="en-US" altLang="ja-JP" sz="2400" i="1">
                              <a:latin typeface="Cambria Math" panose="02040503050406030204" pitchFamily="18" charset="0"/>
                            </a:rPr>
                            <m:t>𝑑𝑥</m:t>
                          </m:r>
                        </m:e>
                      </m:nary>
                    </m:oMath>
                  </m:oMathPara>
                </a14:m>
                <a:endParaRPr kumimoji="1" lang="ja-JP" altLang="en-US" sz="2400" dirty="0"/>
              </a:p>
            </p:txBody>
          </p:sp>
        </mc:Choice>
        <mc:Fallback xmlns="">
          <p:sp>
            <p:nvSpPr>
              <p:cNvPr id="7" name="テキスト ボックス 6">
                <a:extLst>
                  <a:ext uri="{FF2B5EF4-FFF2-40B4-BE49-F238E27FC236}">
                    <a16:creationId xmlns:a16="http://schemas.microsoft.com/office/drawing/2014/main" id="{1A26F8A7-002C-C59D-BBAF-49C3B0A01516}"/>
                  </a:ext>
                </a:extLst>
              </p:cNvPr>
              <p:cNvSpPr txBox="1">
                <a:spLocks noRot="1" noChangeAspect="1" noMove="1" noResize="1" noEditPoints="1" noAdjustHandles="1" noChangeArrowheads="1" noChangeShapeType="1" noTextEdit="1"/>
              </p:cNvSpPr>
              <p:nvPr/>
            </p:nvSpPr>
            <p:spPr>
              <a:xfrm>
                <a:off x="209067" y="1429277"/>
                <a:ext cx="5016076" cy="910890"/>
              </a:xfrm>
              <a:prstGeom prst="rect">
                <a:avLst/>
              </a:prstGeom>
              <a:blipFill>
                <a:blip r:embed="rId3"/>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 name="テキスト ボックス 7">
                <a:extLst>
                  <a:ext uri="{FF2B5EF4-FFF2-40B4-BE49-F238E27FC236}">
                    <a16:creationId xmlns:a16="http://schemas.microsoft.com/office/drawing/2014/main" id="{B33D25BA-0AE2-CF7F-92B8-7809C5C3AA27}"/>
                  </a:ext>
                </a:extLst>
              </p:cNvPr>
              <p:cNvSpPr txBox="1"/>
              <p:nvPr/>
            </p:nvSpPr>
            <p:spPr>
              <a:xfrm>
                <a:off x="383238" y="3581180"/>
                <a:ext cx="3629528" cy="1080296"/>
              </a:xfrm>
              <a:prstGeom prst="rect">
                <a:avLst/>
              </a:prstGeom>
              <a:noFill/>
            </p:spPr>
            <p:txBody>
              <a:bodyPr wrap="square" lIns="0" tIns="0" rIns="0" bIns="0" rtlCol="0">
                <a:spAutoFit/>
              </a:bodyPr>
              <a:lstStyle/>
              <a:p>
                <a:pPr algn="just"/>
                <a14:m>
                  <m:oMathPara xmlns:m="http://schemas.openxmlformats.org/officeDocument/2006/math">
                    <m:oMathParaPr>
                      <m:jc m:val="center"/>
                    </m:oMathParaPr>
                    <m:oMath xmlns:m="http://schemas.openxmlformats.org/officeDocument/2006/math">
                      <m:sSub>
                        <m:sSubPr>
                          <m:ctrlPr>
                            <a:rPr lang="en-US" altLang="ja-JP" sz="2400" i="1" smtClean="0">
                              <a:solidFill>
                                <a:prstClr val="black"/>
                              </a:solidFill>
                              <a:latin typeface="Cambria Math" panose="02040503050406030204" pitchFamily="18" charset="0"/>
                            </a:rPr>
                          </m:ctrlPr>
                        </m:sSubPr>
                        <m:e>
                          <m:r>
                            <a:rPr lang="en-US" altLang="ja-JP" sz="2400" i="1">
                              <a:solidFill>
                                <a:prstClr val="black"/>
                              </a:solidFill>
                              <a:latin typeface="Cambria Math" panose="02040503050406030204" pitchFamily="18" charset="0"/>
                            </a:rPr>
                            <m:t>𝑠</m:t>
                          </m:r>
                        </m:e>
                        <m:sub>
                          <m:r>
                            <a:rPr lang="en-US" altLang="ja-JP" sz="2400" i="1">
                              <a:solidFill>
                                <a:prstClr val="black"/>
                              </a:solidFill>
                              <a:latin typeface="Cambria Math" panose="02040503050406030204" pitchFamily="18" charset="0"/>
                            </a:rPr>
                            <m:t>𝑖𝑘</m:t>
                          </m:r>
                        </m:sub>
                      </m:sSub>
                      <m:d>
                        <m:dPr>
                          <m:ctrlPr>
                            <a:rPr lang="en-US" altLang="ja-JP" sz="2400" i="1">
                              <a:solidFill>
                                <a:prstClr val="black"/>
                              </a:solidFill>
                              <a:latin typeface="Cambria Math" panose="02040503050406030204" pitchFamily="18" charset="0"/>
                            </a:rPr>
                          </m:ctrlPr>
                        </m:dPr>
                        <m:e>
                          <m:r>
                            <a:rPr lang="en-US" altLang="ja-JP" sz="2400" i="1">
                              <a:solidFill>
                                <a:prstClr val="black"/>
                              </a:solidFill>
                              <a:latin typeface="Cambria Math" panose="02040503050406030204" pitchFamily="18" charset="0"/>
                            </a:rPr>
                            <m:t>𝑥</m:t>
                          </m:r>
                        </m:e>
                      </m:d>
                      <m:r>
                        <a:rPr lang="en-US" altLang="ja-JP" sz="2400" i="1">
                          <a:solidFill>
                            <a:prstClr val="black"/>
                          </a:solidFill>
                          <a:latin typeface="Cambria Math" panose="02040503050406030204" pitchFamily="18" charset="0"/>
                        </a:rPr>
                        <m:t>=</m:t>
                      </m:r>
                      <m:nary>
                        <m:naryPr>
                          <m:chr m:val="∑"/>
                          <m:ctrlPr>
                            <a:rPr lang="en-US" altLang="ja-JP" sz="2400" i="1">
                              <a:solidFill>
                                <a:prstClr val="black"/>
                              </a:solidFill>
                              <a:latin typeface="Cambria Math" panose="02040503050406030204" pitchFamily="18" charset="0"/>
                            </a:rPr>
                          </m:ctrlPr>
                        </m:naryPr>
                        <m:sub>
                          <m:r>
                            <m:rPr>
                              <m:brk m:alnAt="23"/>
                            </m:rPr>
                            <a:rPr lang="en-US" altLang="ja-JP" sz="2400" i="1">
                              <a:solidFill>
                                <a:prstClr val="black"/>
                              </a:solidFill>
                              <a:latin typeface="Cambria Math" panose="02040503050406030204" pitchFamily="18" charset="0"/>
                            </a:rPr>
                            <m:t>𝑗</m:t>
                          </m:r>
                          <m:r>
                            <a:rPr lang="en-US" altLang="ja-JP" sz="2400" i="1">
                              <a:solidFill>
                                <a:prstClr val="black"/>
                              </a:solidFill>
                              <a:latin typeface="Cambria Math" panose="02040503050406030204" pitchFamily="18" charset="0"/>
                            </a:rPr>
                            <m:t>=1</m:t>
                          </m:r>
                        </m:sub>
                        <m:sup>
                          <m:r>
                            <a:rPr lang="en-US" altLang="ja-JP" sz="2400" b="0" i="1" smtClean="0">
                              <a:solidFill>
                                <a:prstClr val="black"/>
                              </a:solidFill>
                              <a:latin typeface="Cambria Math" panose="02040503050406030204" pitchFamily="18" charset="0"/>
                            </a:rPr>
                            <m:t>𝑀</m:t>
                          </m:r>
                        </m:sup>
                        <m:e>
                          <m:sSubSup>
                            <m:sSubSupPr>
                              <m:ctrlPr>
                                <a:rPr lang="en-US" altLang="ja-JP" sz="2400" i="1">
                                  <a:solidFill>
                                    <a:prstClr val="black"/>
                                  </a:solidFill>
                                  <a:latin typeface="Cambria Math" panose="02040503050406030204" pitchFamily="18" charset="0"/>
                                </a:rPr>
                              </m:ctrlPr>
                            </m:sSubSupPr>
                            <m:e>
                              <m:r>
                                <a:rPr lang="en-US" altLang="ja-JP" sz="2400" i="1">
                                  <a:solidFill>
                                    <a:prstClr val="black"/>
                                  </a:solidFill>
                                  <a:latin typeface="Cambria Math" panose="02040503050406030204" pitchFamily="18" charset="0"/>
                                </a:rPr>
                                <m:t>𝑤</m:t>
                              </m:r>
                            </m:e>
                            <m:sub>
                              <m:r>
                                <a:rPr lang="en-US" altLang="ja-JP" sz="2400" i="1">
                                  <a:solidFill>
                                    <a:prstClr val="black"/>
                                  </a:solidFill>
                                  <a:latin typeface="Cambria Math" panose="02040503050406030204" pitchFamily="18" charset="0"/>
                                </a:rPr>
                                <m:t>𝑖𝑘</m:t>
                              </m:r>
                            </m:sub>
                            <m:sup>
                              <m:r>
                                <a:rPr lang="en-US" altLang="ja-JP" sz="2400" i="1">
                                  <a:solidFill>
                                    <a:prstClr val="black"/>
                                  </a:solidFill>
                                  <a:latin typeface="Cambria Math" panose="02040503050406030204" pitchFamily="18" charset="0"/>
                                </a:rPr>
                                <m:t>𝑗</m:t>
                              </m:r>
                            </m:sup>
                          </m:sSubSup>
                          <m:sSubSup>
                            <m:sSubSupPr>
                              <m:ctrlPr>
                                <a:rPr lang="en-US" altLang="ja-JP" sz="2400" i="1">
                                  <a:solidFill>
                                    <a:prstClr val="black"/>
                                  </a:solidFill>
                                  <a:latin typeface="Cambria Math" panose="02040503050406030204" pitchFamily="18" charset="0"/>
                                </a:rPr>
                              </m:ctrlPr>
                            </m:sSubSupPr>
                            <m:e>
                              <m:r>
                                <a:rPr lang="ja-JP" altLang="en-US" sz="2400" i="1">
                                  <a:solidFill>
                                    <a:prstClr val="black"/>
                                  </a:solidFill>
                                  <a:latin typeface="Cambria Math" panose="02040503050406030204" pitchFamily="18" charset="0"/>
                                </a:rPr>
                                <m:t>𝜉</m:t>
                              </m:r>
                            </m:e>
                            <m:sub>
                              <m:r>
                                <a:rPr lang="en-US" altLang="ja-JP" sz="2400" i="1">
                                  <a:solidFill>
                                    <a:prstClr val="black"/>
                                  </a:solidFill>
                                  <a:latin typeface="Cambria Math" panose="02040503050406030204" pitchFamily="18" charset="0"/>
                                </a:rPr>
                                <m:t>𝑖𝑘</m:t>
                              </m:r>
                            </m:sub>
                            <m:sup>
                              <m:r>
                                <a:rPr lang="en-US" altLang="ja-JP" sz="2400" i="1">
                                  <a:solidFill>
                                    <a:prstClr val="black"/>
                                  </a:solidFill>
                                  <a:latin typeface="Cambria Math" panose="02040503050406030204" pitchFamily="18" charset="0"/>
                                </a:rPr>
                                <m:t>𝑗</m:t>
                              </m:r>
                            </m:sup>
                          </m:sSubSup>
                          <m:d>
                            <m:dPr>
                              <m:ctrlPr>
                                <a:rPr lang="en-US" altLang="ja-JP" sz="2400" i="1">
                                  <a:solidFill>
                                    <a:prstClr val="black"/>
                                  </a:solidFill>
                                  <a:latin typeface="Cambria Math" panose="02040503050406030204" pitchFamily="18" charset="0"/>
                                </a:rPr>
                              </m:ctrlPr>
                            </m:dPr>
                            <m:e>
                              <m:r>
                                <a:rPr lang="en-US" altLang="ja-JP" sz="2400" i="1">
                                  <a:solidFill>
                                    <a:prstClr val="black"/>
                                  </a:solidFill>
                                  <a:latin typeface="Cambria Math" panose="02040503050406030204" pitchFamily="18" charset="0"/>
                                </a:rPr>
                                <m:t>𝑥</m:t>
                              </m:r>
                            </m:e>
                          </m:d>
                        </m:e>
                      </m:nary>
                    </m:oMath>
                  </m:oMathPara>
                </a14:m>
                <a:endParaRPr kumimoji="1" lang="ja-JP" altLang="en-US" sz="2800" dirty="0"/>
              </a:p>
            </p:txBody>
          </p:sp>
        </mc:Choice>
        <mc:Fallback xmlns="">
          <p:sp>
            <p:nvSpPr>
              <p:cNvPr id="8" name="テキスト ボックス 7">
                <a:extLst>
                  <a:ext uri="{FF2B5EF4-FFF2-40B4-BE49-F238E27FC236}">
                    <a16:creationId xmlns:a16="http://schemas.microsoft.com/office/drawing/2014/main" id="{B33D25BA-0AE2-CF7F-92B8-7809C5C3AA27}"/>
                  </a:ext>
                </a:extLst>
              </p:cNvPr>
              <p:cNvSpPr txBox="1">
                <a:spLocks noRot="1" noChangeAspect="1" noMove="1" noResize="1" noEditPoints="1" noAdjustHandles="1" noChangeArrowheads="1" noChangeShapeType="1" noTextEdit="1"/>
              </p:cNvSpPr>
              <p:nvPr/>
            </p:nvSpPr>
            <p:spPr>
              <a:xfrm>
                <a:off x="383238" y="3581180"/>
                <a:ext cx="3629528" cy="1080296"/>
              </a:xfrm>
              <a:prstGeom prst="rect">
                <a:avLst/>
              </a:prstGeom>
              <a:blipFill>
                <a:blip r:embed="rId4"/>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9" name="テキスト ボックス 8">
                <a:extLst>
                  <a:ext uri="{FF2B5EF4-FFF2-40B4-BE49-F238E27FC236}">
                    <a16:creationId xmlns:a16="http://schemas.microsoft.com/office/drawing/2014/main" id="{B9020312-3F27-A5FA-86D3-E53A4310DDA6}"/>
                  </a:ext>
                </a:extLst>
              </p:cNvPr>
              <p:cNvSpPr txBox="1"/>
              <p:nvPr/>
            </p:nvSpPr>
            <p:spPr>
              <a:xfrm>
                <a:off x="104930" y="4825416"/>
                <a:ext cx="4345429" cy="691471"/>
              </a:xfrm>
              <a:prstGeom prst="rect">
                <a:avLst/>
              </a:prstGeom>
              <a:noFill/>
            </p:spPr>
            <p:txBody>
              <a:bodyPr wrap="square" lIns="0" tIns="0" rIns="0" bIns="0" rtlCol="0">
                <a:spAutoFit/>
              </a:bodyPr>
              <a:lstStyle/>
              <a:p>
                <a:pPr algn="just"/>
                <a14:m>
                  <m:oMathPara xmlns:m="http://schemas.openxmlformats.org/officeDocument/2006/math">
                    <m:oMathParaPr>
                      <m:jc m:val="center"/>
                    </m:oMathParaPr>
                    <m:oMath xmlns:m="http://schemas.openxmlformats.org/officeDocument/2006/math">
                      <m:r>
                        <a:rPr lang="en-US" altLang="ja-JP" sz="2400" i="1">
                          <a:solidFill>
                            <a:prstClr val="black"/>
                          </a:solidFill>
                          <a:latin typeface="Cambria Math" panose="02040503050406030204" pitchFamily="18" charset="0"/>
                        </a:rPr>
                        <m:t>𝑅</m:t>
                      </m:r>
                      <m:r>
                        <a:rPr lang="en-US" altLang="ja-JP" sz="2400" i="1">
                          <a:solidFill>
                            <a:prstClr val="black"/>
                          </a:solidFill>
                          <a:latin typeface="Cambria Math" panose="02040503050406030204" pitchFamily="18" charset="0"/>
                        </a:rPr>
                        <m:t>=</m:t>
                      </m:r>
                      <m:f>
                        <m:fPr>
                          <m:ctrlPr>
                            <a:rPr lang="en-US" altLang="ja-JP" sz="2400" i="1">
                              <a:solidFill>
                                <a:prstClr val="black"/>
                              </a:solidFill>
                              <a:latin typeface="Cambria Math" panose="02040503050406030204" pitchFamily="18" charset="0"/>
                            </a:rPr>
                          </m:ctrlPr>
                        </m:fPr>
                        <m:num>
                          <m:r>
                            <a:rPr lang="en-US" altLang="ja-JP" sz="2400" i="1">
                              <a:solidFill>
                                <a:prstClr val="black"/>
                              </a:solidFill>
                              <a:latin typeface="Cambria Math" panose="02040503050406030204" pitchFamily="18" charset="0"/>
                            </a:rPr>
                            <m:t>𝑟</m:t>
                          </m:r>
                          <m:r>
                            <a:rPr lang="en-US" altLang="ja-JP" sz="2400" i="1">
                              <a:solidFill>
                                <a:prstClr val="black"/>
                              </a:solidFill>
                              <a:latin typeface="Cambria Math" panose="02040503050406030204" pitchFamily="18" charset="0"/>
                            </a:rPr>
                            <m:t>−1</m:t>
                          </m:r>
                        </m:num>
                        <m:den>
                          <m:r>
                            <a:rPr lang="en-US" altLang="ja-JP" sz="2400" i="1">
                              <a:solidFill>
                                <a:prstClr val="black"/>
                              </a:solidFill>
                              <a:latin typeface="Cambria Math" panose="02040503050406030204" pitchFamily="18" charset="0"/>
                            </a:rPr>
                            <m:t>𝑟</m:t>
                          </m:r>
                        </m:den>
                      </m:f>
                    </m:oMath>
                  </m:oMathPara>
                </a14:m>
                <a:endParaRPr kumimoji="1" lang="ja-JP" altLang="en-US" sz="2800" dirty="0"/>
              </a:p>
            </p:txBody>
          </p:sp>
        </mc:Choice>
        <mc:Fallback xmlns="">
          <p:sp>
            <p:nvSpPr>
              <p:cNvPr id="9" name="テキスト ボックス 8">
                <a:extLst>
                  <a:ext uri="{FF2B5EF4-FFF2-40B4-BE49-F238E27FC236}">
                    <a16:creationId xmlns:a16="http://schemas.microsoft.com/office/drawing/2014/main" id="{B9020312-3F27-A5FA-86D3-E53A4310DDA6}"/>
                  </a:ext>
                </a:extLst>
              </p:cNvPr>
              <p:cNvSpPr txBox="1">
                <a:spLocks noRot="1" noChangeAspect="1" noMove="1" noResize="1" noEditPoints="1" noAdjustHandles="1" noChangeArrowheads="1" noChangeShapeType="1" noTextEdit="1"/>
              </p:cNvSpPr>
              <p:nvPr/>
            </p:nvSpPr>
            <p:spPr>
              <a:xfrm>
                <a:off x="104930" y="4825416"/>
                <a:ext cx="4345429" cy="691471"/>
              </a:xfrm>
              <a:prstGeom prst="rect">
                <a:avLst/>
              </a:prstGeom>
              <a:blipFill>
                <a:blip r:embed="rId5"/>
                <a:stretch>
                  <a:fillRect/>
                </a:stretch>
              </a:blipFill>
            </p:spPr>
            <p:txBody>
              <a:bodyPr/>
              <a:lstStyle/>
              <a:p>
                <a:r>
                  <a:rPr lang="ja-JP" altLang="en-US">
                    <a:noFill/>
                  </a:rPr>
                  <a:t> </a:t>
                </a:r>
              </a:p>
            </p:txBody>
          </p:sp>
        </mc:Fallback>
      </mc:AlternateContent>
      <p:sp>
        <p:nvSpPr>
          <p:cNvPr id="4" name="正方形/長方形 3">
            <a:extLst>
              <a:ext uri="{FF2B5EF4-FFF2-40B4-BE49-F238E27FC236}">
                <a16:creationId xmlns:a16="http://schemas.microsoft.com/office/drawing/2014/main" id="{3972C5F6-C958-DC49-23E3-F80813A8604A}"/>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53F575DF-50A7-3E05-9121-81495C02ECD8}"/>
              </a:ext>
            </a:extLst>
          </p:cNvPr>
          <p:cNvSpPr txBox="1"/>
          <p:nvPr/>
        </p:nvSpPr>
        <p:spPr>
          <a:xfrm>
            <a:off x="3174358" y="832571"/>
            <a:ext cx="1805934" cy="461665"/>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ja-JP" altLang="en-US" sz="2400" b="1" dirty="0"/>
              <a:t>定式化</a:t>
            </a:r>
          </a:p>
        </p:txBody>
      </p:sp>
      <p:sp>
        <p:nvSpPr>
          <p:cNvPr id="11" name="テキスト ボックス 10">
            <a:extLst>
              <a:ext uri="{FF2B5EF4-FFF2-40B4-BE49-F238E27FC236}">
                <a16:creationId xmlns:a16="http://schemas.microsoft.com/office/drawing/2014/main" id="{093560F1-FB3C-5474-ECE8-299C3070BFF2}"/>
              </a:ext>
            </a:extLst>
          </p:cNvPr>
          <p:cNvSpPr txBox="1"/>
          <p:nvPr/>
        </p:nvSpPr>
        <p:spPr>
          <a:xfrm>
            <a:off x="4522899" y="1741843"/>
            <a:ext cx="3004572" cy="400110"/>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ja-JP" altLang="en-US" sz="2000" b="1" dirty="0"/>
              <a:t>シナプス可塑性方程式</a:t>
            </a:r>
          </a:p>
        </p:txBody>
      </p:sp>
      <p:sp>
        <p:nvSpPr>
          <p:cNvPr id="12" name="テキスト ボックス 11">
            <a:extLst>
              <a:ext uri="{FF2B5EF4-FFF2-40B4-BE49-F238E27FC236}">
                <a16:creationId xmlns:a16="http://schemas.microsoft.com/office/drawing/2014/main" id="{15BAB043-7036-9E8B-A3F5-556B6A2DC95C}"/>
              </a:ext>
            </a:extLst>
          </p:cNvPr>
          <p:cNvSpPr txBox="1"/>
          <p:nvPr/>
        </p:nvSpPr>
        <p:spPr>
          <a:xfrm>
            <a:off x="4522900" y="2686816"/>
            <a:ext cx="3004572" cy="400110"/>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ja-JP" altLang="en-US" sz="2000" b="1" dirty="0"/>
              <a:t>内的自然増加率</a:t>
            </a:r>
          </a:p>
        </p:txBody>
      </p:sp>
      <p:sp>
        <p:nvSpPr>
          <p:cNvPr id="17" name="テキスト ボックス 16">
            <a:extLst>
              <a:ext uri="{FF2B5EF4-FFF2-40B4-BE49-F238E27FC236}">
                <a16:creationId xmlns:a16="http://schemas.microsoft.com/office/drawing/2014/main" id="{8009B040-452C-E2D7-FA7A-B1CED7865A4B}"/>
              </a:ext>
            </a:extLst>
          </p:cNvPr>
          <p:cNvSpPr txBox="1"/>
          <p:nvPr/>
        </p:nvSpPr>
        <p:spPr>
          <a:xfrm>
            <a:off x="4522900" y="3760620"/>
            <a:ext cx="3004572" cy="400110"/>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ja-JP" altLang="en-US" sz="2000" b="1" dirty="0"/>
              <a:t>競合の効果</a:t>
            </a:r>
          </a:p>
        </p:txBody>
      </p:sp>
      <p:sp>
        <p:nvSpPr>
          <p:cNvPr id="18" name="四角形: 角を丸くする 17">
            <a:extLst>
              <a:ext uri="{FF2B5EF4-FFF2-40B4-BE49-F238E27FC236}">
                <a16:creationId xmlns:a16="http://schemas.microsoft.com/office/drawing/2014/main" id="{E992FB4A-20B4-78BF-99D7-AB5BA881C8A3}"/>
              </a:ext>
            </a:extLst>
          </p:cNvPr>
          <p:cNvSpPr/>
          <p:nvPr/>
        </p:nvSpPr>
        <p:spPr>
          <a:xfrm>
            <a:off x="7682554" y="1041635"/>
            <a:ext cx="4404515" cy="5685736"/>
          </a:xfrm>
          <a:prstGeom prst="roundRect">
            <a:avLst/>
          </a:prstGeom>
          <a:solidFill>
            <a:schemeClr val="accent6">
              <a:lumMod val="20000"/>
              <a:lumOff val="80000"/>
            </a:schemeClr>
          </a:solidFill>
          <a:ln w="381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F3B27544-2A06-1F99-0B20-5355AE79C864}"/>
              </a:ext>
            </a:extLst>
          </p:cNvPr>
          <p:cNvSpPr txBox="1"/>
          <p:nvPr/>
        </p:nvSpPr>
        <p:spPr>
          <a:xfrm>
            <a:off x="8993039" y="795034"/>
            <a:ext cx="1805934" cy="461665"/>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lang="ja-JP" altLang="en-US" sz="2400" b="1" dirty="0"/>
              <a:t>変数</a:t>
            </a:r>
            <a:endParaRPr kumimoji="1" lang="ja-JP" altLang="en-US" sz="2400" b="1" dirty="0"/>
          </a:p>
        </p:txBody>
      </p:sp>
      <mc:AlternateContent xmlns:mc="http://schemas.openxmlformats.org/markup-compatibility/2006" xmlns:a14="http://schemas.microsoft.com/office/drawing/2010/main">
        <mc:Choice Requires="a14">
          <p:sp>
            <p:nvSpPr>
              <p:cNvPr id="21" name="テキスト ボックス 20">
                <a:extLst>
                  <a:ext uri="{FF2B5EF4-FFF2-40B4-BE49-F238E27FC236}">
                    <a16:creationId xmlns:a16="http://schemas.microsoft.com/office/drawing/2014/main" id="{F4EF00F7-6E39-587F-1EAD-702887711E79}"/>
                  </a:ext>
                </a:extLst>
              </p:cNvPr>
              <p:cNvSpPr txBox="1"/>
              <p:nvPr/>
            </p:nvSpPr>
            <p:spPr>
              <a:xfrm>
                <a:off x="7682552" y="1615316"/>
                <a:ext cx="4404515" cy="369332"/>
              </a:xfrm>
              <a:prstGeom prst="rect">
                <a:avLst/>
              </a:prstGeom>
              <a:noFill/>
            </p:spPr>
            <p:txBody>
              <a:bodyPr wrap="square">
                <a:spAutoFit/>
              </a:bodyPr>
              <a:lstStyle/>
              <a:p>
                <a:r>
                  <a:rPr lang="ja-JP" altLang="en-US" b="1" dirty="0"/>
                  <a:t>入力ニューロンの番号</a:t>
                </a:r>
                <a:r>
                  <a:rPr lang="ja-JP" altLang="en-US" dirty="0"/>
                  <a:t>：</a:t>
                </a:r>
                <a14:m>
                  <m:oMath xmlns:m="http://schemas.openxmlformats.org/officeDocument/2006/math">
                    <m:r>
                      <a:rPr lang="en-US" altLang="ja-JP" b="0" i="1" smtClean="0">
                        <a:latin typeface="Cambria Math" panose="02040503050406030204" pitchFamily="18" charset="0"/>
                      </a:rPr>
                      <m:t>𝑗</m:t>
                    </m:r>
                  </m:oMath>
                </a14:m>
                <a:r>
                  <a:rPr lang="ja-JP" altLang="en-US" dirty="0"/>
                  <a:t>：</a:t>
                </a:r>
                <a14:m>
                  <m:oMath xmlns:m="http://schemas.openxmlformats.org/officeDocument/2006/math">
                    <m:r>
                      <a:rPr lang="en-US" altLang="ja-JP" b="0" i="1" dirty="0" smtClean="0">
                        <a:latin typeface="Cambria Math" panose="02040503050406030204" pitchFamily="18" charset="0"/>
                      </a:rPr>
                      <m:t>1,2,</m:t>
                    </m:r>
                    <m:r>
                      <a:rPr lang="en-US" altLang="ja-JP" b="0" i="1" dirty="0" smtClean="0">
                        <a:latin typeface="Cambria Math" panose="02040503050406030204" pitchFamily="18" charset="0"/>
                        <a:ea typeface="Cambria Math" panose="02040503050406030204" pitchFamily="18" charset="0"/>
                      </a:rPr>
                      <m:t>⋯,</m:t>
                    </m:r>
                    <m:r>
                      <a:rPr lang="en-US" altLang="ja-JP" b="0" i="1" dirty="0" smtClean="0">
                        <a:latin typeface="Cambria Math" panose="02040503050406030204" pitchFamily="18" charset="0"/>
                        <a:ea typeface="Cambria Math" panose="02040503050406030204" pitchFamily="18" charset="0"/>
                      </a:rPr>
                      <m:t>𝑀</m:t>
                    </m:r>
                  </m:oMath>
                </a14:m>
                <a:endParaRPr lang="ja-JP" altLang="en-US" dirty="0"/>
              </a:p>
            </p:txBody>
          </p:sp>
        </mc:Choice>
        <mc:Fallback xmlns="">
          <p:sp>
            <p:nvSpPr>
              <p:cNvPr id="21" name="テキスト ボックス 20">
                <a:extLst>
                  <a:ext uri="{FF2B5EF4-FFF2-40B4-BE49-F238E27FC236}">
                    <a16:creationId xmlns:a16="http://schemas.microsoft.com/office/drawing/2014/main" id="{3214FEDA-913B-FD67-D103-6E61BA632818}"/>
                  </a:ext>
                </a:extLst>
              </p:cNvPr>
              <p:cNvSpPr txBox="1">
                <a:spLocks noRot="1" noChangeAspect="1" noMove="1" noResize="1" noEditPoints="1" noAdjustHandles="1" noChangeArrowheads="1" noChangeShapeType="1" noTextEdit="1"/>
              </p:cNvSpPr>
              <p:nvPr/>
            </p:nvSpPr>
            <p:spPr>
              <a:xfrm>
                <a:off x="7682552" y="1615316"/>
                <a:ext cx="4404515" cy="369332"/>
              </a:xfrm>
              <a:prstGeom prst="rect">
                <a:avLst/>
              </a:prstGeom>
              <a:blipFill>
                <a:blip r:embed="rId8"/>
                <a:stretch>
                  <a:fillRect l="-1107" t="-9836" b="-26230"/>
                </a:stretch>
              </a:blipFill>
            </p:spPr>
            <p:txBody>
              <a:bodyPr/>
              <a:lstStyle/>
              <a:p>
                <a:r>
                  <a:rPr lang="ja-JP" altLang="en-US">
                    <a:noFill/>
                  </a:rPr>
                  <a:t> </a:t>
                </a:r>
              </a:p>
            </p:txBody>
          </p:sp>
        </mc:Fallback>
      </mc:AlternateContent>
      <p:sp>
        <p:nvSpPr>
          <p:cNvPr id="22" name="テキスト ボックス 21">
            <a:extLst>
              <a:ext uri="{FF2B5EF4-FFF2-40B4-BE49-F238E27FC236}">
                <a16:creationId xmlns:a16="http://schemas.microsoft.com/office/drawing/2014/main" id="{BFC1A94D-3EDB-F45B-52FA-00EC8E236F67}"/>
              </a:ext>
            </a:extLst>
          </p:cNvPr>
          <p:cNvSpPr txBox="1"/>
          <p:nvPr/>
        </p:nvSpPr>
        <p:spPr>
          <a:xfrm>
            <a:off x="4522900" y="5060576"/>
            <a:ext cx="3004572" cy="400110"/>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ja-JP" altLang="en-US" sz="2000" b="1" dirty="0"/>
              <a:t>シナプス前終末発火頻度</a:t>
            </a:r>
          </a:p>
        </p:txBody>
      </p:sp>
      <mc:AlternateContent xmlns:mc="http://schemas.openxmlformats.org/markup-compatibility/2006" xmlns:a14="http://schemas.microsoft.com/office/drawing/2010/main">
        <mc:Choice Requires="a14">
          <p:sp>
            <p:nvSpPr>
              <p:cNvPr id="23" name="テキスト ボックス 22">
                <a:extLst>
                  <a:ext uri="{FF2B5EF4-FFF2-40B4-BE49-F238E27FC236}">
                    <a16:creationId xmlns:a16="http://schemas.microsoft.com/office/drawing/2014/main" id="{E08262F3-4B40-A6A0-AE6D-B8C0591D73B8}"/>
                  </a:ext>
                </a:extLst>
              </p:cNvPr>
              <p:cNvSpPr txBox="1"/>
              <p:nvPr/>
            </p:nvSpPr>
            <p:spPr>
              <a:xfrm>
                <a:off x="7682552" y="2118341"/>
                <a:ext cx="4404516" cy="369332"/>
              </a:xfrm>
              <a:prstGeom prst="rect">
                <a:avLst/>
              </a:prstGeom>
              <a:noFill/>
            </p:spPr>
            <p:txBody>
              <a:bodyPr wrap="square">
                <a:spAutoFit/>
              </a:bodyPr>
              <a:lstStyle/>
              <a:p>
                <a:r>
                  <a:rPr lang="ja-JP" altLang="en-US" b="1" dirty="0"/>
                  <a:t>出力ニューロンの番号</a:t>
                </a:r>
                <a:r>
                  <a:rPr lang="ja-JP" altLang="en-US" dirty="0"/>
                  <a:t>：</a:t>
                </a:r>
                <a14:m>
                  <m:oMath xmlns:m="http://schemas.openxmlformats.org/officeDocument/2006/math">
                    <m:r>
                      <a:rPr lang="en-US" altLang="ja-JP" b="0" i="1" smtClean="0">
                        <a:latin typeface="Cambria Math" panose="02040503050406030204" pitchFamily="18" charset="0"/>
                      </a:rPr>
                      <m:t>𝑖</m:t>
                    </m:r>
                  </m:oMath>
                </a14:m>
                <a:r>
                  <a:rPr lang="ja-JP" altLang="en-US" dirty="0"/>
                  <a:t>：</a:t>
                </a:r>
                <a14:m>
                  <m:oMath xmlns:m="http://schemas.openxmlformats.org/officeDocument/2006/math">
                    <m:r>
                      <a:rPr lang="en-US" altLang="ja-JP" b="0" i="1" dirty="0" smtClean="0">
                        <a:latin typeface="Cambria Math" panose="02040503050406030204" pitchFamily="18" charset="0"/>
                      </a:rPr>
                      <m:t>1,2,</m:t>
                    </m:r>
                    <m:r>
                      <a:rPr lang="en-US" altLang="ja-JP" b="0" i="1" dirty="0" smtClean="0">
                        <a:latin typeface="Cambria Math" panose="02040503050406030204" pitchFamily="18" charset="0"/>
                        <a:ea typeface="Cambria Math" panose="02040503050406030204" pitchFamily="18" charset="0"/>
                      </a:rPr>
                      <m:t>⋯,</m:t>
                    </m:r>
                    <m:r>
                      <a:rPr lang="en-US" altLang="ja-JP" b="0" i="1" dirty="0" smtClean="0">
                        <a:latin typeface="Cambria Math" panose="02040503050406030204" pitchFamily="18" charset="0"/>
                        <a:ea typeface="Cambria Math" panose="02040503050406030204" pitchFamily="18" charset="0"/>
                      </a:rPr>
                      <m:t>𝑁</m:t>
                    </m:r>
                  </m:oMath>
                </a14:m>
                <a:endParaRPr lang="ja-JP" altLang="en-US" dirty="0"/>
              </a:p>
            </p:txBody>
          </p:sp>
        </mc:Choice>
        <mc:Fallback xmlns="">
          <p:sp>
            <p:nvSpPr>
              <p:cNvPr id="23" name="テキスト ボックス 22">
                <a:extLst>
                  <a:ext uri="{FF2B5EF4-FFF2-40B4-BE49-F238E27FC236}">
                    <a16:creationId xmlns:a16="http://schemas.microsoft.com/office/drawing/2014/main" id="{F0DA1EA8-DB47-08D5-0FC5-6D8FBBC3ABA8}"/>
                  </a:ext>
                </a:extLst>
              </p:cNvPr>
              <p:cNvSpPr txBox="1">
                <a:spLocks noRot="1" noChangeAspect="1" noMove="1" noResize="1" noEditPoints="1" noAdjustHandles="1" noChangeArrowheads="1" noChangeShapeType="1" noTextEdit="1"/>
              </p:cNvSpPr>
              <p:nvPr/>
            </p:nvSpPr>
            <p:spPr>
              <a:xfrm>
                <a:off x="7682552" y="2118341"/>
                <a:ext cx="4404516" cy="369332"/>
              </a:xfrm>
              <a:prstGeom prst="rect">
                <a:avLst/>
              </a:prstGeom>
              <a:blipFill>
                <a:blip r:embed="rId9"/>
                <a:stretch>
                  <a:fillRect l="-1107" t="-8197" b="-2623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4" name="テキスト ボックス 23">
                <a:extLst>
                  <a:ext uri="{FF2B5EF4-FFF2-40B4-BE49-F238E27FC236}">
                    <a16:creationId xmlns:a16="http://schemas.microsoft.com/office/drawing/2014/main" id="{09D1CE75-3C05-7E91-E266-72F8A96AF70C}"/>
                  </a:ext>
                </a:extLst>
              </p:cNvPr>
              <p:cNvSpPr txBox="1"/>
              <p:nvPr/>
            </p:nvSpPr>
            <p:spPr>
              <a:xfrm>
                <a:off x="7682552" y="2621366"/>
                <a:ext cx="4404516" cy="369332"/>
              </a:xfrm>
              <a:prstGeom prst="rect">
                <a:avLst/>
              </a:prstGeom>
              <a:noFill/>
            </p:spPr>
            <p:txBody>
              <a:bodyPr wrap="square">
                <a:spAutoFit/>
              </a:bodyPr>
              <a:lstStyle/>
              <a:p>
                <a:r>
                  <a:rPr lang="ja-JP" altLang="en-US" b="1" dirty="0"/>
                  <a:t>微小領域の識別子</a:t>
                </a:r>
                <a:r>
                  <a:rPr lang="ja-JP" altLang="en-US" dirty="0"/>
                  <a:t>：</a:t>
                </a:r>
                <a14:m>
                  <m:oMath xmlns:m="http://schemas.openxmlformats.org/officeDocument/2006/math">
                    <m:r>
                      <a:rPr lang="en-US" altLang="ja-JP" b="0" i="1" smtClean="0">
                        <a:latin typeface="Cambria Math" panose="02040503050406030204" pitchFamily="18" charset="0"/>
                      </a:rPr>
                      <m:t>𝑘</m:t>
                    </m:r>
                  </m:oMath>
                </a14:m>
                <a:endParaRPr lang="ja-JP" altLang="en-US" dirty="0"/>
              </a:p>
            </p:txBody>
          </p:sp>
        </mc:Choice>
        <mc:Fallback xmlns="">
          <p:sp>
            <p:nvSpPr>
              <p:cNvPr id="24" name="テキスト ボックス 23">
                <a:extLst>
                  <a:ext uri="{FF2B5EF4-FFF2-40B4-BE49-F238E27FC236}">
                    <a16:creationId xmlns:a16="http://schemas.microsoft.com/office/drawing/2014/main" id="{C68E3DC8-E0ED-0E03-622A-A09982246535}"/>
                  </a:ext>
                </a:extLst>
              </p:cNvPr>
              <p:cNvSpPr txBox="1">
                <a:spLocks noRot="1" noChangeAspect="1" noMove="1" noResize="1" noEditPoints="1" noAdjustHandles="1" noChangeArrowheads="1" noChangeShapeType="1" noTextEdit="1"/>
              </p:cNvSpPr>
              <p:nvPr/>
            </p:nvSpPr>
            <p:spPr>
              <a:xfrm>
                <a:off x="7682552" y="2621366"/>
                <a:ext cx="4404516" cy="369332"/>
              </a:xfrm>
              <a:prstGeom prst="rect">
                <a:avLst/>
              </a:prstGeom>
              <a:blipFill>
                <a:blip r:embed="rId10"/>
                <a:stretch>
                  <a:fillRect l="-1107" t="-8197" b="-2623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 name="テキスト ボックス 24">
                <a:extLst>
                  <a:ext uri="{FF2B5EF4-FFF2-40B4-BE49-F238E27FC236}">
                    <a16:creationId xmlns:a16="http://schemas.microsoft.com/office/drawing/2014/main" id="{B8601C1B-C97D-F506-3EE1-1A8FF836BD7F}"/>
                  </a:ext>
                </a:extLst>
              </p:cNvPr>
              <p:cNvSpPr txBox="1"/>
              <p:nvPr/>
            </p:nvSpPr>
            <p:spPr>
              <a:xfrm>
                <a:off x="7682552" y="3631061"/>
                <a:ext cx="4404514" cy="922630"/>
              </a:xfrm>
              <a:prstGeom prst="rect">
                <a:avLst/>
              </a:prstGeom>
              <a:noFill/>
            </p:spPr>
            <p:txBody>
              <a:bodyPr wrap="square">
                <a:spAutoFit/>
              </a:bodyPr>
              <a:lstStyle/>
              <a:p>
                <a:r>
                  <a:rPr lang="ja-JP" altLang="en-US" b="1" dirty="0"/>
                  <a:t>第</a:t>
                </a:r>
                <a14:m>
                  <m:oMath xmlns:m="http://schemas.openxmlformats.org/officeDocument/2006/math">
                    <m:r>
                      <a:rPr lang="en-US" altLang="ja-JP" b="0" i="1" smtClean="0">
                        <a:latin typeface="Cambria Math" panose="02040503050406030204" pitchFamily="18" charset="0"/>
                      </a:rPr>
                      <m:t>𝑖</m:t>
                    </m:r>
                  </m:oMath>
                </a14:m>
                <a:r>
                  <a:rPr lang="ja-JP" altLang="en-US" b="1" dirty="0"/>
                  <a:t>ニューロンの第</a:t>
                </a:r>
                <a14:m>
                  <m:oMath xmlns:m="http://schemas.openxmlformats.org/officeDocument/2006/math">
                    <m:r>
                      <a:rPr lang="en-US" altLang="ja-JP" b="0" i="1" smtClean="0">
                        <a:latin typeface="Cambria Math" panose="02040503050406030204" pitchFamily="18" charset="0"/>
                      </a:rPr>
                      <m:t>𝑘</m:t>
                    </m:r>
                  </m:oMath>
                </a14:m>
                <a:r>
                  <a:rPr lang="ja-JP" altLang="en-US" b="1" dirty="0"/>
                  <a:t>微小領域に付着する第</a:t>
                </a:r>
                <a14:m>
                  <m:oMath xmlns:m="http://schemas.openxmlformats.org/officeDocument/2006/math">
                    <m:r>
                      <a:rPr lang="en-US" altLang="ja-JP" b="0" i="1" smtClean="0">
                        <a:latin typeface="Cambria Math" panose="02040503050406030204" pitchFamily="18" charset="0"/>
                      </a:rPr>
                      <m:t>𝑗</m:t>
                    </m:r>
                  </m:oMath>
                </a14:m>
                <a:r>
                  <a:rPr lang="ja-JP" altLang="en-US" b="1" dirty="0"/>
                  <a:t>ニューロンからのシナプス結合荷重の大きさ</a:t>
                </a:r>
                <a:r>
                  <a:rPr lang="ja-JP" altLang="en-US" dirty="0"/>
                  <a:t>：</a:t>
                </a:r>
                <a14:m>
                  <m:oMath xmlns:m="http://schemas.openxmlformats.org/officeDocument/2006/math">
                    <m:sSubSup>
                      <m:sSubSupPr>
                        <m:ctrlPr>
                          <a:rPr lang="en-US" altLang="ja-JP" i="1">
                            <a:latin typeface="Cambria Math" panose="02040503050406030204" pitchFamily="18" charset="0"/>
                          </a:rPr>
                        </m:ctrlPr>
                      </m:sSubSupPr>
                      <m:e>
                        <m:r>
                          <a:rPr lang="en-US" altLang="ja-JP" i="1">
                            <a:latin typeface="Cambria Math" panose="02040503050406030204" pitchFamily="18" charset="0"/>
                          </a:rPr>
                          <m:t>𝑤</m:t>
                        </m:r>
                      </m:e>
                      <m:sub>
                        <m:r>
                          <a:rPr lang="en-US" altLang="ja-JP" i="1">
                            <a:latin typeface="Cambria Math" panose="02040503050406030204" pitchFamily="18" charset="0"/>
                          </a:rPr>
                          <m:t>𝑖𝑘</m:t>
                        </m:r>
                      </m:sub>
                      <m:sup>
                        <m:r>
                          <a:rPr lang="en-US" altLang="ja-JP" i="1">
                            <a:latin typeface="Cambria Math" panose="02040503050406030204" pitchFamily="18" charset="0"/>
                          </a:rPr>
                          <m:t>𝑗</m:t>
                        </m:r>
                      </m:sup>
                    </m:sSubSup>
                  </m:oMath>
                </a14:m>
                <a:endParaRPr lang="ja-JP" altLang="en-US" dirty="0"/>
              </a:p>
            </p:txBody>
          </p:sp>
        </mc:Choice>
        <mc:Fallback xmlns="">
          <p:sp>
            <p:nvSpPr>
              <p:cNvPr id="25" name="テキスト ボックス 24">
                <a:extLst>
                  <a:ext uri="{FF2B5EF4-FFF2-40B4-BE49-F238E27FC236}">
                    <a16:creationId xmlns:a16="http://schemas.microsoft.com/office/drawing/2014/main" id="{A52C4584-AF50-EE3B-E7DD-1D988DE10AA2}"/>
                  </a:ext>
                </a:extLst>
              </p:cNvPr>
              <p:cNvSpPr txBox="1">
                <a:spLocks noRot="1" noChangeAspect="1" noMove="1" noResize="1" noEditPoints="1" noAdjustHandles="1" noChangeArrowheads="1" noChangeShapeType="1" noTextEdit="1"/>
              </p:cNvSpPr>
              <p:nvPr/>
            </p:nvSpPr>
            <p:spPr>
              <a:xfrm>
                <a:off x="7682552" y="3631061"/>
                <a:ext cx="4404514" cy="922630"/>
              </a:xfrm>
              <a:prstGeom prst="rect">
                <a:avLst/>
              </a:prstGeom>
              <a:blipFill>
                <a:blip r:embed="rId11"/>
                <a:stretch>
                  <a:fillRect l="-1107" t="-3974" r="-1107" b="-1655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8" name="テキスト ボックス 27">
                <a:extLst>
                  <a:ext uri="{FF2B5EF4-FFF2-40B4-BE49-F238E27FC236}">
                    <a16:creationId xmlns:a16="http://schemas.microsoft.com/office/drawing/2014/main" id="{74D307E3-94A6-0ECF-BED0-01A7EC12F946}"/>
                  </a:ext>
                </a:extLst>
              </p:cNvPr>
              <p:cNvSpPr txBox="1"/>
              <p:nvPr/>
            </p:nvSpPr>
            <p:spPr>
              <a:xfrm>
                <a:off x="7682553" y="3128036"/>
                <a:ext cx="4404516" cy="369332"/>
              </a:xfrm>
              <a:prstGeom prst="rect">
                <a:avLst/>
              </a:prstGeom>
              <a:noFill/>
            </p:spPr>
            <p:txBody>
              <a:bodyPr wrap="square">
                <a:spAutoFit/>
              </a:bodyPr>
              <a:lstStyle/>
              <a:p>
                <a:r>
                  <a:rPr lang="ja-JP" altLang="en-US" b="1" dirty="0"/>
                  <a:t>第</a:t>
                </a:r>
                <a14:m>
                  <m:oMath xmlns:m="http://schemas.openxmlformats.org/officeDocument/2006/math">
                    <m:r>
                      <a:rPr lang="en-US" altLang="ja-JP" b="0" i="1" smtClean="0">
                        <a:latin typeface="Cambria Math" panose="02040503050406030204" pitchFamily="18" charset="0"/>
                      </a:rPr>
                      <m:t>𝑖</m:t>
                    </m:r>
                  </m:oMath>
                </a14:m>
                <a:r>
                  <a:rPr lang="ja-JP" altLang="en-US" b="1" dirty="0"/>
                  <a:t>ニューロンの第</a:t>
                </a:r>
                <a14:m>
                  <m:oMath xmlns:m="http://schemas.openxmlformats.org/officeDocument/2006/math">
                    <m:r>
                      <a:rPr lang="en-US" altLang="ja-JP" b="0" i="1" smtClean="0">
                        <a:latin typeface="Cambria Math" panose="02040503050406030204" pitchFamily="18" charset="0"/>
                      </a:rPr>
                      <m:t>𝑘</m:t>
                    </m:r>
                  </m:oMath>
                </a14:m>
                <a:r>
                  <a:rPr lang="ja-JP" altLang="en-US" b="1" dirty="0"/>
                  <a:t>微小領域</a:t>
                </a:r>
                <a:r>
                  <a:rPr lang="ja-JP" altLang="en-US" dirty="0"/>
                  <a:t>：</a:t>
                </a:r>
                <a14:m>
                  <m:oMath xmlns:m="http://schemas.openxmlformats.org/officeDocument/2006/math">
                    <m:sSub>
                      <m:sSubPr>
                        <m:ctrlPr>
                          <a:rPr lang="en-US" altLang="ja-JP" i="1">
                            <a:latin typeface="Cambria Math" panose="02040503050406030204" pitchFamily="18" charset="0"/>
                            <a:ea typeface="Cambria Math" panose="02040503050406030204" pitchFamily="18" charset="0"/>
                          </a:rPr>
                        </m:ctrlPr>
                      </m:sSubPr>
                      <m:e>
                        <m:r>
                          <a:rPr lang="en-US" altLang="ja-JP" i="1">
                            <a:latin typeface="Cambria Math" panose="02040503050406030204" pitchFamily="18" charset="0"/>
                            <a:ea typeface="Cambria Math" panose="02040503050406030204" pitchFamily="18" charset="0"/>
                          </a:rPr>
                          <m:t>𝐵</m:t>
                        </m:r>
                      </m:e>
                      <m:sub>
                        <m:r>
                          <a:rPr lang="en-US" altLang="ja-JP" i="1">
                            <a:latin typeface="Cambria Math" panose="02040503050406030204" pitchFamily="18" charset="0"/>
                            <a:ea typeface="Cambria Math" panose="02040503050406030204" pitchFamily="18" charset="0"/>
                          </a:rPr>
                          <m:t>𝑖𝑘</m:t>
                        </m:r>
                      </m:sub>
                    </m:sSub>
                  </m:oMath>
                </a14:m>
                <a:endParaRPr lang="ja-JP" altLang="en-US" dirty="0"/>
              </a:p>
            </p:txBody>
          </p:sp>
        </mc:Choice>
        <mc:Fallback xmlns="">
          <p:sp>
            <p:nvSpPr>
              <p:cNvPr id="28" name="テキスト ボックス 27">
                <a:extLst>
                  <a:ext uri="{FF2B5EF4-FFF2-40B4-BE49-F238E27FC236}">
                    <a16:creationId xmlns:a16="http://schemas.microsoft.com/office/drawing/2014/main" id="{40B586D8-8C38-F1FF-2F54-519189F8432E}"/>
                  </a:ext>
                </a:extLst>
              </p:cNvPr>
              <p:cNvSpPr txBox="1">
                <a:spLocks noRot="1" noChangeAspect="1" noMove="1" noResize="1" noEditPoints="1" noAdjustHandles="1" noChangeArrowheads="1" noChangeShapeType="1" noTextEdit="1"/>
              </p:cNvSpPr>
              <p:nvPr/>
            </p:nvSpPr>
            <p:spPr>
              <a:xfrm>
                <a:off x="7682553" y="3128036"/>
                <a:ext cx="4404516" cy="369332"/>
              </a:xfrm>
              <a:prstGeom prst="rect">
                <a:avLst/>
              </a:prstGeom>
              <a:blipFill>
                <a:blip r:embed="rId12"/>
                <a:stretch>
                  <a:fillRect l="-1107" t="-8197" b="-2623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9" name="テキスト ボックス 28">
                <a:extLst>
                  <a:ext uri="{FF2B5EF4-FFF2-40B4-BE49-F238E27FC236}">
                    <a16:creationId xmlns:a16="http://schemas.microsoft.com/office/drawing/2014/main" id="{3A1CE1E6-CB7B-32CE-5B6F-F237E9FDB7B5}"/>
                  </a:ext>
                </a:extLst>
              </p:cNvPr>
              <p:cNvSpPr txBox="1"/>
              <p:nvPr/>
            </p:nvSpPr>
            <p:spPr>
              <a:xfrm>
                <a:off x="7682549" y="4688687"/>
                <a:ext cx="4404517" cy="391646"/>
              </a:xfrm>
              <a:prstGeom prst="rect">
                <a:avLst/>
              </a:prstGeom>
              <a:noFill/>
            </p:spPr>
            <p:txBody>
              <a:bodyPr wrap="square">
                <a:spAutoFit/>
              </a:bodyPr>
              <a:lstStyle/>
              <a:p>
                <a:r>
                  <a:rPr lang="en-US" altLang="ja-JP" b="1" dirty="0"/>
                  <a:t>Dale</a:t>
                </a:r>
                <a:r>
                  <a:rPr lang="ja-JP" altLang="en-US" b="1" dirty="0"/>
                  <a:t>則を考慮した識別子</a:t>
                </a:r>
                <a:r>
                  <a:rPr lang="ja-JP" altLang="en-US" dirty="0"/>
                  <a:t>：</a:t>
                </a:r>
                <a14:m>
                  <m:oMath xmlns:m="http://schemas.openxmlformats.org/officeDocument/2006/math">
                    <m:sSub>
                      <m:sSubPr>
                        <m:ctrlPr>
                          <a:rPr lang="en-US" altLang="ja-JP" i="1">
                            <a:latin typeface="Cambria Math" panose="02040503050406030204" pitchFamily="18" charset="0"/>
                          </a:rPr>
                        </m:ctrlPr>
                      </m:sSubPr>
                      <m:e>
                        <m:r>
                          <a:rPr lang="ja-JP" altLang="en-US" i="1">
                            <a:latin typeface="Cambria Math" panose="02040503050406030204" pitchFamily="18" charset="0"/>
                          </a:rPr>
                          <m:t>𝜇</m:t>
                        </m:r>
                      </m:e>
                      <m:sub>
                        <m:r>
                          <a:rPr lang="en-US" altLang="ja-JP" b="0" i="1" smtClean="0">
                            <a:latin typeface="Cambria Math" panose="02040503050406030204" pitchFamily="18" charset="0"/>
                          </a:rPr>
                          <m:t>𝑗</m:t>
                        </m:r>
                      </m:sub>
                    </m:sSub>
                  </m:oMath>
                </a14:m>
                <a:endParaRPr lang="ja-JP" altLang="en-US" dirty="0"/>
              </a:p>
            </p:txBody>
          </p:sp>
        </mc:Choice>
        <mc:Fallback xmlns="">
          <p:sp>
            <p:nvSpPr>
              <p:cNvPr id="29" name="テキスト ボックス 28">
                <a:extLst>
                  <a:ext uri="{FF2B5EF4-FFF2-40B4-BE49-F238E27FC236}">
                    <a16:creationId xmlns:a16="http://schemas.microsoft.com/office/drawing/2014/main" id="{0D03CD3B-F076-5289-6F0B-C3168622EA56}"/>
                  </a:ext>
                </a:extLst>
              </p:cNvPr>
              <p:cNvSpPr txBox="1">
                <a:spLocks noRot="1" noChangeAspect="1" noMove="1" noResize="1" noEditPoints="1" noAdjustHandles="1" noChangeArrowheads="1" noChangeShapeType="1" noTextEdit="1"/>
              </p:cNvSpPr>
              <p:nvPr/>
            </p:nvSpPr>
            <p:spPr>
              <a:xfrm>
                <a:off x="7682549" y="4688687"/>
                <a:ext cx="4404517" cy="391646"/>
              </a:xfrm>
              <a:prstGeom prst="rect">
                <a:avLst/>
              </a:prstGeom>
              <a:blipFill>
                <a:blip r:embed="rId13"/>
                <a:stretch>
                  <a:fillRect l="-1107" t="-6250" b="-2187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 name="テキスト ボックス 2">
                <a:extLst>
                  <a:ext uri="{FF2B5EF4-FFF2-40B4-BE49-F238E27FC236}">
                    <a16:creationId xmlns:a16="http://schemas.microsoft.com/office/drawing/2014/main" id="{AE73A2A7-863A-E1FF-1F6D-DECE9834E0D8}"/>
                  </a:ext>
                </a:extLst>
              </p:cNvPr>
              <p:cNvSpPr txBox="1"/>
              <p:nvPr/>
            </p:nvSpPr>
            <p:spPr>
              <a:xfrm>
                <a:off x="7704945" y="5216203"/>
                <a:ext cx="4404517" cy="378245"/>
              </a:xfrm>
              <a:prstGeom prst="rect">
                <a:avLst/>
              </a:prstGeom>
              <a:noFill/>
            </p:spPr>
            <p:txBody>
              <a:bodyPr wrap="square">
                <a:spAutoFit/>
              </a:bodyPr>
              <a:lstStyle/>
              <a:p>
                <a14:m>
                  <m:oMath xmlns:m="http://schemas.openxmlformats.org/officeDocument/2006/math">
                    <m:r>
                      <a:rPr lang="en-US" altLang="ja-JP" b="0" i="1" smtClean="0">
                        <a:latin typeface="Cambria Math" panose="02040503050406030204" pitchFamily="18" charset="0"/>
                      </a:rPr>
                      <m:t>𝑗</m:t>
                    </m:r>
                  </m:oMath>
                </a14:m>
                <a:r>
                  <a:rPr lang="ja-JP" altLang="en-US" b="1" dirty="0"/>
                  <a:t>番目の基底関数の平均位置</a:t>
                </a:r>
                <a:r>
                  <a:rPr lang="ja-JP" altLang="en-US" dirty="0"/>
                  <a:t>：</a:t>
                </a:r>
                <a14:m>
                  <m:oMath xmlns:m="http://schemas.openxmlformats.org/officeDocument/2006/math">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𝑚</m:t>
                        </m:r>
                      </m:e>
                      <m:sup>
                        <m:r>
                          <a:rPr lang="en-US" altLang="ja-JP" b="0" i="1" smtClean="0">
                            <a:latin typeface="Cambria Math" panose="02040503050406030204" pitchFamily="18" charset="0"/>
                          </a:rPr>
                          <m:t>𝑗</m:t>
                        </m:r>
                      </m:sup>
                    </m:sSup>
                  </m:oMath>
                </a14:m>
                <a:endParaRPr lang="ja-JP" altLang="en-US" dirty="0"/>
              </a:p>
            </p:txBody>
          </p:sp>
        </mc:Choice>
        <mc:Fallback xmlns="">
          <p:sp>
            <p:nvSpPr>
              <p:cNvPr id="3" name="テキスト ボックス 2">
                <a:extLst>
                  <a:ext uri="{FF2B5EF4-FFF2-40B4-BE49-F238E27FC236}">
                    <a16:creationId xmlns:a16="http://schemas.microsoft.com/office/drawing/2014/main" id="{AE73A2A7-863A-E1FF-1F6D-DECE9834E0D8}"/>
                  </a:ext>
                </a:extLst>
              </p:cNvPr>
              <p:cNvSpPr txBox="1">
                <a:spLocks noRot="1" noChangeAspect="1" noMove="1" noResize="1" noEditPoints="1" noAdjustHandles="1" noChangeArrowheads="1" noChangeShapeType="1" noTextEdit="1"/>
              </p:cNvSpPr>
              <p:nvPr/>
            </p:nvSpPr>
            <p:spPr>
              <a:xfrm>
                <a:off x="7704945" y="5216203"/>
                <a:ext cx="4404517" cy="378245"/>
              </a:xfrm>
              <a:prstGeom prst="rect">
                <a:avLst/>
              </a:prstGeom>
              <a:blipFill>
                <a:blip r:embed="rId14"/>
                <a:stretch>
                  <a:fillRect l="-416" t="-8065" b="-2580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3" name="テキスト ボックス 12">
                <a:extLst>
                  <a:ext uri="{FF2B5EF4-FFF2-40B4-BE49-F238E27FC236}">
                    <a16:creationId xmlns:a16="http://schemas.microsoft.com/office/drawing/2014/main" id="{E87C6F95-CA6E-49D3-A012-0E4DD802A612}"/>
                  </a:ext>
                </a:extLst>
              </p:cNvPr>
              <p:cNvSpPr txBox="1"/>
              <p:nvPr/>
            </p:nvSpPr>
            <p:spPr>
              <a:xfrm>
                <a:off x="7693747" y="5684721"/>
                <a:ext cx="4404517" cy="378245"/>
              </a:xfrm>
              <a:prstGeom prst="rect">
                <a:avLst/>
              </a:prstGeom>
              <a:noFill/>
            </p:spPr>
            <p:txBody>
              <a:bodyPr wrap="square">
                <a:spAutoFit/>
              </a:bodyPr>
              <a:lstStyle/>
              <a:p>
                <a14:m>
                  <m:oMath xmlns:m="http://schemas.openxmlformats.org/officeDocument/2006/math">
                    <m:r>
                      <a:rPr lang="en-US" altLang="ja-JP" b="0" i="1" smtClean="0">
                        <a:latin typeface="Cambria Math" panose="02040503050406030204" pitchFamily="18" charset="0"/>
                      </a:rPr>
                      <m:t>𝑗</m:t>
                    </m:r>
                  </m:oMath>
                </a14:m>
                <a:r>
                  <a:rPr lang="ja-JP" altLang="en-US" b="1" dirty="0"/>
                  <a:t>番目の基底関数の標準偏差</a:t>
                </a:r>
                <a:r>
                  <a:rPr lang="ja-JP" altLang="en-US" dirty="0"/>
                  <a:t>：</a:t>
                </a:r>
                <a14:m>
                  <m:oMath xmlns:m="http://schemas.openxmlformats.org/officeDocument/2006/math">
                    <m:sSup>
                      <m:sSupPr>
                        <m:ctrlPr>
                          <a:rPr lang="en-US" altLang="ja-JP" b="0" i="1" smtClean="0">
                            <a:latin typeface="Cambria Math" panose="02040503050406030204" pitchFamily="18" charset="0"/>
                          </a:rPr>
                        </m:ctrlPr>
                      </m:sSupPr>
                      <m:e>
                        <m:r>
                          <a:rPr lang="ja-JP" altLang="en-US" b="0" i="1" smtClean="0">
                            <a:latin typeface="Cambria Math" panose="02040503050406030204" pitchFamily="18" charset="0"/>
                          </a:rPr>
                          <m:t>𝜎</m:t>
                        </m:r>
                      </m:e>
                      <m:sup>
                        <m:r>
                          <a:rPr lang="en-US" altLang="ja-JP" b="0" i="1" smtClean="0">
                            <a:latin typeface="Cambria Math" panose="02040503050406030204" pitchFamily="18" charset="0"/>
                          </a:rPr>
                          <m:t>𝑗</m:t>
                        </m:r>
                      </m:sup>
                    </m:sSup>
                  </m:oMath>
                </a14:m>
                <a:endParaRPr lang="ja-JP" altLang="en-US" dirty="0"/>
              </a:p>
            </p:txBody>
          </p:sp>
        </mc:Choice>
        <mc:Fallback xmlns="">
          <p:sp>
            <p:nvSpPr>
              <p:cNvPr id="13" name="テキスト ボックス 12">
                <a:extLst>
                  <a:ext uri="{FF2B5EF4-FFF2-40B4-BE49-F238E27FC236}">
                    <a16:creationId xmlns:a16="http://schemas.microsoft.com/office/drawing/2014/main" id="{E87C6F95-CA6E-49D3-A012-0E4DD802A612}"/>
                  </a:ext>
                </a:extLst>
              </p:cNvPr>
              <p:cNvSpPr txBox="1">
                <a:spLocks noRot="1" noChangeAspect="1" noMove="1" noResize="1" noEditPoints="1" noAdjustHandles="1" noChangeArrowheads="1" noChangeShapeType="1" noTextEdit="1"/>
              </p:cNvSpPr>
              <p:nvPr/>
            </p:nvSpPr>
            <p:spPr>
              <a:xfrm>
                <a:off x="7693747" y="5684721"/>
                <a:ext cx="4404517" cy="378245"/>
              </a:xfrm>
              <a:prstGeom prst="rect">
                <a:avLst/>
              </a:prstGeom>
              <a:blipFill>
                <a:blip r:embed="rId15"/>
                <a:stretch>
                  <a:fillRect l="-415" t="-8065" b="-2580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84B23E17-A3AA-C636-E2D7-7B93D17FBE86}"/>
                  </a:ext>
                </a:extLst>
              </p:cNvPr>
              <p:cNvSpPr txBox="1"/>
              <p:nvPr/>
            </p:nvSpPr>
            <p:spPr>
              <a:xfrm>
                <a:off x="82539" y="5703369"/>
                <a:ext cx="8016432" cy="1243354"/>
              </a:xfrm>
              <a:prstGeom prst="rect">
                <a:avLst/>
              </a:prstGeom>
              <a:noFill/>
            </p:spPr>
            <p:txBody>
              <a:bodyPr wrap="square" lIns="0" tIns="0" rIns="0" bIns="0" rtlCol="0">
                <a:spAutoFit/>
              </a:bodyPr>
              <a:lstStyle/>
              <a:p>
                <a:pPr algn="just"/>
                <a14:m>
                  <m:oMathPara xmlns:m="http://schemas.openxmlformats.org/officeDocument/2006/math">
                    <m:oMathParaPr>
                      <m:jc m:val="center"/>
                    </m:oMathParaPr>
                    <m:oMath xmlns:m="http://schemas.openxmlformats.org/officeDocument/2006/math">
                      <m:f>
                        <m:fPr>
                          <m:ctrlPr>
                            <a:rPr lang="en-US" altLang="ja-JP" sz="2400" i="1">
                              <a:latin typeface="Cambria Math" panose="02040503050406030204" pitchFamily="18" charset="0"/>
                            </a:rPr>
                          </m:ctrlPr>
                        </m:fPr>
                        <m:num>
                          <m:r>
                            <a:rPr lang="en-US" altLang="ja-JP" sz="2400" i="1">
                              <a:latin typeface="Cambria Math" panose="02040503050406030204" pitchFamily="18" charset="0"/>
                            </a:rPr>
                            <m:t>𝑑</m:t>
                          </m:r>
                          <m:sSubSup>
                            <m:sSubSupPr>
                              <m:ctrlPr>
                                <a:rPr lang="en-US" altLang="ja-JP" sz="2400" i="1">
                                  <a:latin typeface="Cambria Math" panose="02040503050406030204" pitchFamily="18" charset="0"/>
                                </a:rPr>
                              </m:ctrlPr>
                            </m:sSubSupPr>
                            <m:e>
                              <m:r>
                                <a:rPr lang="en-US" altLang="ja-JP" sz="2400" i="1">
                                  <a:latin typeface="Cambria Math" panose="02040503050406030204" pitchFamily="18" charset="0"/>
                                </a:rPr>
                                <m:t>𝑤</m:t>
                              </m:r>
                            </m:e>
                            <m:sub>
                              <m:r>
                                <a:rPr lang="en-US" altLang="ja-JP" sz="2400" i="1">
                                  <a:latin typeface="Cambria Math" panose="02040503050406030204" pitchFamily="18" charset="0"/>
                                </a:rPr>
                                <m:t>𝑖𝑘</m:t>
                              </m:r>
                            </m:sub>
                            <m:sup>
                              <m:r>
                                <a:rPr lang="en-US" altLang="ja-JP" sz="2400" i="1">
                                  <a:latin typeface="Cambria Math" panose="02040503050406030204" pitchFamily="18" charset="0"/>
                                </a:rPr>
                                <m:t>𝑗</m:t>
                              </m:r>
                            </m:sup>
                          </m:sSubSup>
                        </m:num>
                        <m:den>
                          <m:r>
                            <a:rPr lang="en-US" altLang="ja-JP" sz="2400" i="1">
                              <a:latin typeface="Cambria Math" panose="02040503050406030204" pitchFamily="18" charset="0"/>
                            </a:rPr>
                            <m:t>𝑑𝑡</m:t>
                          </m:r>
                        </m:den>
                      </m:f>
                      <m:r>
                        <a:rPr lang="en-US" altLang="ja-JP" sz="2400" i="1">
                          <a:latin typeface="Cambria Math" panose="02040503050406030204" pitchFamily="18" charset="0"/>
                        </a:rPr>
                        <m:t>=</m:t>
                      </m:r>
                      <m:f>
                        <m:fPr>
                          <m:ctrlPr>
                            <a:rPr lang="en-US" altLang="ja-JP" sz="2400" i="1">
                              <a:latin typeface="Cambria Math" panose="02040503050406030204" pitchFamily="18" charset="0"/>
                            </a:rPr>
                          </m:ctrlPr>
                        </m:fPr>
                        <m:num>
                          <m:d>
                            <m:dPr>
                              <m:ctrlPr>
                                <a:rPr lang="en-US" altLang="ja-JP" sz="2400" i="1">
                                  <a:latin typeface="Cambria Math" panose="02040503050406030204" pitchFamily="18" charset="0"/>
                                </a:rPr>
                              </m:ctrlPr>
                            </m:dPr>
                            <m:e>
                              <m:sSubSup>
                                <m:sSubSupPr>
                                  <m:ctrlPr>
                                    <a:rPr lang="en-US" altLang="ja-JP" sz="2400" i="1">
                                      <a:latin typeface="Cambria Math" panose="02040503050406030204" pitchFamily="18" charset="0"/>
                                    </a:rPr>
                                  </m:ctrlPr>
                                </m:sSubSupPr>
                                <m:e>
                                  <m:r>
                                    <a:rPr lang="ja-JP" altLang="en-US" sz="2400" i="1">
                                      <a:latin typeface="Cambria Math" panose="02040503050406030204" pitchFamily="18" charset="0"/>
                                    </a:rPr>
                                    <m:t>𝛼</m:t>
                                  </m:r>
                                </m:e>
                                <m:sub>
                                  <m:r>
                                    <a:rPr lang="en-US" altLang="ja-JP" sz="2400" i="1">
                                      <a:latin typeface="Cambria Math" panose="02040503050406030204" pitchFamily="18" charset="0"/>
                                    </a:rPr>
                                    <m:t>𝑖𝑘</m:t>
                                  </m:r>
                                </m:sub>
                                <m:sup>
                                  <m:r>
                                    <a:rPr lang="en-US" altLang="ja-JP" sz="2400" i="1">
                                      <a:latin typeface="Cambria Math" panose="02040503050406030204" pitchFamily="18" charset="0"/>
                                    </a:rPr>
                                    <m:t>𝑗</m:t>
                                  </m:r>
                                </m:sup>
                              </m:sSubSup>
                              <m:r>
                                <a:rPr lang="en-US" altLang="ja-JP" sz="2400" i="1">
                                  <a:latin typeface="Cambria Math" panose="02040503050406030204" pitchFamily="18" charset="0"/>
                                  <a:ea typeface="Cambria Math" panose="02040503050406030204" pitchFamily="18" charset="0"/>
                                </a:rPr>
                                <m:t>−</m:t>
                              </m:r>
                              <m:nary>
                                <m:naryPr>
                                  <m:chr m:val="∑"/>
                                  <m:ctrlPr>
                                    <a:rPr lang="en-US" altLang="ja-JP" sz="2400" i="1">
                                      <a:latin typeface="Cambria Math" panose="02040503050406030204" pitchFamily="18" charset="0"/>
                                      <a:ea typeface="Cambria Math" panose="02040503050406030204" pitchFamily="18" charset="0"/>
                                    </a:rPr>
                                  </m:ctrlPr>
                                </m:naryPr>
                                <m:sub>
                                  <m:r>
                                    <m:rPr>
                                      <m:brk m:alnAt="23"/>
                                    </m:rPr>
                                    <a:rPr lang="en-US" altLang="ja-JP" sz="2400" i="1">
                                      <a:latin typeface="Cambria Math" panose="02040503050406030204" pitchFamily="18" charset="0"/>
                                      <a:ea typeface="Cambria Math" panose="02040503050406030204" pitchFamily="18" charset="0"/>
                                    </a:rPr>
                                    <m:t>h</m:t>
                                  </m:r>
                                  <m:r>
                                    <a:rPr lang="en-US" altLang="ja-JP" sz="2400" i="1">
                                      <a:latin typeface="Cambria Math" panose="02040503050406030204" pitchFamily="18" charset="0"/>
                                      <a:ea typeface="Cambria Math" panose="02040503050406030204" pitchFamily="18" charset="0"/>
                                    </a:rPr>
                                    <m:t>=1</m:t>
                                  </m:r>
                                </m:sub>
                                <m:sup>
                                  <m:sSub>
                                    <m:sSubPr>
                                      <m:ctrlPr>
                                        <a:rPr lang="en-US" altLang="ja-JP" sz="2400" i="1">
                                          <a:latin typeface="Cambria Math" panose="02040503050406030204" pitchFamily="18" charset="0"/>
                                          <a:ea typeface="Cambria Math" panose="02040503050406030204" pitchFamily="18" charset="0"/>
                                        </a:rPr>
                                      </m:ctrlPr>
                                    </m:sSubPr>
                                    <m:e>
                                      <m:r>
                                        <a:rPr lang="en-US" altLang="ja-JP" sz="2400" i="1">
                                          <a:latin typeface="Cambria Math" panose="02040503050406030204" pitchFamily="18" charset="0"/>
                                          <a:ea typeface="Cambria Math" panose="02040503050406030204" pitchFamily="18" charset="0"/>
                                        </a:rPr>
                                        <m:t>𝑁</m:t>
                                      </m:r>
                                    </m:e>
                                    <m:sub>
                                      <m:r>
                                        <a:rPr lang="en-US" altLang="ja-JP" sz="2400" i="1">
                                          <a:latin typeface="Cambria Math" panose="02040503050406030204" pitchFamily="18" charset="0"/>
                                          <a:ea typeface="Cambria Math" panose="02040503050406030204" pitchFamily="18" charset="0"/>
                                        </a:rPr>
                                        <m:t>𝑖𝑘</m:t>
                                      </m:r>
                                    </m:sub>
                                  </m:sSub>
                                </m:sup>
                                <m:e>
                                  <m:sSubSup>
                                    <m:sSubSupPr>
                                      <m:ctrlPr>
                                        <a:rPr lang="en-US" altLang="ja-JP" sz="2400" i="1">
                                          <a:latin typeface="Cambria Math" panose="02040503050406030204" pitchFamily="18" charset="0"/>
                                          <a:ea typeface="Cambria Math" panose="02040503050406030204" pitchFamily="18" charset="0"/>
                                        </a:rPr>
                                      </m:ctrlPr>
                                    </m:sSubSupPr>
                                    <m:e>
                                      <m:r>
                                        <a:rPr lang="ja-JP" altLang="en-US" sz="2400" i="1">
                                          <a:latin typeface="Cambria Math" panose="02040503050406030204" pitchFamily="18" charset="0"/>
                                          <a:ea typeface="Cambria Math" panose="02040503050406030204" pitchFamily="18" charset="0"/>
                                        </a:rPr>
                                        <m:t>𝛾</m:t>
                                      </m:r>
                                    </m:e>
                                    <m:sub>
                                      <m:r>
                                        <a:rPr lang="en-US" altLang="ja-JP" sz="2400" i="1">
                                          <a:latin typeface="Cambria Math" panose="02040503050406030204" pitchFamily="18" charset="0"/>
                                          <a:ea typeface="Cambria Math" panose="02040503050406030204" pitchFamily="18" charset="0"/>
                                        </a:rPr>
                                        <m:t>𝑖𝑘</m:t>
                                      </m:r>
                                    </m:sub>
                                    <m:sup>
                                      <m:r>
                                        <a:rPr lang="en-US" altLang="ja-JP" sz="2400" i="1">
                                          <a:latin typeface="Cambria Math" panose="02040503050406030204" pitchFamily="18" charset="0"/>
                                          <a:ea typeface="Cambria Math" panose="02040503050406030204" pitchFamily="18" charset="0"/>
                                        </a:rPr>
                                        <m:t>𝑗h</m:t>
                                      </m:r>
                                    </m:sup>
                                  </m:sSubSup>
                                  <m:sSubSup>
                                    <m:sSubSupPr>
                                      <m:ctrlPr>
                                        <a:rPr lang="en-US" altLang="ja-JP" sz="2400" i="1">
                                          <a:latin typeface="Cambria Math" panose="02040503050406030204" pitchFamily="18" charset="0"/>
                                          <a:ea typeface="Cambria Math" panose="02040503050406030204" pitchFamily="18" charset="0"/>
                                        </a:rPr>
                                      </m:ctrlPr>
                                    </m:sSubSupPr>
                                    <m:e>
                                      <m:r>
                                        <a:rPr lang="en-US" altLang="ja-JP" sz="2400" i="1">
                                          <a:latin typeface="Cambria Math" panose="02040503050406030204" pitchFamily="18" charset="0"/>
                                          <a:ea typeface="Cambria Math" panose="02040503050406030204" pitchFamily="18" charset="0"/>
                                        </a:rPr>
                                        <m:t>𝑤</m:t>
                                      </m:r>
                                    </m:e>
                                    <m:sub>
                                      <m:r>
                                        <a:rPr lang="en-US" altLang="ja-JP" sz="2400" i="1">
                                          <a:latin typeface="Cambria Math" panose="02040503050406030204" pitchFamily="18" charset="0"/>
                                          <a:ea typeface="Cambria Math" panose="02040503050406030204" pitchFamily="18" charset="0"/>
                                        </a:rPr>
                                        <m:t>𝑖𝑘</m:t>
                                      </m:r>
                                    </m:sub>
                                    <m:sup>
                                      <m:r>
                                        <a:rPr lang="en-US" altLang="ja-JP" sz="2400" i="1">
                                          <a:latin typeface="Cambria Math" panose="02040503050406030204" pitchFamily="18" charset="0"/>
                                          <a:ea typeface="Cambria Math" panose="02040503050406030204" pitchFamily="18" charset="0"/>
                                        </a:rPr>
                                        <m:t>h</m:t>
                                      </m:r>
                                    </m:sup>
                                  </m:sSubSup>
                                </m:e>
                              </m:nary>
                            </m:e>
                          </m:d>
                          <m:sSubSup>
                            <m:sSubSupPr>
                              <m:ctrlPr>
                                <a:rPr lang="en-US" altLang="ja-JP" sz="2400" i="1">
                                  <a:latin typeface="Cambria Math" panose="02040503050406030204" pitchFamily="18" charset="0"/>
                                  <a:ea typeface="Cambria Math" panose="02040503050406030204" pitchFamily="18" charset="0"/>
                                </a:rPr>
                              </m:ctrlPr>
                            </m:sSubSupPr>
                            <m:e>
                              <m:r>
                                <a:rPr lang="en-US" altLang="ja-JP" sz="2400" i="1">
                                  <a:latin typeface="Cambria Math" panose="02040503050406030204" pitchFamily="18" charset="0"/>
                                  <a:ea typeface="Cambria Math" panose="02040503050406030204" pitchFamily="18" charset="0"/>
                                </a:rPr>
                                <m:t>𝑤</m:t>
                              </m:r>
                            </m:e>
                            <m:sub>
                              <m:r>
                                <a:rPr lang="en-US" altLang="ja-JP" sz="2400" i="1">
                                  <a:latin typeface="Cambria Math" panose="02040503050406030204" pitchFamily="18" charset="0"/>
                                  <a:ea typeface="Cambria Math" panose="02040503050406030204" pitchFamily="18" charset="0"/>
                                </a:rPr>
                                <m:t>𝑖𝑘</m:t>
                              </m:r>
                            </m:sub>
                            <m:sup>
                              <m:r>
                                <a:rPr lang="en-US" altLang="ja-JP" sz="2400" i="1">
                                  <a:latin typeface="Cambria Math" panose="02040503050406030204" pitchFamily="18" charset="0"/>
                                  <a:ea typeface="Cambria Math" panose="02040503050406030204" pitchFamily="18" charset="0"/>
                                </a:rPr>
                                <m:t>𝑗</m:t>
                              </m:r>
                            </m:sup>
                          </m:sSubSup>
                        </m:num>
                        <m:den>
                          <m:nary>
                            <m:naryPr>
                              <m:chr m:val="∑"/>
                              <m:ctrlPr>
                                <a:rPr lang="en-US" altLang="ja-JP" sz="2400" i="1">
                                  <a:latin typeface="Cambria Math" panose="02040503050406030204" pitchFamily="18" charset="0"/>
                                  <a:ea typeface="Cambria Math" panose="02040503050406030204" pitchFamily="18" charset="0"/>
                                </a:rPr>
                              </m:ctrlPr>
                            </m:naryPr>
                            <m:sub>
                              <m:r>
                                <a:rPr lang="en-US" altLang="ja-JP" sz="2400" i="1">
                                  <a:latin typeface="Cambria Math" panose="02040503050406030204" pitchFamily="18" charset="0"/>
                                  <a:ea typeface="Cambria Math" panose="02040503050406030204" pitchFamily="18" charset="0"/>
                                </a:rPr>
                                <m:t>𝑗</m:t>
                              </m:r>
                              <m:r>
                                <a:rPr lang="en-US" altLang="ja-JP" sz="2400" i="1">
                                  <a:latin typeface="Cambria Math" panose="02040503050406030204" pitchFamily="18" charset="0"/>
                                  <a:ea typeface="Cambria Math" panose="02040503050406030204" pitchFamily="18" charset="0"/>
                                </a:rPr>
                                <m:t>=1</m:t>
                              </m:r>
                            </m:sub>
                            <m:sup>
                              <m:sSub>
                                <m:sSubPr>
                                  <m:ctrlPr>
                                    <a:rPr lang="en-US" altLang="ja-JP" sz="2400" i="1">
                                      <a:latin typeface="Cambria Math" panose="02040503050406030204" pitchFamily="18" charset="0"/>
                                      <a:ea typeface="Cambria Math" panose="02040503050406030204" pitchFamily="18" charset="0"/>
                                    </a:rPr>
                                  </m:ctrlPr>
                                </m:sSubPr>
                                <m:e>
                                  <m:r>
                                    <a:rPr lang="en-US" altLang="ja-JP" sz="2400" i="1">
                                      <a:latin typeface="Cambria Math" panose="02040503050406030204" pitchFamily="18" charset="0"/>
                                      <a:ea typeface="Cambria Math" panose="02040503050406030204" pitchFamily="18" charset="0"/>
                                    </a:rPr>
                                    <m:t>𝑁</m:t>
                                  </m:r>
                                </m:e>
                                <m:sub>
                                  <m:r>
                                    <a:rPr lang="en-US" altLang="ja-JP" sz="2400" i="1">
                                      <a:latin typeface="Cambria Math" panose="02040503050406030204" pitchFamily="18" charset="0"/>
                                      <a:ea typeface="Cambria Math" panose="02040503050406030204" pitchFamily="18" charset="0"/>
                                    </a:rPr>
                                    <m:t>𝑖𝑘</m:t>
                                  </m:r>
                                </m:sub>
                              </m:sSub>
                            </m:sup>
                            <m:e>
                              <m:sSubSup>
                                <m:sSubSupPr>
                                  <m:ctrlPr>
                                    <a:rPr lang="en-US" altLang="ja-JP" sz="2400" i="1">
                                      <a:latin typeface="Cambria Math" panose="02040503050406030204" pitchFamily="18" charset="0"/>
                                      <a:ea typeface="Cambria Math" panose="02040503050406030204" pitchFamily="18" charset="0"/>
                                    </a:rPr>
                                  </m:ctrlPr>
                                </m:sSubSupPr>
                                <m:e>
                                  <m:r>
                                    <a:rPr lang="en-US" altLang="ja-JP" sz="2400" i="1">
                                      <a:latin typeface="Cambria Math" panose="02040503050406030204" pitchFamily="18" charset="0"/>
                                      <a:ea typeface="Cambria Math" panose="02040503050406030204" pitchFamily="18" charset="0"/>
                                    </a:rPr>
                                    <m:t>𝑤</m:t>
                                  </m:r>
                                </m:e>
                                <m:sub>
                                  <m:r>
                                    <a:rPr lang="en-US" altLang="ja-JP" sz="2400" i="1">
                                      <a:latin typeface="Cambria Math" panose="02040503050406030204" pitchFamily="18" charset="0"/>
                                      <a:ea typeface="Cambria Math" panose="02040503050406030204" pitchFamily="18" charset="0"/>
                                    </a:rPr>
                                    <m:t>𝑖𝑘</m:t>
                                  </m:r>
                                </m:sub>
                                <m:sup>
                                  <m:r>
                                    <a:rPr lang="en-US" altLang="ja-JP" sz="2400" i="1">
                                      <a:latin typeface="Cambria Math" panose="02040503050406030204" pitchFamily="18" charset="0"/>
                                      <a:ea typeface="Cambria Math" panose="02040503050406030204" pitchFamily="18" charset="0"/>
                                    </a:rPr>
                                    <m:t>𝑗</m:t>
                                  </m:r>
                                </m:sup>
                              </m:sSubSup>
                              <m:sSup>
                                <m:sSupPr>
                                  <m:ctrlPr>
                                    <a:rPr lang="en-US" altLang="ja-JP" sz="2400" i="1">
                                      <a:latin typeface="Cambria Math" panose="02040503050406030204" pitchFamily="18" charset="0"/>
                                      <a:ea typeface="Cambria Math" panose="02040503050406030204" pitchFamily="18" charset="0"/>
                                    </a:rPr>
                                  </m:ctrlPr>
                                </m:sSupPr>
                                <m:e>
                                  <m:d>
                                    <m:dPr>
                                      <m:ctrlPr>
                                        <a:rPr lang="en-US" altLang="ja-JP" sz="2400" i="1">
                                          <a:latin typeface="Cambria Math" panose="02040503050406030204" pitchFamily="18" charset="0"/>
                                        </a:rPr>
                                      </m:ctrlPr>
                                    </m:dPr>
                                    <m:e>
                                      <m:sSubSup>
                                        <m:sSubSupPr>
                                          <m:ctrlPr>
                                            <a:rPr lang="en-US" altLang="ja-JP" sz="2400" i="1">
                                              <a:latin typeface="Cambria Math" panose="02040503050406030204" pitchFamily="18" charset="0"/>
                                            </a:rPr>
                                          </m:ctrlPr>
                                        </m:sSubSupPr>
                                        <m:e>
                                          <m:r>
                                            <a:rPr lang="ja-JP" altLang="en-US" sz="2400" i="1">
                                              <a:latin typeface="Cambria Math" panose="02040503050406030204" pitchFamily="18" charset="0"/>
                                            </a:rPr>
                                            <m:t>𝛼</m:t>
                                          </m:r>
                                        </m:e>
                                        <m:sub>
                                          <m:r>
                                            <a:rPr lang="en-US" altLang="ja-JP" sz="2400" i="1">
                                              <a:latin typeface="Cambria Math" panose="02040503050406030204" pitchFamily="18" charset="0"/>
                                            </a:rPr>
                                            <m:t>𝑖𝑘</m:t>
                                          </m:r>
                                        </m:sub>
                                        <m:sup>
                                          <m:r>
                                            <a:rPr lang="en-US" altLang="ja-JP" sz="2400" i="1">
                                              <a:latin typeface="Cambria Math" panose="02040503050406030204" pitchFamily="18" charset="0"/>
                                            </a:rPr>
                                            <m:t>𝑗</m:t>
                                          </m:r>
                                        </m:sup>
                                      </m:sSubSup>
                                      <m:r>
                                        <a:rPr lang="en-US" altLang="ja-JP" sz="2400" i="1">
                                          <a:latin typeface="Cambria Math" panose="02040503050406030204" pitchFamily="18" charset="0"/>
                                          <a:ea typeface="Cambria Math" panose="02040503050406030204" pitchFamily="18" charset="0"/>
                                        </a:rPr>
                                        <m:t>−</m:t>
                                      </m:r>
                                      <m:nary>
                                        <m:naryPr>
                                          <m:chr m:val="∑"/>
                                          <m:ctrlPr>
                                            <a:rPr lang="en-US" altLang="ja-JP" sz="2400" i="1">
                                              <a:latin typeface="Cambria Math" panose="02040503050406030204" pitchFamily="18" charset="0"/>
                                              <a:ea typeface="Cambria Math" panose="02040503050406030204" pitchFamily="18" charset="0"/>
                                            </a:rPr>
                                          </m:ctrlPr>
                                        </m:naryPr>
                                        <m:sub>
                                          <m:r>
                                            <m:rPr>
                                              <m:brk m:alnAt="23"/>
                                            </m:rPr>
                                            <a:rPr lang="en-US" altLang="ja-JP" sz="2400" i="1">
                                              <a:latin typeface="Cambria Math" panose="02040503050406030204" pitchFamily="18" charset="0"/>
                                              <a:ea typeface="Cambria Math" panose="02040503050406030204" pitchFamily="18" charset="0"/>
                                            </a:rPr>
                                            <m:t>h</m:t>
                                          </m:r>
                                          <m:r>
                                            <a:rPr lang="en-US" altLang="ja-JP" sz="2400" i="1">
                                              <a:latin typeface="Cambria Math" panose="02040503050406030204" pitchFamily="18" charset="0"/>
                                              <a:ea typeface="Cambria Math" panose="02040503050406030204" pitchFamily="18" charset="0"/>
                                            </a:rPr>
                                            <m:t>=1</m:t>
                                          </m:r>
                                        </m:sub>
                                        <m:sup>
                                          <m:sSub>
                                            <m:sSubPr>
                                              <m:ctrlPr>
                                                <a:rPr lang="en-US" altLang="ja-JP" sz="2400" i="1">
                                                  <a:latin typeface="Cambria Math" panose="02040503050406030204" pitchFamily="18" charset="0"/>
                                                  <a:ea typeface="Cambria Math" panose="02040503050406030204" pitchFamily="18" charset="0"/>
                                                </a:rPr>
                                              </m:ctrlPr>
                                            </m:sSubPr>
                                            <m:e>
                                              <m:r>
                                                <a:rPr lang="en-US" altLang="ja-JP" sz="2400" i="1">
                                                  <a:latin typeface="Cambria Math" panose="02040503050406030204" pitchFamily="18" charset="0"/>
                                                  <a:ea typeface="Cambria Math" panose="02040503050406030204" pitchFamily="18" charset="0"/>
                                                </a:rPr>
                                                <m:t>𝑁</m:t>
                                              </m:r>
                                            </m:e>
                                            <m:sub>
                                              <m:r>
                                                <a:rPr lang="en-US" altLang="ja-JP" sz="2400" i="1">
                                                  <a:latin typeface="Cambria Math" panose="02040503050406030204" pitchFamily="18" charset="0"/>
                                                  <a:ea typeface="Cambria Math" panose="02040503050406030204" pitchFamily="18" charset="0"/>
                                                </a:rPr>
                                                <m:t>𝑖𝑘</m:t>
                                              </m:r>
                                            </m:sub>
                                          </m:sSub>
                                        </m:sup>
                                        <m:e>
                                          <m:sSubSup>
                                            <m:sSubSupPr>
                                              <m:ctrlPr>
                                                <a:rPr lang="en-US" altLang="ja-JP" sz="2400" i="1">
                                                  <a:latin typeface="Cambria Math" panose="02040503050406030204" pitchFamily="18" charset="0"/>
                                                  <a:ea typeface="Cambria Math" panose="02040503050406030204" pitchFamily="18" charset="0"/>
                                                </a:rPr>
                                              </m:ctrlPr>
                                            </m:sSubSupPr>
                                            <m:e>
                                              <m:r>
                                                <a:rPr lang="ja-JP" altLang="en-US" sz="2400" i="1">
                                                  <a:latin typeface="Cambria Math" panose="02040503050406030204" pitchFamily="18" charset="0"/>
                                                  <a:ea typeface="Cambria Math" panose="02040503050406030204" pitchFamily="18" charset="0"/>
                                                </a:rPr>
                                                <m:t>𝛾</m:t>
                                              </m:r>
                                            </m:e>
                                            <m:sub>
                                              <m:r>
                                                <a:rPr lang="en-US" altLang="ja-JP" sz="2400" i="1">
                                                  <a:latin typeface="Cambria Math" panose="02040503050406030204" pitchFamily="18" charset="0"/>
                                                  <a:ea typeface="Cambria Math" panose="02040503050406030204" pitchFamily="18" charset="0"/>
                                                </a:rPr>
                                                <m:t>𝑖𝑘</m:t>
                                              </m:r>
                                            </m:sub>
                                            <m:sup>
                                              <m:r>
                                                <a:rPr lang="en-US" altLang="ja-JP" sz="2400" i="1">
                                                  <a:latin typeface="Cambria Math" panose="02040503050406030204" pitchFamily="18" charset="0"/>
                                                  <a:ea typeface="Cambria Math" panose="02040503050406030204" pitchFamily="18" charset="0"/>
                                                </a:rPr>
                                                <m:t>𝑗h</m:t>
                                              </m:r>
                                            </m:sup>
                                          </m:sSubSup>
                                          <m:sSubSup>
                                            <m:sSubSupPr>
                                              <m:ctrlPr>
                                                <a:rPr lang="en-US" altLang="ja-JP" sz="2400" i="1">
                                                  <a:latin typeface="Cambria Math" panose="02040503050406030204" pitchFamily="18" charset="0"/>
                                                  <a:ea typeface="Cambria Math" panose="02040503050406030204" pitchFamily="18" charset="0"/>
                                                </a:rPr>
                                              </m:ctrlPr>
                                            </m:sSubSupPr>
                                            <m:e>
                                              <m:r>
                                                <a:rPr lang="en-US" altLang="ja-JP" sz="2400" i="1">
                                                  <a:latin typeface="Cambria Math" panose="02040503050406030204" pitchFamily="18" charset="0"/>
                                                  <a:ea typeface="Cambria Math" panose="02040503050406030204" pitchFamily="18" charset="0"/>
                                                </a:rPr>
                                                <m:t>𝑤</m:t>
                                              </m:r>
                                            </m:e>
                                            <m:sub>
                                              <m:r>
                                                <a:rPr lang="en-US" altLang="ja-JP" sz="2400" i="1">
                                                  <a:latin typeface="Cambria Math" panose="02040503050406030204" pitchFamily="18" charset="0"/>
                                                  <a:ea typeface="Cambria Math" panose="02040503050406030204" pitchFamily="18" charset="0"/>
                                                </a:rPr>
                                                <m:t>𝑖𝑘</m:t>
                                              </m:r>
                                            </m:sub>
                                            <m:sup>
                                              <m:r>
                                                <a:rPr lang="en-US" altLang="ja-JP" sz="2400" i="1">
                                                  <a:latin typeface="Cambria Math" panose="02040503050406030204" pitchFamily="18" charset="0"/>
                                                  <a:ea typeface="Cambria Math" panose="02040503050406030204" pitchFamily="18" charset="0"/>
                                                </a:rPr>
                                                <m:t>h</m:t>
                                              </m:r>
                                            </m:sup>
                                          </m:sSubSup>
                                        </m:e>
                                      </m:nary>
                                    </m:e>
                                  </m:d>
                                </m:e>
                                <m:sup>
                                  <m:r>
                                    <a:rPr lang="en-US" altLang="ja-JP" sz="2400" i="1">
                                      <a:latin typeface="Cambria Math" panose="02040503050406030204" pitchFamily="18" charset="0"/>
                                      <a:ea typeface="Cambria Math" panose="02040503050406030204" pitchFamily="18" charset="0"/>
                                    </a:rPr>
                                    <m:t>2</m:t>
                                  </m:r>
                                </m:sup>
                              </m:sSup>
                            </m:e>
                          </m:nary>
                        </m:den>
                      </m:f>
                      <m:r>
                        <a:rPr lang="en-US" altLang="ja-JP" sz="2400" i="1">
                          <a:latin typeface="Cambria Math" panose="02040503050406030204" pitchFamily="18" charset="0"/>
                          <a:ea typeface="Cambria Math" panose="02040503050406030204" pitchFamily="18" charset="0"/>
                        </a:rPr>
                        <m:t>×</m:t>
                      </m:r>
                      <m:f>
                        <m:fPr>
                          <m:ctrlPr>
                            <a:rPr lang="en-US" altLang="ja-JP" sz="2400" i="1">
                              <a:latin typeface="Cambria Math" panose="02040503050406030204" pitchFamily="18" charset="0"/>
                            </a:rPr>
                          </m:ctrlPr>
                        </m:fPr>
                        <m:num>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𝑉</m:t>
                              </m:r>
                              <m:d>
                                <m:dPr>
                                  <m:ctrlPr>
                                    <a:rPr lang="en-US" altLang="ja-JP" sz="2400" b="1" i="1">
                                      <a:latin typeface="Cambria Math" panose="02040503050406030204" pitchFamily="18" charset="0"/>
                                    </a:rPr>
                                  </m:ctrlPr>
                                </m:dPr>
                                <m:e>
                                  <m:sSubSup>
                                    <m:sSubSupPr>
                                      <m:ctrlPr>
                                        <a:rPr lang="en-US" altLang="ja-JP" sz="2400" b="1" i="1">
                                          <a:latin typeface="Cambria Math" panose="02040503050406030204" pitchFamily="18" charset="0"/>
                                        </a:rPr>
                                      </m:ctrlPr>
                                    </m:sSubSupPr>
                                    <m:e>
                                      <m:r>
                                        <a:rPr lang="en-US" altLang="ja-JP" sz="2400" b="1" i="1">
                                          <a:latin typeface="Cambria Math" panose="02040503050406030204" pitchFamily="18" charset="0"/>
                                        </a:rPr>
                                        <m:t>𝒘</m:t>
                                      </m:r>
                                    </m:e>
                                    <m:sub>
                                      <m:r>
                                        <a:rPr lang="en-US" altLang="ja-JP" sz="2400" i="1">
                                          <a:latin typeface="Cambria Math" panose="02040503050406030204" pitchFamily="18" charset="0"/>
                                        </a:rPr>
                                        <m:t>𝑖𝑘</m:t>
                                      </m:r>
                                    </m:sub>
                                    <m:sup>
                                      <m:r>
                                        <a:rPr lang="en-US" altLang="ja-JP" sz="2400" i="1">
                                          <a:latin typeface="Cambria Math" panose="02040503050406030204" pitchFamily="18" charset="0"/>
                                        </a:rPr>
                                        <m:t>0</m:t>
                                      </m:r>
                                    </m:sup>
                                  </m:sSubSup>
                                </m:e>
                              </m:d>
                            </m:e>
                            <m:sup>
                              <m:r>
                                <a:rPr lang="en-US" altLang="ja-JP" sz="2400" i="1">
                                  <a:latin typeface="Cambria Math" panose="02040503050406030204" pitchFamily="18" charset="0"/>
                                </a:rPr>
                                <m:t>𝑅</m:t>
                              </m:r>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𝑉</m:t>
                              </m:r>
                              <m:d>
                                <m:dPr>
                                  <m:ctrlPr>
                                    <a:rPr lang="en-US" altLang="ja-JP" sz="2400" i="1">
                                      <a:latin typeface="Cambria Math" panose="02040503050406030204" pitchFamily="18" charset="0"/>
                                    </a:rPr>
                                  </m:ctrlPr>
                                </m:dPr>
                                <m:e>
                                  <m:sSub>
                                    <m:sSubPr>
                                      <m:ctrlPr>
                                        <a:rPr lang="en-US" altLang="ja-JP" sz="2400" i="1">
                                          <a:latin typeface="Cambria Math" panose="02040503050406030204" pitchFamily="18" charset="0"/>
                                        </a:rPr>
                                      </m:ctrlPr>
                                    </m:sSubPr>
                                    <m:e>
                                      <m:r>
                                        <a:rPr lang="en-US" altLang="ja-JP" sz="2400" b="1" i="1">
                                          <a:latin typeface="Cambria Math" panose="02040503050406030204" pitchFamily="18" charset="0"/>
                                        </a:rPr>
                                        <m:t>𝒘</m:t>
                                      </m:r>
                                    </m:e>
                                    <m:sub>
                                      <m:r>
                                        <a:rPr lang="en-US" altLang="ja-JP" sz="2400" i="1">
                                          <a:latin typeface="Cambria Math" panose="02040503050406030204" pitchFamily="18" charset="0"/>
                                        </a:rPr>
                                        <m:t>𝑖𝑘</m:t>
                                      </m:r>
                                    </m:sub>
                                  </m:sSub>
                                </m:e>
                              </m:d>
                            </m:e>
                            <m:sup>
                              <m:f>
                                <m:fPr>
                                  <m:ctrlPr>
                                    <a:rPr lang="en-US" altLang="ja-JP" sz="2400" i="1">
                                      <a:latin typeface="Cambria Math" panose="02040503050406030204" pitchFamily="18" charset="0"/>
                                    </a:rPr>
                                  </m:ctrlPr>
                                </m:fPr>
                                <m:num>
                                  <m:r>
                                    <a:rPr lang="en-US" altLang="ja-JP" sz="2400" i="1">
                                      <a:latin typeface="Cambria Math" panose="02040503050406030204" pitchFamily="18" charset="0"/>
                                    </a:rPr>
                                    <m:t>1</m:t>
                                  </m:r>
                                </m:num>
                                <m:den>
                                  <m:r>
                                    <a:rPr lang="en-US" altLang="ja-JP" sz="2400" i="1">
                                      <a:latin typeface="Cambria Math" panose="02040503050406030204" pitchFamily="18" charset="0"/>
                                    </a:rPr>
                                    <m:t>𝑟</m:t>
                                  </m:r>
                                </m:den>
                              </m:f>
                            </m:sup>
                          </m:sSup>
                        </m:num>
                        <m:den>
                          <m:r>
                            <a:rPr lang="en-US" altLang="ja-JP" sz="2400" i="1">
                              <a:latin typeface="Cambria Math" panose="02040503050406030204" pitchFamily="18" charset="0"/>
                            </a:rPr>
                            <m:t>𝑅</m:t>
                          </m:r>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𝑡</m:t>
                              </m:r>
                            </m:e>
                            <m:sup>
                              <m:r>
                                <a:rPr lang="en-US" altLang="ja-JP" sz="2400" i="1">
                                  <a:latin typeface="Cambria Math" panose="02040503050406030204" pitchFamily="18" charset="0"/>
                                </a:rPr>
                                <m:t>∗</m:t>
                              </m:r>
                            </m:sup>
                          </m:sSup>
                        </m:den>
                      </m:f>
                    </m:oMath>
                  </m:oMathPara>
                </a14:m>
                <a:endParaRPr kumimoji="1" lang="ja-JP" altLang="en-US" sz="2800" dirty="0"/>
              </a:p>
            </p:txBody>
          </p:sp>
        </mc:Choice>
        <mc:Fallback xmlns="">
          <p:sp>
            <p:nvSpPr>
              <p:cNvPr id="20" name="テキスト ボックス 19">
                <a:extLst>
                  <a:ext uri="{FF2B5EF4-FFF2-40B4-BE49-F238E27FC236}">
                    <a16:creationId xmlns:a16="http://schemas.microsoft.com/office/drawing/2014/main" id="{84B23E17-A3AA-C636-E2D7-7B93D17FBE86}"/>
                  </a:ext>
                </a:extLst>
              </p:cNvPr>
              <p:cNvSpPr txBox="1">
                <a:spLocks noRot="1" noChangeAspect="1" noMove="1" noResize="1" noEditPoints="1" noAdjustHandles="1" noChangeArrowheads="1" noChangeShapeType="1" noTextEdit="1"/>
              </p:cNvSpPr>
              <p:nvPr/>
            </p:nvSpPr>
            <p:spPr>
              <a:xfrm>
                <a:off x="82539" y="5703369"/>
                <a:ext cx="8016432" cy="1243354"/>
              </a:xfrm>
              <a:prstGeom prst="rect">
                <a:avLst/>
              </a:prstGeom>
              <a:blipFill>
                <a:blip r:embed="rId16"/>
                <a:stretch>
                  <a:fillRect/>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085028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F77920D-3CAE-74AD-A1F1-00EA8B4F9201}"/>
            </a:ext>
          </a:extLst>
        </p:cNvPr>
        <p:cNvGrpSpPr/>
        <p:nvPr/>
      </p:nvGrpSpPr>
      <p:grpSpPr>
        <a:xfrm>
          <a:off x="0" y="0"/>
          <a:ext cx="0" cy="0"/>
          <a:chOff x="0" y="0"/>
          <a:chExt cx="0" cy="0"/>
        </a:xfrm>
      </p:grpSpPr>
      <p:sp>
        <p:nvSpPr>
          <p:cNvPr id="28" name="テキスト ボックス 27">
            <a:extLst>
              <a:ext uri="{FF2B5EF4-FFF2-40B4-BE49-F238E27FC236}">
                <a16:creationId xmlns:a16="http://schemas.microsoft.com/office/drawing/2014/main" id="{E8220EC5-81AD-80A8-D468-E9FE0337BF9B}"/>
              </a:ext>
            </a:extLst>
          </p:cNvPr>
          <p:cNvSpPr txBox="1"/>
          <p:nvPr/>
        </p:nvSpPr>
        <p:spPr>
          <a:xfrm>
            <a:off x="0" y="0"/>
            <a:ext cx="12192000" cy="584775"/>
          </a:xfrm>
          <a:prstGeom prst="rect">
            <a:avLst/>
          </a:prstGeom>
          <a:solidFill>
            <a:schemeClr val="accent6"/>
          </a:solidFill>
        </p:spPr>
        <p:txBody>
          <a:bodyPr wrap="square" rtlCol="0">
            <a:spAutoFit/>
          </a:bodyPr>
          <a:lstStyle/>
          <a:p>
            <a:pPr algn="ctr"/>
            <a:r>
              <a:rPr kumimoji="1" lang="ja-JP" altLang="en-US" sz="3200" b="1" dirty="0">
                <a:solidFill>
                  <a:schemeClr val="bg1"/>
                </a:solidFill>
              </a:rPr>
              <a:t>自由エネルギーの導出</a:t>
            </a:r>
          </a:p>
        </p:txBody>
      </p:sp>
      <mc:AlternateContent xmlns:mc="http://schemas.openxmlformats.org/markup-compatibility/2006" xmlns:a14="http://schemas.microsoft.com/office/drawing/2010/main">
        <mc:Choice Requires="a14">
          <p:sp>
            <p:nvSpPr>
              <p:cNvPr id="2" name="テキスト ボックス 1">
                <a:extLst>
                  <a:ext uri="{FF2B5EF4-FFF2-40B4-BE49-F238E27FC236}">
                    <a16:creationId xmlns:a16="http://schemas.microsoft.com/office/drawing/2014/main" id="{DB60B7CD-EDDC-9685-CFC6-07B013467EBE}"/>
                  </a:ext>
                </a:extLst>
              </p:cNvPr>
              <p:cNvSpPr txBox="1"/>
              <p:nvPr/>
            </p:nvSpPr>
            <p:spPr>
              <a:xfrm>
                <a:off x="59635" y="741352"/>
                <a:ext cx="12132365" cy="8202887"/>
              </a:xfrm>
              <a:prstGeom prst="rect">
                <a:avLst/>
              </a:prstGeom>
              <a:noFill/>
            </p:spPr>
            <p:txBody>
              <a:bodyPr wrap="square" rtlCol="0">
                <a:spAutoFit/>
              </a:bodyPr>
              <a:lstStyle/>
              <a:p>
                <a:pPr algn="just"/>
                <a:r>
                  <a:rPr kumimoji="1" lang="ja-JP" altLang="en-US" sz="2000" b="1" dirty="0"/>
                  <a:t>累積</a:t>
                </a:r>
                <a:r>
                  <a:rPr kumimoji="1" lang="en-US" altLang="ja-JP" sz="2000" b="1" dirty="0"/>
                  <a:t>2</a:t>
                </a:r>
                <a:r>
                  <a:rPr kumimoji="1" lang="ja-JP" altLang="en-US" sz="2000" b="1" dirty="0"/>
                  <a:t>乗誤差関数</a:t>
                </a:r>
                <a:r>
                  <a:rPr lang="ja-JP" altLang="en-US" sz="2000" b="1" dirty="0"/>
                  <a:t>：</a:t>
                </a:r>
                <a14:m>
                  <m:oMath xmlns:m="http://schemas.openxmlformats.org/officeDocument/2006/math">
                    <m:r>
                      <a:rPr lang="en-US" altLang="ja-JP" sz="2400" i="1">
                        <a:solidFill>
                          <a:prstClr val="black"/>
                        </a:solidFill>
                        <a:latin typeface="Cambria Math" panose="02040503050406030204" pitchFamily="18" charset="0"/>
                      </a:rPr>
                      <m:t>𝐸</m:t>
                    </m:r>
                    <m:d>
                      <m:dPr>
                        <m:ctrlPr>
                          <a:rPr lang="en-US" altLang="ja-JP" sz="2400" i="1">
                            <a:solidFill>
                              <a:prstClr val="black"/>
                            </a:solidFill>
                            <a:latin typeface="Cambria Math" panose="02040503050406030204" pitchFamily="18" charset="0"/>
                          </a:rPr>
                        </m:ctrlPr>
                      </m:dPr>
                      <m:e>
                        <m:sSup>
                          <m:sSupPr>
                            <m:ctrlPr>
                              <a:rPr lang="en-US" altLang="ja-JP" sz="2400" i="1" smtClean="0">
                                <a:solidFill>
                                  <a:prstClr val="black"/>
                                </a:solidFill>
                                <a:latin typeface="Cambria Math" panose="02040503050406030204" pitchFamily="18" charset="0"/>
                              </a:rPr>
                            </m:ctrlPr>
                          </m:sSupPr>
                          <m:e>
                            <m:r>
                              <a:rPr lang="en-US" altLang="ja-JP" sz="2400" b="0" i="1" smtClean="0">
                                <a:solidFill>
                                  <a:prstClr val="black"/>
                                </a:solidFill>
                                <a:latin typeface="Cambria Math" panose="02040503050406030204" pitchFamily="18" charset="0"/>
                              </a:rPr>
                              <m:t>𝑚</m:t>
                            </m:r>
                          </m:e>
                          <m:sup>
                            <m:r>
                              <a:rPr lang="en-US" altLang="ja-JP" sz="2400" b="0" i="1" smtClean="0">
                                <a:solidFill>
                                  <a:prstClr val="black"/>
                                </a:solidFill>
                                <a:latin typeface="Cambria Math" panose="02040503050406030204" pitchFamily="18" charset="0"/>
                              </a:rPr>
                              <m:t>𝑗</m:t>
                            </m:r>
                          </m:sup>
                        </m:sSup>
                      </m:e>
                    </m:d>
                    <m:r>
                      <a:rPr lang="en-US" altLang="ja-JP" sz="2400" i="1">
                        <a:solidFill>
                          <a:prstClr val="black"/>
                        </a:solidFill>
                        <a:latin typeface="Cambria Math" panose="02040503050406030204" pitchFamily="18" charset="0"/>
                      </a:rPr>
                      <m:t>=</m:t>
                    </m:r>
                    <m:f>
                      <m:f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ctrlPr>
                      </m:fPr>
                      <m:num>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1</m:t>
                        </m:r>
                      </m:num>
                      <m:den>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2</m:t>
                        </m:r>
                      </m:den>
                    </m:f>
                    <m:nary>
                      <m:naryPr>
                        <m:chr m:val="∑"/>
                        <m:supHide m:val="on"/>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ctrlPr>
                      </m:naryPr>
                      <m:sub>
                        <m:r>
                          <m:rPr>
                            <m:brk m:alnAt="7"/>
                          </m:r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𝑖</m:t>
                        </m:r>
                      </m:sub>
                      <m:sup/>
                      <m:e>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𝐸</m:t>
                        </m:r>
                        <m:d>
                          <m:d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ctrlPr>
                          </m:dPr>
                          <m:e>
                            <m:sSub>
                              <m:sSub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ctrlPr>
                              </m:sSubPr>
                              <m:e>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𝑥</m:t>
                                </m:r>
                              </m:e>
                              <m:sub>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𝑖</m:t>
                                </m:r>
                              </m:sub>
                            </m:sSub>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m:t>
                            </m:r>
                            <m:sSup>
                              <m:sSup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ctrlPr>
                              </m:sSupPr>
                              <m:e>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𝑚</m:t>
                                </m:r>
                              </m:e>
                              <m:sup>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𝑗</m:t>
                                </m:r>
                              </m:sup>
                            </m:sSup>
                          </m:e>
                        </m:d>
                      </m:e>
                    </m:nary>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m:t>
                    </m:r>
                    <m:f>
                      <m:f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ctrlPr>
                      </m:fPr>
                      <m:num>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1</m:t>
                        </m:r>
                      </m:num>
                      <m:den>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2</m:t>
                        </m:r>
                      </m:den>
                    </m:f>
                    <m:nary>
                      <m:naryPr>
                        <m:chr m:val="∑"/>
                        <m:supHide m:val="on"/>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ctrlPr>
                      </m:naryPr>
                      <m:sub>
                        <m:r>
                          <m:rPr>
                            <m:brk m:alnAt="7"/>
                          </m:r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𝑖</m:t>
                        </m:r>
                      </m:sub>
                      <m:sup/>
                      <m:e>
                        <m:sSup>
                          <m:sSup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ctrlPr>
                          </m:sSupPr>
                          <m:e>
                            <m:d>
                              <m:dPr>
                                <m:begChr m:val="{"/>
                                <m:endChr m:val="}"/>
                                <m:ctrlPr>
                                  <a:rPr lang="en-US" altLang="ja-JP" sz="2400" i="1">
                                    <a:solidFill>
                                      <a:prstClr val="black"/>
                                    </a:solidFill>
                                    <a:latin typeface="Cambria Math" panose="02040503050406030204" pitchFamily="18" charset="0"/>
                                  </a:rPr>
                                </m:ctrlPr>
                              </m:dPr>
                              <m:e>
                                <m:r>
                                  <a:rPr lang="ja-JP" altLang="en-US" sz="2400" i="1">
                                    <a:solidFill>
                                      <a:prstClr val="black"/>
                                    </a:solidFill>
                                    <a:latin typeface="Cambria Math" panose="02040503050406030204" pitchFamily="18" charset="0"/>
                                  </a:rPr>
                                  <m:t>𝜂</m:t>
                                </m:r>
                                <m:d>
                                  <m:dPr>
                                    <m:ctrlPr>
                                      <a:rPr lang="en-US" altLang="ja-JP" sz="2400" i="1">
                                        <a:solidFill>
                                          <a:prstClr val="black"/>
                                        </a:solidFill>
                                        <a:latin typeface="Cambria Math" panose="02040503050406030204" pitchFamily="18" charset="0"/>
                                      </a:rPr>
                                    </m:ctrlPr>
                                  </m:dPr>
                                  <m:e>
                                    <m:sSub>
                                      <m:sSubPr>
                                        <m:ctrlPr>
                                          <a:rPr lang="en-US" altLang="ja-JP" sz="2400" i="1" smtClean="0">
                                            <a:solidFill>
                                              <a:prstClr val="black"/>
                                            </a:solidFill>
                                            <a:latin typeface="Cambria Math" panose="02040503050406030204" pitchFamily="18" charset="0"/>
                                          </a:rPr>
                                        </m:ctrlPr>
                                      </m:sSubPr>
                                      <m:e>
                                        <m:r>
                                          <a:rPr lang="en-US" altLang="ja-JP" sz="2400" b="0" i="1" smtClean="0">
                                            <a:solidFill>
                                              <a:prstClr val="black"/>
                                            </a:solidFill>
                                            <a:latin typeface="Cambria Math" panose="02040503050406030204" pitchFamily="18" charset="0"/>
                                          </a:rPr>
                                          <m:t>𝑥</m:t>
                                        </m:r>
                                      </m:e>
                                      <m:sub>
                                        <m:r>
                                          <a:rPr lang="en-US" altLang="ja-JP" sz="2400" b="0" i="1" smtClean="0">
                                            <a:solidFill>
                                              <a:prstClr val="black"/>
                                            </a:solidFill>
                                            <a:latin typeface="Cambria Math" panose="02040503050406030204" pitchFamily="18" charset="0"/>
                                          </a:rPr>
                                          <m:t>𝑖</m:t>
                                        </m:r>
                                      </m:sub>
                                    </m:sSub>
                                  </m:e>
                                </m:d>
                                <m:r>
                                  <a:rPr lang="en-US" altLang="ja-JP" sz="2400" i="1">
                                    <a:solidFill>
                                      <a:prstClr val="black"/>
                                    </a:solidFill>
                                    <a:latin typeface="Cambria Math" panose="02040503050406030204" pitchFamily="18" charset="0"/>
                                  </a:rPr>
                                  <m:t>−</m:t>
                                </m:r>
                                <m:r>
                                  <a:rPr lang="en-US" altLang="ja-JP" sz="2400" i="1">
                                    <a:solidFill>
                                      <a:prstClr val="black"/>
                                    </a:solidFill>
                                    <a:latin typeface="Cambria Math" panose="02040503050406030204" pitchFamily="18" charset="0"/>
                                  </a:rPr>
                                  <m:t>𝑠</m:t>
                                </m:r>
                                <m:d>
                                  <m:dPr>
                                    <m:ctrlPr>
                                      <a:rPr lang="en-US" altLang="ja-JP" sz="2400" i="1">
                                        <a:solidFill>
                                          <a:prstClr val="black"/>
                                        </a:solidFill>
                                        <a:latin typeface="Cambria Math" panose="02040503050406030204" pitchFamily="18" charset="0"/>
                                      </a:rPr>
                                    </m:ctrlPr>
                                  </m:dPr>
                                  <m:e>
                                    <m:sSub>
                                      <m:sSubPr>
                                        <m:ctrlPr>
                                          <a:rPr lang="en-US" altLang="ja-JP" sz="2400" i="1" smtClean="0">
                                            <a:solidFill>
                                              <a:prstClr val="black"/>
                                            </a:solidFill>
                                            <a:latin typeface="Cambria Math" panose="02040503050406030204" pitchFamily="18" charset="0"/>
                                          </a:rPr>
                                        </m:ctrlPr>
                                      </m:sSubPr>
                                      <m:e>
                                        <m:r>
                                          <a:rPr lang="en-US" altLang="ja-JP" sz="2400" b="0" i="1" smtClean="0">
                                            <a:solidFill>
                                              <a:prstClr val="black"/>
                                            </a:solidFill>
                                            <a:latin typeface="Cambria Math" panose="02040503050406030204" pitchFamily="18" charset="0"/>
                                          </a:rPr>
                                          <m:t>𝑥</m:t>
                                        </m:r>
                                      </m:e>
                                      <m:sub>
                                        <m:r>
                                          <a:rPr lang="en-US" altLang="ja-JP" sz="2400" b="0" i="1" smtClean="0">
                                            <a:solidFill>
                                              <a:prstClr val="black"/>
                                            </a:solidFill>
                                            <a:latin typeface="Cambria Math" panose="02040503050406030204" pitchFamily="18" charset="0"/>
                                          </a:rPr>
                                          <m:t>𝑖</m:t>
                                        </m:r>
                                      </m:sub>
                                    </m:sSub>
                                  </m:e>
                                </m:d>
                              </m:e>
                            </m:d>
                          </m:e>
                          <m:sup>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2</m:t>
                            </m:r>
                          </m:sup>
                        </m:sSup>
                      </m:e>
                    </m:nary>
                  </m:oMath>
                </a14:m>
                <a:r>
                  <a:rPr kumimoji="1" lang="ja-JP" altLang="en-US" sz="2000" b="1" u="none" strike="noStrike" kern="1200" cap="none" spc="0" normalizeH="0" baseline="0" noProof="0" dirty="0">
                    <a:ln>
                      <a:noFill/>
                    </a:ln>
                    <a:solidFill>
                      <a:prstClr val="black"/>
                    </a:solidFill>
                    <a:effectLst/>
                    <a:uLnTx/>
                    <a:uFillTx/>
                  </a:rPr>
                  <a:t> を最小にするには</a:t>
                </a:r>
                <a:r>
                  <a:rPr lang="ja-JP" altLang="en-US" sz="2000" b="1" dirty="0">
                    <a:solidFill>
                      <a:prstClr val="black"/>
                    </a:solidFill>
                  </a:rPr>
                  <a:t>，</a:t>
                </a:r>
                <a:endParaRPr lang="en-US" altLang="ja-JP" sz="2000" b="1" dirty="0">
                  <a:solidFill>
                    <a:prstClr val="black"/>
                  </a:solidFill>
                </a:endParaRPr>
              </a:p>
              <a:p>
                <a:pPr algn="just"/>
                <a:endParaRPr lang="en-US" altLang="ja-JP" sz="800" b="1" dirty="0">
                  <a:solidFill>
                    <a:prstClr val="black"/>
                  </a:solidFill>
                </a:endParaRPr>
              </a:p>
              <a:p>
                <a:pPr algn="just"/>
                <a:r>
                  <a:rPr kumimoji="1" lang="ja-JP" altLang="en-US" sz="2000" b="1" u="none" strike="noStrike" kern="1200" cap="none" spc="0" normalizeH="0" baseline="0" noProof="0" dirty="0">
                    <a:ln>
                      <a:noFill/>
                    </a:ln>
                    <a:solidFill>
                      <a:prstClr val="black"/>
                    </a:solidFill>
                    <a:effectLst/>
                    <a:uLnTx/>
                    <a:uFillTx/>
                  </a:rPr>
                  <a:t>各入力ベクトル</a:t>
                </a:r>
                <a14:m>
                  <m:oMath xmlns:m="http://schemas.openxmlformats.org/officeDocument/2006/math">
                    <m:sSub>
                      <m:sSubPr>
                        <m:ctrlPr>
                          <a:rPr lang="en-US" altLang="ja-JP" sz="2400" i="1">
                            <a:solidFill>
                              <a:prstClr val="black"/>
                            </a:solidFill>
                            <a:latin typeface="Cambria Math" panose="02040503050406030204" pitchFamily="18" charset="0"/>
                          </a:rPr>
                        </m:ctrlPr>
                      </m:sSubPr>
                      <m:e>
                        <m:r>
                          <a:rPr lang="en-US" altLang="ja-JP" sz="2400" i="1">
                            <a:solidFill>
                              <a:prstClr val="black"/>
                            </a:solidFill>
                            <a:latin typeface="Cambria Math" panose="02040503050406030204" pitchFamily="18" charset="0"/>
                          </a:rPr>
                          <m:t>𝑥</m:t>
                        </m:r>
                      </m:e>
                      <m:sub>
                        <m:r>
                          <a:rPr lang="en-US" altLang="ja-JP" sz="2400" i="1">
                            <a:solidFill>
                              <a:prstClr val="black"/>
                            </a:solidFill>
                            <a:latin typeface="Cambria Math" panose="02040503050406030204" pitchFamily="18" charset="0"/>
                          </a:rPr>
                          <m:t>𝑖</m:t>
                        </m:r>
                      </m:sub>
                    </m:sSub>
                  </m:oMath>
                </a14:m>
                <a:r>
                  <a:rPr kumimoji="1" lang="ja-JP" altLang="en-US" sz="2000" b="1" u="none" strike="noStrike" kern="1200" cap="none" spc="0" normalizeH="0" baseline="0" noProof="0" dirty="0">
                    <a:ln>
                      <a:noFill/>
                    </a:ln>
                    <a:solidFill>
                      <a:prstClr val="black"/>
                    </a:solidFill>
                    <a:effectLst/>
                    <a:uLnTx/>
                    <a:uFillTx/>
                  </a:rPr>
                  <a:t>ごとに</a:t>
                </a:r>
                <a14:m>
                  <m:oMath xmlns:m="http://schemas.openxmlformats.org/officeDocument/2006/math">
                    <m:r>
                      <a:rPr lang="en-US" altLang="ja-JP" sz="2400" i="1">
                        <a:solidFill>
                          <a:prstClr val="black"/>
                        </a:solidFill>
                        <a:latin typeface="Cambria Math" panose="02040503050406030204" pitchFamily="18" charset="0"/>
                      </a:rPr>
                      <m:t>𝐸</m:t>
                    </m:r>
                    <m:d>
                      <m:dPr>
                        <m:ctrlPr>
                          <a:rPr lang="en-US" altLang="ja-JP" sz="2400" i="1">
                            <a:solidFill>
                              <a:prstClr val="black"/>
                            </a:solidFill>
                            <a:latin typeface="Cambria Math" panose="02040503050406030204" pitchFamily="18" charset="0"/>
                          </a:rPr>
                        </m:ctrlPr>
                      </m:dPr>
                      <m:e>
                        <m:sSub>
                          <m:sSubPr>
                            <m:ctrlPr>
                              <a:rPr lang="en-US" altLang="ja-JP" sz="2400" i="1">
                                <a:solidFill>
                                  <a:prstClr val="black"/>
                                </a:solidFill>
                                <a:latin typeface="Cambria Math" panose="02040503050406030204" pitchFamily="18" charset="0"/>
                              </a:rPr>
                            </m:ctrlPr>
                          </m:sSubPr>
                          <m:e>
                            <m:r>
                              <a:rPr lang="en-US" altLang="ja-JP" sz="2400" i="1">
                                <a:solidFill>
                                  <a:prstClr val="black"/>
                                </a:solidFill>
                                <a:latin typeface="Cambria Math" panose="02040503050406030204" pitchFamily="18" charset="0"/>
                              </a:rPr>
                              <m:t>𝑥</m:t>
                            </m:r>
                          </m:e>
                          <m:sub>
                            <m:r>
                              <a:rPr lang="en-US" altLang="ja-JP" sz="2400" i="1">
                                <a:solidFill>
                                  <a:prstClr val="black"/>
                                </a:solidFill>
                                <a:latin typeface="Cambria Math" panose="02040503050406030204" pitchFamily="18" charset="0"/>
                              </a:rPr>
                              <m:t>𝑖</m:t>
                            </m:r>
                          </m:sub>
                        </m:sSub>
                        <m:r>
                          <a:rPr lang="en-US" altLang="ja-JP" sz="2400" i="1">
                            <a:solidFill>
                              <a:prstClr val="black"/>
                            </a:solidFill>
                            <a:latin typeface="Cambria Math" panose="02040503050406030204" pitchFamily="18" charset="0"/>
                          </a:rPr>
                          <m:t>,</m:t>
                        </m:r>
                        <m:sSup>
                          <m:sSupPr>
                            <m:ctrlPr>
                              <a:rPr lang="en-US" altLang="ja-JP" sz="2400" i="1">
                                <a:solidFill>
                                  <a:prstClr val="black"/>
                                </a:solidFill>
                                <a:latin typeface="Cambria Math" panose="02040503050406030204" pitchFamily="18" charset="0"/>
                              </a:rPr>
                            </m:ctrlPr>
                          </m:sSupPr>
                          <m:e>
                            <m:r>
                              <a:rPr lang="en-US" altLang="ja-JP" sz="2400" i="1">
                                <a:solidFill>
                                  <a:prstClr val="black"/>
                                </a:solidFill>
                                <a:latin typeface="Cambria Math" panose="02040503050406030204" pitchFamily="18" charset="0"/>
                              </a:rPr>
                              <m:t>𝑚</m:t>
                            </m:r>
                          </m:e>
                          <m:sup>
                            <m:r>
                              <a:rPr lang="en-US" altLang="ja-JP" sz="2400" i="1">
                                <a:solidFill>
                                  <a:prstClr val="black"/>
                                </a:solidFill>
                                <a:latin typeface="Cambria Math" panose="02040503050406030204" pitchFamily="18" charset="0"/>
                              </a:rPr>
                              <m:t>𝑗</m:t>
                            </m:r>
                          </m:sup>
                        </m:sSup>
                      </m:e>
                    </m:d>
                  </m:oMath>
                </a14:m>
                <a:r>
                  <a:rPr kumimoji="1" lang="ja-JP" altLang="en-US" sz="2000" b="1" u="none" strike="noStrike" kern="1200" cap="none" spc="0" normalizeH="0" baseline="0" noProof="0" dirty="0">
                    <a:ln>
                      <a:noFill/>
                    </a:ln>
                    <a:solidFill>
                      <a:prstClr val="black"/>
                    </a:solidFill>
                    <a:effectLst/>
                    <a:uLnTx/>
                    <a:uFillTx/>
                  </a:rPr>
                  <a:t>を最小化すればよい．</a:t>
                </a:r>
                <a:endParaRPr kumimoji="1" lang="en-US" altLang="ja-JP" sz="2000" b="1" u="none" strike="noStrike" kern="1200" cap="none" spc="0" normalizeH="0" baseline="0" noProof="0" dirty="0">
                  <a:ln>
                    <a:noFill/>
                  </a:ln>
                  <a:solidFill>
                    <a:prstClr val="black"/>
                  </a:solidFill>
                  <a:effectLst/>
                  <a:uLnTx/>
                  <a:uFillTx/>
                </a:endParaRPr>
              </a:p>
              <a:p>
                <a:pPr algn="just"/>
                <a:endParaRPr kumimoji="1" lang="en-US" altLang="ja-JP" sz="800" b="1" u="none" strike="noStrike" kern="1200" cap="none" spc="0" normalizeH="0" baseline="0" noProof="0" dirty="0">
                  <a:ln>
                    <a:noFill/>
                  </a:ln>
                  <a:solidFill>
                    <a:prstClr val="black"/>
                  </a:solidFill>
                  <a:effectLst/>
                  <a:uLnTx/>
                  <a:uFillTx/>
                </a:endParaRPr>
              </a:p>
              <a:p>
                <a:pPr algn="just"/>
                <a:r>
                  <a:rPr lang="ja-JP" altLang="en-US" sz="2000" b="1" dirty="0">
                    <a:solidFill>
                      <a:prstClr val="black"/>
                    </a:solidFill>
                  </a:rPr>
                  <a:t>そこで，</a:t>
                </a:r>
                <a14:m>
                  <m:oMath xmlns:m="http://schemas.openxmlformats.org/officeDocument/2006/math">
                    <m:sSub>
                      <m:sSubPr>
                        <m:ctrlPr>
                          <a:rPr lang="en-US" altLang="ja-JP" sz="2400" i="1">
                            <a:solidFill>
                              <a:prstClr val="black"/>
                            </a:solidFill>
                            <a:latin typeface="Cambria Math" panose="02040503050406030204" pitchFamily="18" charset="0"/>
                          </a:rPr>
                        </m:ctrlPr>
                      </m:sSubPr>
                      <m:e>
                        <m:r>
                          <a:rPr lang="en-US" altLang="ja-JP" sz="2400" i="1">
                            <a:solidFill>
                              <a:prstClr val="black"/>
                            </a:solidFill>
                            <a:latin typeface="Cambria Math" panose="02040503050406030204" pitchFamily="18" charset="0"/>
                          </a:rPr>
                          <m:t>𝑥</m:t>
                        </m:r>
                      </m:e>
                      <m:sub>
                        <m:r>
                          <a:rPr lang="en-US" altLang="ja-JP" sz="2400" i="1">
                            <a:solidFill>
                              <a:prstClr val="black"/>
                            </a:solidFill>
                            <a:latin typeface="Cambria Math" panose="02040503050406030204" pitchFamily="18" charset="0"/>
                          </a:rPr>
                          <m:t>𝑖</m:t>
                        </m:r>
                      </m:sub>
                    </m:sSub>
                  </m:oMath>
                </a14:m>
                <a:r>
                  <a:rPr kumimoji="1" lang="ja-JP" altLang="en-US" sz="2000" b="1" u="none" strike="noStrike" kern="1200" cap="none" spc="0" normalizeH="0" baseline="0" noProof="0" dirty="0">
                    <a:ln>
                      <a:noFill/>
                    </a:ln>
                    <a:solidFill>
                      <a:prstClr val="black"/>
                    </a:solidFill>
                    <a:effectLst/>
                    <a:uLnTx/>
                    <a:uFillTx/>
                  </a:rPr>
                  <a:t>に依存した平均ベクトル</a:t>
                </a:r>
                <a14:m>
                  <m:oMath xmlns:m="http://schemas.openxmlformats.org/officeDocument/2006/math">
                    <m:sSubSup>
                      <m:sSubSupPr>
                        <m:ctrlPr>
                          <a:rPr kumimoji="1" lang="en-US" altLang="ja-JP" sz="2000" b="1" i="1" u="none" strike="noStrike" kern="1200" cap="none" spc="0" normalizeH="0" baseline="0" noProof="0" smtClean="0">
                            <a:ln>
                              <a:noFill/>
                            </a:ln>
                            <a:solidFill>
                              <a:prstClr val="black"/>
                            </a:solidFill>
                            <a:effectLst/>
                            <a:uLnTx/>
                            <a:uFillTx/>
                            <a:latin typeface="Cambria Math" panose="02040503050406030204" pitchFamily="18" charset="0"/>
                          </a:rPr>
                        </m:ctrlPr>
                      </m:sSubSupPr>
                      <m:e>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rPr>
                          <m:t>𝑚</m:t>
                        </m:r>
                      </m:e>
                      <m:sub>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rPr>
                          <m:t>[</m:t>
                        </m:r>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rPr>
                          <m:t>𝑖</m:t>
                        </m:r>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rPr>
                          <m:t>]</m:t>
                        </m:r>
                      </m:sub>
                      <m:sup>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rPr>
                          <m:t>𝑗</m:t>
                        </m:r>
                      </m:sup>
                    </m:sSubSup>
                  </m:oMath>
                </a14:m>
                <a:r>
                  <a:rPr kumimoji="1" lang="ja-JP" altLang="en-US" sz="2000" b="1" u="none" strike="noStrike" kern="1200" cap="none" spc="0" normalizeH="0" baseline="0" noProof="0" dirty="0">
                    <a:ln>
                      <a:noFill/>
                    </a:ln>
                    <a:solidFill>
                      <a:prstClr val="black"/>
                    </a:solidFill>
                    <a:effectLst/>
                    <a:uLnTx/>
                    <a:uFillTx/>
                  </a:rPr>
                  <a:t>を考える．</a:t>
                </a:r>
                <a:endParaRPr kumimoji="1" lang="en-US" altLang="ja-JP" sz="2000" b="1" u="none" strike="noStrike" kern="1200" cap="none" spc="0" normalizeH="0" baseline="0" noProof="0" dirty="0">
                  <a:ln>
                    <a:noFill/>
                  </a:ln>
                  <a:solidFill>
                    <a:prstClr val="black"/>
                  </a:solidFill>
                  <a:effectLst/>
                  <a:uLnTx/>
                  <a:uFillTx/>
                </a:endParaRPr>
              </a:p>
              <a:p>
                <a:pPr algn="just"/>
                <a:endParaRPr kumimoji="1" lang="en-US" altLang="ja-JP" sz="800" b="1" u="none" strike="noStrike" kern="1200" cap="none" spc="0" normalizeH="0" baseline="0" noProof="0" dirty="0">
                  <a:ln>
                    <a:noFill/>
                  </a:ln>
                  <a:solidFill>
                    <a:prstClr val="black"/>
                  </a:solidFill>
                  <a:effectLst/>
                  <a:uLnTx/>
                  <a:uFillTx/>
                </a:endParaRPr>
              </a:p>
              <a:p>
                <a:pPr algn="just"/>
                <a14:m>
                  <m:oMath xmlns:m="http://schemas.openxmlformats.org/officeDocument/2006/math">
                    <m:sSub>
                      <m:sSubPr>
                        <m:ctrlPr>
                          <a:rPr lang="en-US" altLang="ja-JP" sz="2400" i="1">
                            <a:solidFill>
                              <a:prstClr val="black"/>
                            </a:solidFill>
                            <a:latin typeface="Cambria Math" panose="02040503050406030204" pitchFamily="18" charset="0"/>
                          </a:rPr>
                        </m:ctrlPr>
                      </m:sSubPr>
                      <m:e>
                        <m:r>
                          <a:rPr lang="en-US" altLang="ja-JP" sz="2400" i="1">
                            <a:solidFill>
                              <a:prstClr val="black"/>
                            </a:solidFill>
                            <a:latin typeface="Cambria Math" panose="02040503050406030204" pitchFamily="18" charset="0"/>
                          </a:rPr>
                          <m:t>𝑥</m:t>
                        </m:r>
                      </m:e>
                      <m:sub>
                        <m:r>
                          <a:rPr lang="en-US" altLang="ja-JP" sz="2400" i="1">
                            <a:solidFill>
                              <a:prstClr val="black"/>
                            </a:solidFill>
                            <a:latin typeface="Cambria Math" panose="02040503050406030204" pitchFamily="18" charset="0"/>
                          </a:rPr>
                          <m:t>𝑖</m:t>
                        </m:r>
                      </m:sub>
                    </m:sSub>
                  </m:oMath>
                </a14:m>
                <a:r>
                  <a:rPr kumimoji="1" lang="ja-JP" altLang="en-US" sz="2000" b="1" u="none" strike="noStrike" kern="1200" cap="none" spc="0" normalizeH="0" baseline="0" noProof="0" dirty="0">
                    <a:ln>
                      <a:noFill/>
                    </a:ln>
                    <a:solidFill>
                      <a:prstClr val="black"/>
                    </a:solidFill>
                    <a:effectLst/>
                    <a:uLnTx/>
                    <a:uFillTx/>
                  </a:rPr>
                  <a:t>の条件付き確率密度関数</a:t>
                </a:r>
                <a14:m>
                  <m:oMath xmlns:m="http://schemas.openxmlformats.org/officeDocument/2006/math">
                    <m:sSub>
                      <m:sSubPr>
                        <m:ctrlPr>
                          <a:rPr lang="en-US" altLang="ja-JP" sz="2000" i="1">
                            <a:solidFill>
                              <a:prstClr val="black"/>
                            </a:solidFill>
                            <a:latin typeface="Cambria Math" panose="02040503050406030204" pitchFamily="18" charset="0"/>
                          </a:rPr>
                        </m:ctrlPr>
                      </m:sSubPr>
                      <m:e>
                        <m:r>
                          <a:rPr lang="en-US" altLang="ja-JP" sz="2000" i="1">
                            <a:solidFill>
                              <a:prstClr val="black"/>
                            </a:solidFill>
                            <a:latin typeface="Cambria Math" panose="02040503050406030204" pitchFamily="18" charset="0"/>
                          </a:rPr>
                          <m:t>𝑝</m:t>
                        </m:r>
                      </m:e>
                      <m:sub>
                        <m:r>
                          <a:rPr lang="ja-JP" altLang="en-US" sz="2000" i="1">
                            <a:solidFill>
                              <a:prstClr val="black"/>
                            </a:solidFill>
                            <a:latin typeface="Cambria Math" panose="02040503050406030204" pitchFamily="18" charset="0"/>
                          </a:rPr>
                          <m:t>𝛽</m:t>
                        </m:r>
                      </m:sub>
                    </m:sSub>
                    <m:d>
                      <m:dPr>
                        <m:ctrlPr>
                          <a:rPr lang="en-US" altLang="ja-JP" sz="2000" i="1">
                            <a:solidFill>
                              <a:prstClr val="black"/>
                            </a:solidFill>
                            <a:latin typeface="Cambria Math" panose="02040503050406030204" pitchFamily="18" charset="0"/>
                          </a:rPr>
                        </m:ctrlPr>
                      </m:dPr>
                      <m:e>
                        <m:sSub>
                          <m:sSubPr>
                            <m:ctrlPr>
                              <a:rPr lang="en-US" altLang="ja-JP" sz="2000" i="1">
                                <a:solidFill>
                                  <a:prstClr val="black"/>
                                </a:solidFill>
                                <a:latin typeface="Cambria Math" panose="02040503050406030204" pitchFamily="18" charset="0"/>
                              </a:rPr>
                            </m:ctrlPr>
                          </m:sSubPr>
                          <m:e>
                            <m:r>
                              <a:rPr lang="en-US" altLang="ja-JP" sz="2000" i="1">
                                <a:solidFill>
                                  <a:prstClr val="black"/>
                                </a:solidFill>
                                <a:latin typeface="Cambria Math" panose="02040503050406030204" pitchFamily="18" charset="0"/>
                              </a:rPr>
                              <m:t>𝑥</m:t>
                            </m:r>
                          </m:e>
                          <m:sub>
                            <m:r>
                              <a:rPr lang="en-US" altLang="ja-JP" sz="2000" i="1">
                                <a:solidFill>
                                  <a:prstClr val="black"/>
                                </a:solidFill>
                                <a:latin typeface="Cambria Math" panose="02040503050406030204" pitchFamily="18" charset="0"/>
                              </a:rPr>
                              <m:t>𝑖</m:t>
                            </m:r>
                          </m:sub>
                        </m:sSub>
                        <m:r>
                          <a:rPr lang="en-US" altLang="ja-JP" sz="2000" i="1">
                            <a:solidFill>
                              <a:prstClr val="black"/>
                            </a:solidFill>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oMath>
                </a14:m>
                <a:r>
                  <a:rPr kumimoji="1" lang="ja-JP" altLang="en-US" sz="2000" b="1" u="none" strike="noStrike" kern="1200" cap="none" spc="0" normalizeH="0" baseline="0" noProof="0" dirty="0">
                    <a:ln>
                      <a:noFill/>
                    </a:ln>
                    <a:solidFill>
                      <a:prstClr val="black"/>
                    </a:solidFill>
                    <a:effectLst/>
                    <a:uLnTx/>
                    <a:uFillTx/>
                  </a:rPr>
                  <a:t>は，</a:t>
                </a:r>
                <a:r>
                  <a:rPr lang="ja-JP" altLang="en-US" sz="2000" b="1" dirty="0">
                    <a:solidFill>
                      <a:prstClr val="black"/>
                    </a:solidFill>
                  </a:rPr>
                  <a:t>分配関数</a:t>
                </a:r>
                <a14:m>
                  <m:oMath xmlns:m="http://schemas.openxmlformats.org/officeDocument/2006/math">
                    <m:sSub>
                      <m:sSubPr>
                        <m:ctrlPr>
                          <a:rPr lang="en-US" altLang="ja-JP" sz="2400" i="1">
                            <a:solidFill>
                              <a:prstClr val="black"/>
                            </a:solidFill>
                            <a:latin typeface="Cambria Math" panose="02040503050406030204" pitchFamily="18" charset="0"/>
                          </a:rPr>
                        </m:ctrlPr>
                      </m:sSubPr>
                      <m:e>
                        <m:r>
                          <a:rPr lang="en-US" altLang="ja-JP" sz="2400" i="1">
                            <a:solidFill>
                              <a:prstClr val="black"/>
                            </a:solidFill>
                            <a:latin typeface="Cambria Math" panose="02040503050406030204" pitchFamily="18" charset="0"/>
                          </a:rPr>
                          <m:t>𝑍</m:t>
                        </m:r>
                      </m:e>
                      <m:sub>
                        <m:r>
                          <a:rPr lang="ja-JP" altLang="en-US" sz="2400" i="1">
                            <a:solidFill>
                              <a:prstClr val="black"/>
                            </a:solidFill>
                            <a:latin typeface="Cambria Math" panose="02040503050406030204" pitchFamily="18" charset="0"/>
                          </a:rPr>
                          <m:t>𝛽</m:t>
                        </m:r>
                      </m:sub>
                    </m:sSub>
                    <m:d>
                      <m:dPr>
                        <m:ctrlPr>
                          <a:rPr lang="en-US" altLang="ja-JP" sz="2400" i="1">
                            <a:solidFill>
                              <a:prstClr val="black"/>
                            </a:solidFill>
                            <a:latin typeface="Cambria Math" panose="02040503050406030204" pitchFamily="18" charset="0"/>
                          </a:rPr>
                        </m:ctrlPr>
                      </m:dPr>
                      <m:e>
                        <m:sSup>
                          <m:sSupPr>
                            <m:ctrlPr>
                              <a:rPr lang="en-US" altLang="ja-JP" sz="2400" i="1">
                                <a:solidFill>
                                  <a:prstClr val="black"/>
                                </a:solidFill>
                                <a:latin typeface="Cambria Math" panose="02040503050406030204" pitchFamily="18" charset="0"/>
                              </a:rPr>
                            </m:ctrlPr>
                          </m:sSupPr>
                          <m:e>
                            <m:r>
                              <a:rPr lang="en-US" altLang="ja-JP" sz="2400" i="1">
                                <a:solidFill>
                                  <a:prstClr val="black"/>
                                </a:solidFill>
                                <a:latin typeface="Cambria Math" panose="02040503050406030204" pitchFamily="18" charset="0"/>
                              </a:rPr>
                              <m:t>𝑚</m:t>
                            </m:r>
                          </m:e>
                          <m:sup>
                            <m:r>
                              <a:rPr lang="en-US" altLang="ja-JP" sz="2400" i="1">
                                <a:solidFill>
                                  <a:prstClr val="black"/>
                                </a:solidFill>
                                <a:latin typeface="Cambria Math" panose="02040503050406030204" pitchFamily="18" charset="0"/>
                              </a:rPr>
                              <m:t>𝑗</m:t>
                            </m:r>
                          </m:sup>
                        </m:sSup>
                      </m:e>
                    </m:d>
                    <m:r>
                      <a:rPr lang="en-US" altLang="ja-JP" sz="2400" i="1">
                        <a:solidFill>
                          <a:prstClr val="black"/>
                        </a:solidFill>
                        <a:latin typeface="Cambria Math" panose="02040503050406030204" pitchFamily="18" charset="0"/>
                      </a:rPr>
                      <m:t>=</m:t>
                    </m:r>
                    <m:r>
                      <a:rPr lang="en-US" altLang="ja-JP" sz="2400" i="1">
                        <a:solidFill>
                          <a:prstClr val="black"/>
                        </a:solidFill>
                        <a:latin typeface="Cambria Math" panose="02040503050406030204" pitchFamily="18" charset="0"/>
                        <a:ea typeface="Cambria Math" panose="02040503050406030204" pitchFamily="18" charset="0"/>
                      </a:rPr>
                      <m:t>−</m:t>
                    </m:r>
                    <m:nary>
                      <m:naryPr>
                        <m:chr m:val="∑"/>
                        <m:supHide m:val="on"/>
                        <m:ctrlPr>
                          <a:rPr lang="en-US" altLang="ja-JP" sz="2400" i="1">
                            <a:solidFill>
                              <a:prstClr val="black"/>
                            </a:solidFill>
                            <a:latin typeface="Cambria Math" panose="02040503050406030204" pitchFamily="18" charset="0"/>
                            <a:ea typeface="Cambria Math" panose="02040503050406030204" pitchFamily="18" charset="0"/>
                          </a:rPr>
                        </m:ctrlPr>
                      </m:naryPr>
                      <m:sub>
                        <m:r>
                          <a:rPr lang="en-US" altLang="ja-JP" sz="2400" i="1">
                            <a:solidFill>
                              <a:prstClr val="black"/>
                            </a:solidFill>
                            <a:latin typeface="Cambria Math" panose="02040503050406030204" pitchFamily="18" charset="0"/>
                            <a:ea typeface="Cambria Math" panose="02040503050406030204" pitchFamily="18" charset="0"/>
                          </a:rPr>
                          <m:t>𝑖</m:t>
                        </m:r>
                      </m:sub>
                      <m:sup/>
                      <m:e>
                        <m:r>
                          <a:rPr lang="en-US" altLang="ja-JP" sz="2400" i="1">
                            <a:solidFill>
                              <a:prstClr val="black"/>
                            </a:solidFill>
                            <a:latin typeface="Cambria Math" panose="02040503050406030204" pitchFamily="18" charset="0"/>
                            <a:ea typeface="Cambria Math" panose="02040503050406030204" pitchFamily="18" charset="0"/>
                          </a:rPr>
                          <m:t>𝑒𝑥𝑝</m:t>
                        </m:r>
                        <m:d>
                          <m:dPr>
                            <m:begChr m:val="{"/>
                            <m:endChr m:val="}"/>
                            <m:ctrlPr>
                              <a:rPr lang="en-US" altLang="ja-JP" sz="2400" i="1">
                                <a:solidFill>
                                  <a:prstClr val="black"/>
                                </a:solidFill>
                                <a:latin typeface="Cambria Math" panose="02040503050406030204" pitchFamily="18" charset="0"/>
                                <a:ea typeface="Cambria Math" panose="02040503050406030204" pitchFamily="18" charset="0"/>
                              </a:rPr>
                            </m:ctrlPr>
                          </m:dPr>
                          <m:e>
                            <m:r>
                              <a:rPr lang="en-US" altLang="ja-JP" sz="2400" i="1">
                                <a:solidFill>
                                  <a:prstClr val="black"/>
                                </a:solidFill>
                                <a:latin typeface="Cambria Math" panose="02040503050406030204" pitchFamily="18" charset="0"/>
                                <a:ea typeface="Cambria Math" panose="02040503050406030204" pitchFamily="18" charset="0"/>
                              </a:rPr>
                              <m:t>−</m:t>
                            </m:r>
                            <m:r>
                              <a:rPr lang="ja-JP" altLang="en-US" sz="2400" i="1">
                                <a:solidFill>
                                  <a:prstClr val="black"/>
                                </a:solidFill>
                                <a:latin typeface="Cambria Math" panose="02040503050406030204" pitchFamily="18" charset="0"/>
                                <a:ea typeface="Cambria Math" panose="02040503050406030204" pitchFamily="18" charset="0"/>
                              </a:rPr>
                              <m:t>𝛽</m:t>
                            </m:r>
                            <m:r>
                              <a:rPr lang="en-US" altLang="ja-JP" sz="2400" i="1">
                                <a:solidFill>
                                  <a:prstClr val="black"/>
                                </a:solidFill>
                                <a:latin typeface="Cambria Math" panose="02040503050406030204" pitchFamily="18" charset="0"/>
                              </a:rPr>
                              <m:t>𝐸</m:t>
                            </m:r>
                            <m:d>
                              <m:dPr>
                                <m:ctrlPr>
                                  <a:rPr lang="en-US" altLang="ja-JP" sz="2400" i="1">
                                    <a:solidFill>
                                      <a:prstClr val="black"/>
                                    </a:solidFill>
                                    <a:latin typeface="Cambria Math" panose="02040503050406030204" pitchFamily="18" charset="0"/>
                                  </a:rPr>
                                </m:ctrlPr>
                              </m:dPr>
                              <m:e>
                                <m:sSub>
                                  <m:sSubPr>
                                    <m:ctrlPr>
                                      <a:rPr lang="en-US" altLang="ja-JP" sz="2400" i="1">
                                        <a:solidFill>
                                          <a:prstClr val="black"/>
                                        </a:solidFill>
                                        <a:latin typeface="Cambria Math" panose="02040503050406030204" pitchFamily="18" charset="0"/>
                                      </a:rPr>
                                    </m:ctrlPr>
                                  </m:sSubPr>
                                  <m:e>
                                    <m:r>
                                      <a:rPr lang="en-US" altLang="ja-JP" sz="2400" i="1">
                                        <a:solidFill>
                                          <a:prstClr val="black"/>
                                        </a:solidFill>
                                        <a:latin typeface="Cambria Math" panose="02040503050406030204" pitchFamily="18" charset="0"/>
                                      </a:rPr>
                                      <m:t>𝑥</m:t>
                                    </m:r>
                                  </m:e>
                                  <m:sub>
                                    <m:r>
                                      <a:rPr lang="en-US" altLang="ja-JP" sz="2400" i="1">
                                        <a:solidFill>
                                          <a:prstClr val="black"/>
                                        </a:solidFill>
                                        <a:latin typeface="Cambria Math" panose="02040503050406030204" pitchFamily="18" charset="0"/>
                                      </a:rPr>
                                      <m:t>𝑖</m:t>
                                    </m:r>
                                  </m:sub>
                                </m:sSub>
                                <m:r>
                                  <a:rPr lang="en-US" altLang="ja-JP" sz="2400" i="1">
                                    <a:solidFill>
                                      <a:prstClr val="black"/>
                                    </a:solidFill>
                                    <a:latin typeface="Cambria Math" panose="02040503050406030204" pitchFamily="18" charset="0"/>
                                  </a:rPr>
                                  <m:t>,</m:t>
                                </m:r>
                                <m:sSup>
                                  <m:sSupPr>
                                    <m:ctrlPr>
                                      <a:rPr lang="en-US" altLang="ja-JP" sz="2400" i="1">
                                        <a:solidFill>
                                          <a:prstClr val="black"/>
                                        </a:solidFill>
                                        <a:latin typeface="Cambria Math" panose="02040503050406030204" pitchFamily="18" charset="0"/>
                                      </a:rPr>
                                    </m:ctrlPr>
                                  </m:sSupPr>
                                  <m:e>
                                    <m:r>
                                      <a:rPr lang="en-US" altLang="ja-JP" sz="2400" i="1">
                                        <a:solidFill>
                                          <a:prstClr val="black"/>
                                        </a:solidFill>
                                        <a:latin typeface="Cambria Math" panose="02040503050406030204" pitchFamily="18" charset="0"/>
                                      </a:rPr>
                                      <m:t>𝑚</m:t>
                                    </m:r>
                                  </m:e>
                                  <m:sup>
                                    <m:r>
                                      <a:rPr lang="en-US" altLang="ja-JP" sz="2400" i="1">
                                        <a:solidFill>
                                          <a:prstClr val="black"/>
                                        </a:solidFill>
                                        <a:latin typeface="Cambria Math" panose="02040503050406030204" pitchFamily="18" charset="0"/>
                                      </a:rPr>
                                      <m:t>𝑗</m:t>
                                    </m:r>
                                  </m:sup>
                                </m:sSup>
                              </m:e>
                            </m:d>
                          </m:e>
                        </m:d>
                      </m:e>
                    </m:nary>
                  </m:oMath>
                </a14:m>
                <a:r>
                  <a:rPr kumimoji="1" lang="ja-JP" altLang="en-US" sz="2000" b="1" u="none" strike="noStrike" kern="1200" cap="none" spc="0" normalizeH="0" baseline="0" noProof="0" dirty="0">
                    <a:ln>
                      <a:noFill/>
                    </a:ln>
                    <a:solidFill>
                      <a:prstClr val="black"/>
                    </a:solidFill>
                    <a:effectLst/>
                    <a:uLnTx/>
                    <a:uFillTx/>
                  </a:rPr>
                  <a:t>を用いると</a:t>
                </a:r>
                <a:endParaRPr kumimoji="1" lang="en-US" altLang="ja-JP" sz="2000" b="1" u="none" strike="noStrike" kern="1200" cap="none" spc="0" normalizeH="0" baseline="0" noProof="0" dirty="0">
                  <a:ln>
                    <a:noFill/>
                  </a:ln>
                  <a:solidFill>
                    <a:prstClr val="black"/>
                  </a:solidFill>
                  <a:effectLst/>
                  <a:uLnTx/>
                  <a:uFillTx/>
                </a:endParaRPr>
              </a:p>
              <a:p>
                <a:pPr algn="just"/>
                <a:endParaRPr kumimoji="1" lang="en-US" altLang="ja-JP" sz="800" b="1" u="none" strike="noStrike" kern="1200" cap="none" spc="0" normalizeH="0" baseline="0" noProof="0" dirty="0">
                  <a:ln>
                    <a:noFill/>
                  </a:ln>
                  <a:solidFill>
                    <a:prstClr val="black"/>
                  </a:solidFill>
                  <a:effectLst/>
                  <a:uLnTx/>
                  <a:uFillTx/>
                </a:endParaRPr>
              </a:p>
              <a:p>
                <a:pPr algn="just"/>
                <a14:m>
                  <m:oMathPara xmlns:m="http://schemas.openxmlformats.org/officeDocument/2006/math">
                    <m:oMathParaPr>
                      <m:jc m:val="centerGroup"/>
                    </m:oMathParaPr>
                    <m:oMath xmlns:m="http://schemas.openxmlformats.org/officeDocument/2006/math">
                      <m:sSub>
                        <m:sSubPr>
                          <m:ctrlP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bPr>
                        <m:e>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𝑝</m:t>
                          </m:r>
                        </m:e>
                        <m:sub>
                          <m:r>
                            <a:rPr kumimoji="1" lang="ja-JP" altLang="en-US" sz="2000" b="0" i="1" u="none" strike="noStrike" kern="1200" cap="none" spc="0" normalizeH="0" baseline="0" noProof="0">
                              <a:ln>
                                <a:noFill/>
                              </a:ln>
                              <a:solidFill>
                                <a:prstClr val="black"/>
                              </a:solidFill>
                              <a:effectLst/>
                              <a:uLnTx/>
                              <a:uFillTx/>
                              <a:latin typeface="Cambria Math" panose="02040503050406030204" pitchFamily="18" charset="0"/>
                              <a:cs typeface="+mn-cs"/>
                            </a:rPr>
                            <m:t>𝛽</m:t>
                          </m:r>
                        </m:sub>
                      </m:sSub>
                      <m:d>
                        <m:dPr>
                          <m:ctrlP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ctrlPr>
                        </m:dPr>
                        <m:e>
                          <m:sSub>
                            <m:sSubPr>
                              <m:ctrlP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𝑥</m:t>
                              </m:r>
                            </m:e>
                            <m:sub>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𝑖</m:t>
                              </m:r>
                            </m:sub>
                          </m:sSub>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m:t>
                          </m:r>
                          <m:sSubSup>
                            <m:sSubSupPr>
                              <m:ctrlP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𝑚</m:t>
                              </m:r>
                            </m:e>
                            <m:sub>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m:t>
                              </m:r>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𝑖</m:t>
                              </m:r>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m:t>
                              </m:r>
                            </m:sub>
                            <m:sup>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𝑗</m:t>
                              </m:r>
                            </m:sup>
                          </m:sSubSup>
                        </m:e>
                      </m:d>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m:t>
                      </m:r>
                      <m:sSubSup>
                        <m:sSubSupPr>
                          <m:ctrlP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bSupPr>
                        <m:e>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𝑍</m:t>
                          </m:r>
                        </m:e>
                        <m:sub>
                          <m:r>
                            <a:rPr kumimoji="1" lang="ja-JP" altLang="en-US"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𝛽</m:t>
                          </m:r>
                        </m:sub>
                        <m:sup>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t>−1</m:t>
                          </m:r>
                        </m:sup>
                      </m:sSubSup>
                      <m:d>
                        <m:dPr>
                          <m:ctrlP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ctrlPr>
                        </m:dPr>
                        <m:e>
                          <m:sSup>
                            <m:sSupPr>
                              <m:ctrlP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pPr>
                            <m:e>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𝑚</m:t>
                              </m:r>
                            </m:e>
                            <m:sup>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𝑗</m:t>
                              </m:r>
                            </m:sup>
                          </m:sSup>
                        </m:e>
                      </m:d>
                      <m:r>
                        <m:rPr>
                          <m:sty m:val="p"/>
                        </m:rPr>
                        <a:rPr kumimoji="1" lang="en-US" altLang="ja-JP" sz="2000" b="0" i="0" u="none" strike="noStrike" kern="1200" cap="none" spc="0" normalizeH="0" baseline="0" noProof="0" smtClean="0">
                          <a:ln>
                            <a:noFill/>
                          </a:ln>
                          <a:solidFill>
                            <a:prstClr val="black"/>
                          </a:solidFill>
                          <a:effectLst/>
                          <a:uLnTx/>
                          <a:uFillTx/>
                          <a:latin typeface="Cambria Math" panose="02040503050406030204" pitchFamily="18" charset="0"/>
                          <a:cs typeface="+mn-cs"/>
                        </a:rPr>
                        <m:t>exp</m:t>
                      </m:r>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d>
                        <m:dPr>
                          <m:begChr m:val="{"/>
                          <m:endChr m:val="}"/>
                          <m:ctrlP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dPr>
                        <m:e>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1" lang="ja-JP" altLang="en-US"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𝛽</m:t>
                          </m:r>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𝐸</m:t>
                          </m:r>
                          <m:d>
                            <m:dPr>
                              <m:ctrlP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ctrlPr>
                            </m:dPr>
                            <m:e>
                              <m:sSub>
                                <m:sSubPr>
                                  <m:ctrlP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𝑥</m:t>
                                  </m:r>
                                </m:e>
                                <m:sub>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𝑖</m:t>
                                  </m:r>
                                </m:sub>
                              </m:sSub>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cs typeface="+mn-cs"/>
                                </a:rPr>
                                <m:t>,</m:t>
                              </m:r>
                              <m:sSubSup>
                                <m:sSubSupPr>
                                  <m:ctrlP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bSupPr>
                                <m:e>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𝑚</m:t>
                                  </m:r>
                                </m:e>
                                <m:sub>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𝑖</m:t>
                                  </m:r>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sub>
                                <m:sup>
                                  <m:r>
                                    <a:rPr kumimoji="1" lang="en-US" altLang="ja-JP" sz="20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𝑗</m:t>
                                  </m:r>
                                </m:sup>
                              </m:sSubSup>
                            </m:e>
                          </m:d>
                        </m:e>
                      </m:d>
                    </m:oMath>
                  </m:oMathPara>
                </a14:m>
                <a:endParaRPr kumimoji="1" lang="en-US" altLang="ja-JP" sz="2000" b="1" u="none" strike="noStrike" kern="1200" cap="none" spc="0" normalizeH="0" baseline="0" noProof="0" dirty="0">
                  <a:ln>
                    <a:noFill/>
                  </a:ln>
                  <a:solidFill>
                    <a:prstClr val="black"/>
                  </a:solidFill>
                  <a:effectLst/>
                  <a:uLnTx/>
                  <a:uFillTx/>
                </a:endParaRPr>
              </a:p>
              <a:p>
                <a:pPr algn="just"/>
                <a:endParaRPr kumimoji="1" lang="en-US" altLang="ja-JP" sz="800" b="1" u="none" strike="noStrike" kern="1200" cap="none" spc="0" normalizeH="0" baseline="0" noProof="0" dirty="0">
                  <a:ln>
                    <a:noFill/>
                  </a:ln>
                  <a:solidFill>
                    <a:prstClr val="black"/>
                  </a:solidFill>
                  <a:effectLst/>
                  <a:uLnTx/>
                  <a:uFillTx/>
                </a:endParaRPr>
              </a:p>
              <a:p>
                <a:pPr algn="just"/>
                <a:r>
                  <a:rPr kumimoji="1" lang="ja-JP" altLang="en-US" sz="2000" b="1" u="none" strike="noStrike" kern="1200" cap="none" spc="0" normalizeH="0" baseline="0" noProof="0" dirty="0">
                    <a:ln>
                      <a:noFill/>
                    </a:ln>
                    <a:solidFill>
                      <a:prstClr val="black"/>
                    </a:solidFill>
                    <a:effectLst/>
                    <a:uLnTx/>
                    <a:uFillTx/>
                    <a:latin typeface="+mn-ea"/>
                    <a:cs typeface="+mn-cs"/>
                  </a:rPr>
                  <a:t>と導出できる．</a:t>
                </a:r>
                <a:endParaRPr kumimoji="1" lang="en-US" altLang="ja-JP" sz="2000" b="1" u="none" strike="noStrike" kern="1200" cap="none" spc="0" normalizeH="0" baseline="0" noProof="0" dirty="0">
                  <a:ln>
                    <a:noFill/>
                  </a:ln>
                  <a:solidFill>
                    <a:prstClr val="black"/>
                  </a:solidFill>
                  <a:effectLst/>
                  <a:uLnTx/>
                  <a:uFillTx/>
                  <a:latin typeface="+mn-ea"/>
                  <a:cs typeface="+mn-cs"/>
                </a:endParaRPr>
              </a:p>
              <a:p>
                <a:pPr algn="just"/>
                <a:endParaRPr kumimoji="1" lang="en-US" altLang="ja-JP" sz="800" b="0"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endParaRPr>
              </a:p>
              <a:p>
                <a:pPr algn="just"/>
                <a:r>
                  <a:rPr kumimoji="1" lang="ja-JP" altLang="en-US" sz="2000" b="1" dirty="0"/>
                  <a:t>確率の正規化と，</a:t>
                </a:r>
                <a:r>
                  <a:rPr kumimoji="1" lang="en-US" altLang="ja-JP" sz="2000" b="1" dirty="0"/>
                  <a:t>2</a:t>
                </a:r>
                <a:r>
                  <a:rPr kumimoji="1" lang="ja-JP" altLang="en-US" sz="2000" b="1" dirty="0"/>
                  <a:t>乗誤差関数</a:t>
                </a:r>
                <a14:m>
                  <m:oMath xmlns:m="http://schemas.openxmlformats.org/officeDocument/2006/math">
                    <m:r>
                      <a:rPr lang="en-US" altLang="ja-JP" sz="2400" i="1">
                        <a:solidFill>
                          <a:prstClr val="black"/>
                        </a:solidFill>
                        <a:latin typeface="Cambria Math" panose="02040503050406030204" pitchFamily="18" charset="0"/>
                      </a:rPr>
                      <m:t>𝐸</m:t>
                    </m:r>
                    <m:d>
                      <m:dPr>
                        <m:ctrlPr>
                          <a:rPr lang="en-US" altLang="ja-JP" sz="2400" i="1">
                            <a:solidFill>
                              <a:prstClr val="black"/>
                            </a:solidFill>
                            <a:latin typeface="Cambria Math" panose="02040503050406030204" pitchFamily="18" charset="0"/>
                          </a:rPr>
                        </m:ctrlPr>
                      </m:dPr>
                      <m:e>
                        <m:sSub>
                          <m:sSubPr>
                            <m:ctrlPr>
                              <a:rPr lang="en-US" altLang="ja-JP" sz="2400" i="1">
                                <a:solidFill>
                                  <a:prstClr val="black"/>
                                </a:solidFill>
                                <a:latin typeface="Cambria Math" panose="02040503050406030204" pitchFamily="18" charset="0"/>
                              </a:rPr>
                            </m:ctrlPr>
                          </m:sSubPr>
                          <m:e>
                            <m:r>
                              <a:rPr lang="en-US" altLang="ja-JP" sz="2400" i="1">
                                <a:solidFill>
                                  <a:prstClr val="black"/>
                                </a:solidFill>
                                <a:latin typeface="Cambria Math" panose="02040503050406030204" pitchFamily="18" charset="0"/>
                              </a:rPr>
                              <m:t>𝑥</m:t>
                            </m:r>
                          </m:e>
                          <m:sub>
                            <m:r>
                              <a:rPr lang="en-US" altLang="ja-JP" sz="2400" i="1">
                                <a:solidFill>
                                  <a:prstClr val="black"/>
                                </a:solidFill>
                                <a:latin typeface="Cambria Math" panose="02040503050406030204" pitchFamily="18" charset="0"/>
                              </a:rPr>
                              <m:t>𝑖</m:t>
                            </m:r>
                          </m:sub>
                        </m:sSub>
                        <m:r>
                          <a:rPr lang="en-US" altLang="ja-JP" sz="2400" i="1">
                            <a:solidFill>
                              <a:prstClr val="black"/>
                            </a:solidFill>
                            <a:latin typeface="Cambria Math" panose="02040503050406030204" pitchFamily="18" charset="0"/>
                          </a:rPr>
                          <m:t>,</m:t>
                        </m:r>
                        <m:sSup>
                          <m:sSupPr>
                            <m:ctrlPr>
                              <a:rPr lang="en-US" altLang="ja-JP" sz="2400" i="1">
                                <a:solidFill>
                                  <a:prstClr val="black"/>
                                </a:solidFill>
                                <a:latin typeface="Cambria Math" panose="02040503050406030204" pitchFamily="18" charset="0"/>
                              </a:rPr>
                            </m:ctrlPr>
                          </m:sSupPr>
                          <m:e>
                            <m:r>
                              <a:rPr lang="en-US" altLang="ja-JP" sz="2400" i="1">
                                <a:solidFill>
                                  <a:prstClr val="black"/>
                                </a:solidFill>
                                <a:latin typeface="Cambria Math" panose="02040503050406030204" pitchFamily="18" charset="0"/>
                              </a:rPr>
                              <m:t>𝑚</m:t>
                            </m:r>
                          </m:e>
                          <m:sup>
                            <m:r>
                              <a:rPr lang="en-US" altLang="ja-JP" sz="2400" i="1">
                                <a:solidFill>
                                  <a:prstClr val="black"/>
                                </a:solidFill>
                                <a:latin typeface="Cambria Math" panose="02040503050406030204" pitchFamily="18" charset="0"/>
                              </a:rPr>
                              <m:t>𝑗</m:t>
                            </m:r>
                          </m:sup>
                        </m:sSup>
                      </m:e>
                    </m:d>
                  </m:oMath>
                </a14:m>
                <a:r>
                  <a:rPr kumimoji="1" lang="ja-JP" altLang="en-US" sz="2000" b="1" dirty="0"/>
                  <a:t>の条件付き期待値</a:t>
                </a:r>
                <a:endParaRPr kumimoji="1" lang="en-US" altLang="ja-JP" sz="2000" b="1" dirty="0"/>
              </a:p>
              <a:p>
                <a:pPr algn="just"/>
                <a:endParaRPr kumimoji="1" lang="en-US" altLang="ja-JP" sz="800" b="1" dirty="0"/>
              </a:p>
              <a:p>
                <a:pPr algn="just"/>
                <a14:m>
                  <m:oMathPara xmlns:m="http://schemas.openxmlformats.org/officeDocument/2006/math">
                    <m:oMathParaPr>
                      <m:jc m:val="centerGroup"/>
                    </m:oMathParaPr>
                    <m:oMath xmlns:m="http://schemas.openxmlformats.org/officeDocument/2006/math">
                      <m:sSub>
                        <m:sSubPr>
                          <m:ctrlPr>
                            <a:rPr kumimoji="1" lang="en-US" altLang="ja-JP" sz="2400" i="1" smtClean="0">
                              <a:latin typeface="Cambria Math" panose="02040503050406030204" pitchFamily="18" charset="0"/>
                            </a:rPr>
                          </m:ctrlPr>
                        </m:sSubPr>
                        <m:e>
                          <m:d>
                            <m:dPr>
                              <m:begChr m:val="⟨"/>
                              <m:endChr m:val="⟩"/>
                              <m:ctrlPr>
                                <a:rPr lang="en-US" altLang="ja-JP" sz="2400" i="1">
                                  <a:latin typeface="Cambria Math" panose="02040503050406030204" pitchFamily="18" charset="0"/>
                                </a:rPr>
                              </m:ctrlPr>
                            </m:dPr>
                            <m:e>
                              <m:r>
                                <a:rPr lang="en-US" altLang="ja-JP" sz="2400" b="0" i="1">
                                  <a:solidFill>
                                    <a:prstClr val="black"/>
                                  </a:solidFill>
                                  <a:latin typeface="Cambria Math" panose="02040503050406030204" pitchFamily="18" charset="0"/>
                                </a:rPr>
                                <m:t>𝐸</m:t>
                              </m:r>
                              <m:d>
                                <m:dPr>
                                  <m:ctrlPr>
                                    <a:rPr lang="en-US" altLang="ja-JP" sz="2400" i="1">
                                      <a:solidFill>
                                        <a:prstClr val="black"/>
                                      </a:solidFill>
                                      <a:latin typeface="Cambria Math" panose="02040503050406030204" pitchFamily="18" charset="0"/>
                                    </a:rPr>
                                  </m:ctrlPr>
                                </m:dPr>
                                <m:e>
                                  <m:sSup>
                                    <m:sSupPr>
                                      <m:ctrlPr>
                                        <a:rPr lang="en-US" altLang="ja-JP" sz="2400" i="1" smtClean="0">
                                          <a:solidFill>
                                            <a:prstClr val="black"/>
                                          </a:solidFill>
                                          <a:latin typeface="Cambria Math" panose="02040503050406030204" pitchFamily="18" charset="0"/>
                                        </a:rPr>
                                      </m:ctrlPr>
                                    </m:sSupPr>
                                    <m:e>
                                      <m:r>
                                        <a:rPr lang="en-US" altLang="ja-JP" sz="2400" b="0" i="1" smtClean="0">
                                          <a:solidFill>
                                            <a:prstClr val="black"/>
                                          </a:solidFill>
                                          <a:latin typeface="Cambria Math" panose="02040503050406030204" pitchFamily="18" charset="0"/>
                                        </a:rPr>
                                        <m:t>𝑚</m:t>
                                      </m:r>
                                    </m:e>
                                    <m:sup>
                                      <m:r>
                                        <a:rPr lang="en-US" altLang="ja-JP" sz="2400" b="0" i="1" smtClean="0">
                                          <a:solidFill>
                                            <a:prstClr val="black"/>
                                          </a:solidFill>
                                          <a:latin typeface="Cambria Math" panose="02040503050406030204" pitchFamily="18" charset="0"/>
                                        </a:rPr>
                                        <m:t>𝑗</m:t>
                                      </m:r>
                                    </m:sup>
                                  </m:sSup>
                                </m:e>
                              </m:d>
                            </m:e>
                          </m:d>
                        </m:e>
                        <m:sub>
                          <m:r>
                            <a:rPr kumimoji="1" lang="ja-JP" altLang="en-US" sz="2400" b="0" i="1" smtClean="0">
                              <a:latin typeface="Cambria Math" panose="02040503050406030204" pitchFamily="18" charset="0"/>
                            </a:rPr>
                            <m:t>𝛽</m:t>
                          </m:r>
                        </m:sub>
                      </m:sSub>
                      <m:r>
                        <a:rPr kumimoji="1" lang="en-US" altLang="ja-JP" sz="2400" b="0" i="1" smtClean="0">
                          <a:latin typeface="Cambria Math" panose="02040503050406030204" pitchFamily="18" charset="0"/>
                        </a:rPr>
                        <m:t>=</m:t>
                      </m:r>
                      <m:nary>
                        <m:naryPr>
                          <m:chr m:val="∑"/>
                          <m:supHide m:val="on"/>
                          <m:ctrlPr>
                            <a:rPr kumimoji="1" lang="en-US" altLang="ja-JP" sz="2400" i="1" smtClean="0">
                              <a:latin typeface="Cambria Math" panose="02040503050406030204" pitchFamily="18" charset="0"/>
                            </a:rPr>
                          </m:ctrlPr>
                        </m:naryPr>
                        <m:sub>
                          <m:r>
                            <m:rPr>
                              <m:brk m:alnAt="7"/>
                            </m:rPr>
                            <a:rPr kumimoji="1" lang="en-US" altLang="ja-JP" sz="2400" b="0" i="1" smtClean="0">
                              <a:latin typeface="Cambria Math" panose="02040503050406030204" pitchFamily="18" charset="0"/>
                            </a:rPr>
                            <m:t>𝑥</m:t>
                          </m:r>
                        </m:sub>
                        <m:sup/>
                        <m:e>
                          <m:sSub>
                            <m:sSubPr>
                              <m:ctrlPr>
                                <a:rPr kumimoji="1" lang="en-US" altLang="ja-JP" sz="2400" i="1" smtClean="0">
                                  <a:latin typeface="Cambria Math" panose="02040503050406030204" pitchFamily="18" charset="0"/>
                                </a:rPr>
                              </m:ctrlPr>
                            </m:sSubPr>
                            <m:e>
                              <m:r>
                                <a:rPr kumimoji="1" lang="en-US" altLang="ja-JP" sz="2400" b="0" i="1" smtClean="0">
                                  <a:latin typeface="Cambria Math" panose="02040503050406030204" pitchFamily="18" charset="0"/>
                                </a:rPr>
                                <m:t>𝑝</m:t>
                              </m:r>
                            </m:e>
                            <m:sub>
                              <m:r>
                                <a:rPr kumimoji="1" lang="ja-JP" altLang="en-US" sz="2400" b="0" i="1" smtClean="0">
                                  <a:latin typeface="Cambria Math" panose="02040503050406030204" pitchFamily="18" charset="0"/>
                                </a:rPr>
                                <m:t>𝛽</m:t>
                              </m:r>
                            </m:sub>
                          </m:sSub>
                          <m:d>
                            <m:dPr>
                              <m:ctrlPr>
                                <a:rPr kumimoji="1" lang="en-US" altLang="ja-JP" sz="2400" i="1" smtClean="0">
                                  <a:latin typeface="Cambria Math" panose="02040503050406030204" pitchFamily="18" charset="0"/>
                                </a:rPr>
                              </m:ctrlPr>
                            </m:dPr>
                            <m:e>
                              <m:r>
                                <a:rPr kumimoji="1" lang="en-US" altLang="ja-JP" sz="2400" b="0" i="1" smtClean="0">
                                  <a:latin typeface="Cambria Math" panose="02040503050406030204" pitchFamily="18" charset="0"/>
                                </a:rPr>
                                <m:t>𝑥</m:t>
                              </m:r>
                              <m:r>
                                <a:rPr kumimoji="1" lang="en-US" altLang="ja-JP" sz="2400" b="0" i="1" smtClean="0">
                                  <a:latin typeface="Cambria Math" panose="02040503050406030204" pitchFamily="18" charset="0"/>
                                </a:rPr>
                                <m:t>|</m:t>
                              </m:r>
                              <m:r>
                                <a:rPr kumimoji="1" lang="en-US" altLang="ja-JP" sz="2400" b="1" i="1" smtClean="0">
                                  <a:latin typeface="Cambria Math" panose="02040503050406030204" pitchFamily="18" charset="0"/>
                                </a:rPr>
                                <m:t>𝒎</m:t>
                              </m:r>
                            </m:e>
                          </m:d>
                          <m:r>
                            <a:rPr kumimoji="1" lang="en-US" altLang="ja-JP" sz="2400" b="0" i="1" smtClean="0">
                              <a:latin typeface="Cambria Math" panose="02040503050406030204" pitchFamily="18" charset="0"/>
                            </a:rPr>
                            <m:t>𝐸</m:t>
                          </m:r>
                          <m:d>
                            <m:dPr>
                              <m:ctrlPr>
                                <a:rPr kumimoji="1" lang="en-US" altLang="ja-JP" sz="2400" i="1" smtClean="0">
                                  <a:latin typeface="Cambria Math" panose="02040503050406030204" pitchFamily="18" charset="0"/>
                                </a:rPr>
                              </m:ctrlPr>
                            </m:dPr>
                            <m:e>
                              <m:r>
                                <a:rPr kumimoji="1" lang="en-US" altLang="ja-JP" sz="2400" b="0" i="1" smtClean="0">
                                  <a:latin typeface="Cambria Math" panose="02040503050406030204" pitchFamily="18" charset="0"/>
                                </a:rPr>
                                <m:t>𝑥</m:t>
                              </m:r>
                              <m:r>
                                <a:rPr kumimoji="1" lang="en-US" altLang="ja-JP" sz="2400" b="0" i="1" smtClean="0">
                                  <a:latin typeface="Cambria Math" panose="02040503050406030204" pitchFamily="18" charset="0"/>
                                </a:rPr>
                                <m:t>,</m:t>
                              </m:r>
                              <m:r>
                                <a:rPr kumimoji="1" lang="en-US" altLang="ja-JP" sz="2400" b="1" i="1" smtClean="0">
                                  <a:latin typeface="Cambria Math" panose="02040503050406030204" pitchFamily="18" charset="0"/>
                                </a:rPr>
                                <m:t>𝒎</m:t>
                              </m:r>
                            </m:e>
                          </m:d>
                        </m:e>
                      </m:nary>
                    </m:oMath>
                  </m:oMathPara>
                </a14:m>
                <a:endParaRPr kumimoji="1" lang="en-US" altLang="ja-JP" sz="2000" i="0" u="none" strike="noStrike" kern="1200" cap="none" spc="0" normalizeH="0" baseline="0" noProof="0" dirty="0">
                  <a:ln>
                    <a:noFill/>
                  </a:ln>
                  <a:solidFill>
                    <a:prstClr val="black"/>
                  </a:solidFill>
                  <a:effectLst/>
                  <a:uLnTx/>
                  <a:uFillTx/>
                  <a:latin typeface="+mn-ea"/>
                </a:endParaRPr>
              </a:p>
              <a:p>
                <a:pPr algn="just"/>
                <a:endParaRPr kumimoji="1" lang="en-US" altLang="ja-JP" sz="800" b="1" i="0" u="none" strike="noStrike" kern="1200" cap="none" spc="0" normalizeH="0" baseline="0" noProof="0" dirty="0">
                  <a:ln>
                    <a:noFill/>
                  </a:ln>
                  <a:solidFill>
                    <a:prstClr val="black"/>
                  </a:solidFill>
                  <a:effectLst/>
                  <a:uLnTx/>
                  <a:uFillTx/>
                  <a:latin typeface="+mn-ea"/>
                  <a:cs typeface="+mn-cs"/>
                </a:endParaRPr>
              </a:p>
              <a:p>
                <a:pPr algn="just"/>
                <a:r>
                  <a:rPr kumimoji="1" lang="ja-JP" altLang="en-US" sz="2000" b="1" i="0" u="none" strike="noStrike" kern="1200" cap="none" spc="0" normalizeH="0" baseline="0" noProof="0" dirty="0">
                    <a:ln>
                      <a:noFill/>
                    </a:ln>
                    <a:solidFill>
                      <a:prstClr val="black"/>
                    </a:solidFill>
                    <a:effectLst/>
                    <a:uLnTx/>
                    <a:uFillTx/>
                    <a:latin typeface="+mn-ea"/>
                    <a:cs typeface="+mn-cs"/>
                  </a:rPr>
                  <a:t>が一定となるという二つの制約のもとで，エントロピー</a:t>
                </a:r>
                <a:endParaRPr kumimoji="1" lang="en-US" altLang="ja-JP" sz="2000" b="1" i="0" u="none" strike="noStrike" kern="1200" cap="none" spc="0" normalizeH="0" baseline="0" noProof="0" dirty="0">
                  <a:ln>
                    <a:noFill/>
                  </a:ln>
                  <a:solidFill>
                    <a:prstClr val="black"/>
                  </a:solidFill>
                  <a:effectLst/>
                  <a:uLnTx/>
                  <a:uFillTx/>
                  <a:latin typeface="+mn-ea"/>
                  <a:cs typeface="+mn-cs"/>
                </a:endParaRPr>
              </a:p>
              <a:p>
                <a:pPr algn="just"/>
                <a:endParaRPr lang="en-US" altLang="ja-JP" sz="800" b="1" dirty="0">
                  <a:solidFill>
                    <a:prstClr val="black"/>
                  </a:solidFill>
                  <a:latin typeface="+mn-ea"/>
                </a:endParaRPr>
              </a:p>
              <a:p>
                <a:pPr algn="just"/>
                <a14:m>
                  <m:oMathPara xmlns:m="http://schemas.openxmlformats.org/officeDocument/2006/math">
                    <m:oMathParaPr>
                      <m:jc m:val="centerGroup"/>
                    </m:oMathParaPr>
                    <m:oMath xmlns:m="http://schemas.openxmlformats.org/officeDocument/2006/math">
                      <m:sSub>
                        <m:sSubPr>
                          <m:ctrlPr>
                            <a:rPr kumimoji="1" lang="en-US" altLang="ja-JP" sz="2400" i="1" u="none" strike="noStrike" kern="1200" cap="none" spc="0" normalizeH="0" baseline="0" noProof="0" smtClean="0">
                              <a:ln>
                                <a:noFill/>
                              </a:ln>
                              <a:solidFill>
                                <a:prstClr val="black"/>
                              </a:solidFill>
                              <a:effectLst/>
                              <a:uLnTx/>
                              <a:uFillTx/>
                              <a:latin typeface="Cambria Math" panose="02040503050406030204" pitchFamily="18" charset="0"/>
                            </a:rPr>
                          </m:ctrlPr>
                        </m:sSubPr>
                        <m:e>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𝑆</m:t>
                          </m:r>
                        </m:e>
                        <m:sub>
                          <m:r>
                            <a:rPr kumimoji="1" lang="ja-JP" altLang="en-US" sz="2400" b="0" i="1" u="none" strike="noStrike" kern="1200" cap="none" spc="0" normalizeH="0" baseline="0" noProof="0" smtClean="0">
                              <a:ln>
                                <a:noFill/>
                              </a:ln>
                              <a:solidFill>
                                <a:prstClr val="black"/>
                              </a:solidFill>
                              <a:effectLst/>
                              <a:uLnTx/>
                              <a:uFillTx/>
                              <a:latin typeface="Cambria Math" panose="02040503050406030204" pitchFamily="18" charset="0"/>
                            </a:rPr>
                            <m:t>𝛽</m:t>
                          </m:r>
                        </m:sub>
                      </m:sSub>
                      <m:d>
                        <m:dPr>
                          <m:ctrlPr>
                            <a:rPr kumimoji="1" lang="en-US" altLang="ja-JP" sz="2400" i="1" u="none" strike="noStrike" kern="1200" cap="none" spc="0" normalizeH="0" baseline="0" noProof="0" smtClean="0">
                              <a:ln>
                                <a:noFill/>
                              </a:ln>
                              <a:solidFill>
                                <a:prstClr val="black"/>
                              </a:solidFill>
                              <a:effectLst/>
                              <a:uLnTx/>
                              <a:uFillTx/>
                              <a:latin typeface="Cambria Math" panose="02040503050406030204" pitchFamily="18" charset="0"/>
                            </a:rPr>
                          </m:ctrlPr>
                        </m:dPr>
                        <m:e>
                          <m:r>
                            <a:rPr kumimoji="1" lang="en-US" altLang="ja-JP" sz="2400" b="1" i="1" u="none" strike="noStrike" kern="1200" cap="none" spc="0" normalizeH="0" baseline="0" noProof="0" smtClean="0">
                              <a:ln>
                                <a:noFill/>
                              </a:ln>
                              <a:solidFill>
                                <a:prstClr val="black"/>
                              </a:solidFill>
                              <a:effectLst/>
                              <a:uLnTx/>
                              <a:uFillTx/>
                              <a:latin typeface="Cambria Math" panose="02040503050406030204" pitchFamily="18" charset="0"/>
                            </a:rPr>
                            <m:t>𝒎</m:t>
                          </m:r>
                        </m:e>
                      </m:d>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rPr>
                        <m:t>=</m:t>
                      </m:r>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m:t>
                      </m:r>
                      <m:f>
                        <m:fPr>
                          <m:ctrlPr>
                            <a:rPr kumimoji="1" lang="en-US" altLang="ja-JP" sz="2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ctrlPr>
                        </m:fPr>
                        <m:num>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1</m:t>
                          </m:r>
                        </m:num>
                        <m:den>
                          <m:r>
                            <a:rPr kumimoji="1" lang="ja-JP"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𝛽</m:t>
                          </m:r>
                        </m:den>
                      </m:f>
                      <m:nary>
                        <m:naryPr>
                          <m:chr m:val="∑"/>
                          <m:supHide m:val="on"/>
                          <m:ctrlPr>
                            <a:rPr kumimoji="1" lang="en-US" altLang="ja-JP" sz="2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ctrlPr>
                        </m:naryPr>
                        <m:sub>
                          <m:r>
                            <m:rPr>
                              <m:brk m:alnAt="7"/>
                            </m:r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𝑥</m:t>
                          </m:r>
                        </m:sub>
                        <m:sup/>
                        <m:e>
                          <m:sSub>
                            <m:sSubPr>
                              <m:ctrlPr>
                                <a:rPr kumimoji="1" lang="en-US" altLang="ja-JP" sz="2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ctrlPr>
                            </m:sSubPr>
                            <m:e>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𝑝</m:t>
                              </m:r>
                            </m:e>
                            <m:sub>
                              <m:r>
                                <a:rPr kumimoji="1" lang="ja-JP"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𝛽</m:t>
                              </m:r>
                            </m:sub>
                          </m:sSub>
                          <m:d>
                            <m:dPr>
                              <m:ctrlPr>
                                <a:rPr kumimoji="1" lang="en-US" altLang="ja-JP" sz="2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ctrlPr>
                            </m:dPr>
                            <m:e>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𝑥</m:t>
                              </m:r>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m:t>
                              </m:r>
                              <m:r>
                                <a:rPr kumimoji="1" lang="en-US" altLang="ja-JP" sz="24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𝒎</m:t>
                              </m:r>
                            </m:e>
                          </m:d>
                        </m:e>
                      </m:nary>
                      <m:func>
                        <m:funcPr>
                          <m:ctrlPr>
                            <a:rPr kumimoji="1" lang="en-US" altLang="ja-JP" sz="2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ctrlPr>
                        </m:funcPr>
                        <m:fName>
                          <m:r>
                            <m:rPr>
                              <m:sty m:val="p"/>
                            </m:rPr>
                            <a:rPr kumimoji="1" lang="en-US" altLang="ja-JP" sz="2400" b="0" i="0"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log</m:t>
                          </m:r>
                        </m:fName>
                        <m:e>
                          <m:sSub>
                            <m:sSubPr>
                              <m:ctrlPr>
                                <a:rPr kumimoji="1" lang="en-US" altLang="ja-JP" sz="2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ctrlPr>
                            </m:sSubPr>
                            <m:e>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𝑝</m:t>
                              </m:r>
                            </m:e>
                            <m:sub>
                              <m:r>
                                <a:rPr kumimoji="1" lang="ja-JP"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𝛽</m:t>
                              </m:r>
                            </m:sub>
                          </m:sSub>
                          <m:d>
                            <m:dPr>
                              <m:ctrlPr>
                                <a:rPr kumimoji="1" lang="en-US" altLang="ja-JP" sz="2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ctrlPr>
                            </m:dPr>
                            <m:e>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𝑥</m:t>
                              </m:r>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m:t>
                              </m:r>
                              <m:r>
                                <a:rPr kumimoji="1" lang="en-US" altLang="ja-JP" sz="24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𝒎</m:t>
                              </m:r>
                            </m:e>
                          </m:d>
                        </m:e>
                      </m:func>
                    </m:oMath>
                  </m:oMathPara>
                </a14:m>
                <a:endParaRPr kumimoji="1" lang="en-US" altLang="ja-JP" sz="2000" i="0" u="none" strike="noStrike" kern="1200" cap="none" spc="0" normalizeH="0" baseline="0" noProof="0" dirty="0">
                  <a:ln>
                    <a:noFill/>
                  </a:ln>
                  <a:solidFill>
                    <a:prstClr val="black"/>
                  </a:solidFill>
                  <a:effectLst/>
                  <a:uLnTx/>
                  <a:uFillTx/>
                  <a:latin typeface="+mn-ea"/>
                </a:endParaRPr>
              </a:p>
              <a:p>
                <a:pPr algn="just"/>
                <a:endParaRPr kumimoji="1" lang="en-US" altLang="ja-JP" sz="800" b="1" i="0" u="none" strike="noStrike" kern="1200" cap="none" spc="0" normalizeH="0" baseline="0" noProof="0" dirty="0">
                  <a:ln>
                    <a:noFill/>
                  </a:ln>
                  <a:solidFill>
                    <a:prstClr val="black"/>
                  </a:solidFill>
                  <a:effectLst/>
                  <a:uLnTx/>
                  <a:uFillTx/>
                  <a:latin typeface="+mn-ea"/>
                </a:endParaRPr>
              </a:p>
              <a:p>
                <a:pPr algn="just"/>
                <a:r>
                  <a:rPr kumimoji="1" lang="ja-JP" altLang="en-US" sz="2000" b="1" i="0" u="none" strike="noStrike" kern="1200" cap="none" spc="0" normalizeH="0" baseline="0" noProof="0" dirty="0">
                    <a:ln>
                      <a:noFill/>
                    </a:ln>
                    <a:solidFill>
                      <a:prstClr val="black"/>
                    </a:solidFill>
                    <a:effectLst/>
                    <a:uLnTx/>
                    <a:uFillTx/>
                    <a:latin typeface="+mn-ea"/>
                  </a:rPr>
                  <a:t>を最大化する確率密度関数として導出できる．このとき，自由エネルギーは</a:t>
                </a:r>
                <a:endParaRPr kumimoji="1" lang="en-US" altLang="ja-JP" sz="2000" b="1" i="0" u="none" strike="noStrike" kern="1200" cap="none" spc="0" normalizeH="0" baseline="0" noProof="0" dirty="0">
                  <a:ln>
                    <a:noFill/>
                  </a:ln>
                  <a:solidFill>
                    <a:prstClr val="black"/>
                  </a:solidFill>
                  <a:effectLst/>
                  <a:uLnTx/>
                  <a:uFillTx/>
                  <a:latin typeface="+mn-ea"/>
                </a:endParaRPr>
              </a:p>
              <a:p>
                <a:pPr algn="just"/>
                <a:endParaRPr kumimoji="1" lang="en-US" altLang="ja-JP" sz="800" b="1" i="0" u="none" strike="noStrike" kern="1200" cap="none" spc="0" normalizeH="0" baseline="0" noProof="0" dirty="0">
                  <a:ln>
                    <a:noFill/>
                  </a:ln>
                  <a:solidFill>
                    <a:prstClr val="black"/>
                  </a:solidFill>
                  <a:effectLst/>
                  <a:uLnTx/>
                  <a:uFillTx/>
                  <a:latin typeface="+mn-ea"/>
                </a:endParaRPr>
              </a:p>
              <a:p>
                <a:pPr marL="0" marR="0" lvl="0" indent="0" algn="just"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𝐹</m:t>
                          </m:r>
                        </m:e>
                        <m:sub>
                          <m:r>
                            <a:rPr kumimoji="1" lang="ja-JP" altLang="en-US"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𝛽</m:t>
                          </m:r>
                        </m:sub>
                      </m:sSub>
                      <m:d>
                        <m:d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dPr>
                        <m:e>
                          <m:r>
                            <a:rPr kumimoji="1" lang="en-US" altLang="ja-JP" sz="2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𝒎</m:t>
                          </m:r>
                        </m:e>
                      </m:d>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r>
                        <a:rPr kumimoji="1" lang="en-US" altLang="ja-JP" sz="2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f>
                        <m:f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fPr>
                        <m:num>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1</m:t>
                          </m:r>
                        </m:num>
                        <m:den>
                          <m:r>
                            <a:rPr kumimoji="1" lang="ja-JP"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𝛽</m:t>
                          </m:r>
                        </m:den>
                      </m:f>
                      <m:func>
                        <m:func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funcPr>
                        <m:fName>
                          <m:r>
                            <m:rPr>
                              <m:sty m:val="p"/>
                            </m:rPr>
                            <a:rPr kumimoji="1" lang="en-US" altLang="ja-JP" sz="2400" b="0" i="0"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log</m:t>
                          </m:r>
                        </m:fName>
                        <m:e>
                          <m:sSub>
                            <m:sSub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𝑍</m:t>
                              </m:r>
                            </m:e>
                            <m:sub>
                              <m:r>
                                <a:rPr kumimoji="1" lang="ja-JP" altLang="en-US"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𝛽</m:t>
                              </m:r>
                            </m:sub>
                          </m:sSub>
                          <m:d>
                            <m:d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dPr>
                            <m:e>
                              <m:r>
                                <a:rPr kumimoji="1" lang="en-US" altLang="ja-JP" sz="24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𝒎</m:t>
                              </m:r>
                            </m:e>
                          </m:d>
                        </m:e>
                      </m:func>
                    </m:oMath>
                  </m:oMathPara>
                </a14:m>
                <a:endParaRPr kumimoji="1" lang="ja-JP" altLang="en-US" sz="2800" b="0"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endParaRPr>
              </a:p>
              <a:p>
                <a:pPr algn="just"/>
                <a:r>
                  <a:rPr kumimoji="1" lang="ja-JP" altLang="en-US" sz="2000" b="1" i="0" u="none" strike="noStrike" kern="1200" cap="none" spc="0" normalizeH="0" baseline="0" noProof="0" dirty="0">
                    <a:ln>
                      <a:noFill/>
                    </a:ln>
                    <a:solidFill>
                      <a:prstClr val="black"/>
                    </a:solidFill>
                    <a:effectLst/>
                    <a:uLnTx/>
                    <a:uFillTx/>
                    <a:latin typeface="+mn-ea"/>
                  </a:rPr>
                  <a:t>で定義される．</a:t>
                </a:r>
                <a:endParaRPr kumimoji="1" lang="en-US" altLang="ja-JP" sz="2000" b="1" i="0" u="none" strike="noStrike" kern="1200" cap="none" spc="0" normalizeH="0" baseline="0" noProof="0" dirty="0">
                  <a:ln>
                    <a:noFill/>
                  </a:ln>
                  <a:solidFill>
                    <a:prstClr val="black"/>
                  </a:solidFill>
                  <a:effectLst/>
                  <a:uLnTx/>
                  <a:uFillTx/>
                  <a:latin typeface="+mn-ea"/>
                </a:endParaRPr>
              </a:p>
            </p:txBody>
          </p:sp>
        </mc:Choice>
        <mc:Fallback xmlns="">
          <p:sp>
            <p:nvSpPr>
              <p:cNvPr id="2" name="テキスト ボックス 1">
                <a:extLst>
                  <a:ext uri="{FF2B5EF4-FFF2-40B4-BE49-F238E27FC236}">
                    <a16:creationId xmlns:a16="http://schemas.microsoft.com/office/drawing/2014/main" id="{DB60B7CD-EDDC-9685-CFC6-07B013467EBE}"/>
                  </a:ext>
                </a:extLst>
              </p:cNvPr>
              <p:cNvSpPr txBox="1">
                <a:spLocks noRot="1" noChangeAspect="1" noMove="1" noResize="1" noEditPoints="1" noAdjustHandles="1" noChangeArrowheads="1" noChangeShapeType="1" noTextEdit="1"/>
              </p:cNvSpPr>
              <p:nvPr/>
            </p:nvSpPr>
            <p:spPr>
              <a:xfrm>
                <a:off x="59635" y="741352"/>
                <a:ext cx="12132365" cy="8202887"/>
              </a:xfrm>
              <a:prstGeom prst="rect">
                <a:avLst/>
              </a:prstGeom>
              <a:blipFill>
                <a:blip r:embed="rId2"/>
                <a:stretch>
                  <a:fillRect l="-553"/>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01704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1B02109-5D8C-351F-5207-8FE285BAADF6}"/>
            </a:ext>
          </a:extLst>
        </p:cNvPr>
        <p:cNvGrpSpPr/>
        <p:nvPr/>
      </p:nvGrpSpPr>
      <p:grpSpPr>
        <a:xfrm>
          <a:off x="0" y="0"/>
          <a:ext cx="0" cy="0"/>
          <a:chOff x="0" y="0"/>
          <a:chExt cx="0" cy="0"/>
        </a:xfrm>
      </p:grpSpPr>
      <p:sp>
        <p:nvSpPr>
          <p:cNvPr id="28" name="テキスト ボックス 27">
            <a:extLst>
              <a:ext uri="{FF2B5EF4-FFF2-40B4-BE49-F238E27FC236}">
                <a16:creationId xmlns:a16="http://schemas.microsoft.com/office/drawing/2014/main" id="{8DF9CE8B-D38C-E55B-73B0-0DD5510C7085}"/>
              </a:ext>
            </a:extLst>
          </p:cNvPr>
          <p:cNvSpPr txBox="1"/>
          <p:nvPr/>
        </p:nvSpPr>
        <p:spPr>
          <a:xfrm>
            <a:off x="0" y="0"/>
            <a:ext cx="12192000" cy="584775"/>
          </a:xfrm>
          <a:prstGeom prst="rect">
            <a:avLst/>
          </a:prstGeom>
          <a:solidFill>
            <a:schemeClr val="accent6"/>
          </a:solidFill>
        </p:spPr>
        <p:txBody>
          <a:bodyPr wrap="square" rtlCol="0">
            <a:spAutoFit/>
          </a:bodyPr>
          <a:lstStyle/>
          <a:p>
            <a:pPr algn="ctr"/>
            <a:r>
              <a:rPr lang="ja-JP" altLang="en-US" sz="3200" b="1" dirty="0">
                <a:solidFill>
                  <a:schemeClr val="bg1"/>
                </a:solidFill>
              </a:rPr>
              <a:t>複製する位置の決定法</a:t>
            </a:r>
            <a:endParaRPr kumimoji="1" lang="ja-JP" altLang="en-US" sz="3200" b="1" dirty="0">
              <a:solidFill>
                <a:schemeClr val="bg1"/>
              </a:solidFill>
            </a:endParaRPr>
          </a:p>
        </p:txBody>
      </p:sp>
      <mc:AlternateContent xmlns:mc="http://schemas.openxmlformats.org/markup-compatibility/2006" xmlns:a14="http://schemas.microsoft.com/office/drawing/2010/main">
        <mc:Choice Requires="a14">
          <p:sp>
            <p:nvSpPr>
              <p:cNvPr id="2" name="テキスト ボックス 1">
                <a:extLst>
                  <a:ext uri="{FF2B5EF4-FFF2-40B4-BE49-F238E27FC236}">
                    <a16:creationId xmlns:a16="http://schemas.microsoft.com/office/drawing/2014/main" id="{0015E37D-A6D2-0E36-0BB0-87218864D30E}"/>
                  </a:ext>
                </a:extLst>
              </p:cNvPr>
              <p:cNvSpPr txBox="1"/>
              <p:nvPr/>
            </p:nvSpPr>
            <p:spPr>
              <a:xfrm>
                <a:off x="234162" y="887126"/>
                <a:ext cx="11723675" cy="5825762"/>
              </a:xfrm>
              <a:prstGeom prst="rect">
                <a:avLst/>
              </a:prstGeom>
              <a:noFill/>
            </p:spPr>
            <p:txBody>
              <a:bodyPr wrap="square" rtlCol="0">
                <a:spAutoFit/>
              </a:bodyPr>
              <a:lstStyle/>
              <a:p>
                <a:r>
                  <a:rPr lang="en-US" altLang="ja-JP" sz="2000" b="1" dirty="0"/>
                  <a:t>RC-RBFN</a:t>
                </a:r>
                <a:r>
                  <a:rPr lang="ja-JP" altLang="en-US" sz="2000" b="1" dirty="0"/>
                  <a:t>ではパラメータ</a:t>
                </a:r>
                <a14:m>
                  <m:oMath xmlns:m="http://schemas.openxmlformats.org/officeDocument/2006/math">
                    <m:r>
                      <a:rPr lang="en-US" altLang="ja-JP" sz="2000" b="0" i="1" smtClean="0">
                        <a:latin typeface="Cambria Math" panose="02040503050406030204" pitchFamily="18" charset="0"/>
                      </a:rPr>
                      <m:t>𝑚</m:t>
                    </m:r>
                  </m:oMath>
                </a14:m>
                <a:r>
                  <a:rPr lang="ja-JP" altLang="en-US" sz="2000" b="1" dirty="0"/>
                  <a:t>の更新則を</a:t>
                </a:r>
                <a14:m>
                  <m:oMath xmlns:m="http://schemas.openxmlformats.org/officeDocument/2006/math">
                    <m:r>
                      <a:rPr lang="el-GR" altLang="ja-JP" sz="2400" i="1" smtClean="0">
                        <a:solidFill>
                          <a:prstClr val="black"/>
                        </a:solidFill>
                        <a:latin typeface="Cambria Math" panose="02040503050406030204" pitchFamily="18" charset="0"/>
                        <a:ea typeface="Cambria Math" panose="02040503050406030204" pitchFamily="18" charset="0"/>
                      </a:rPr>
                      <m:t>∆</m:t>
                    </m:r>
                    <m:sSup>
                      <m:sSupPr>
                        <m:ctrlPr>
                          <a:rPr lang="el-GR" altLang="ja-JP" sz="2400" i="1" smtClean="0">
                            <a:solidFill>
                              <a:prstClr val="black"/>
                            </a:solidFill>
                            <a:latin typeface="Cambria Math" panose="02040503050406030204" pitchFamily="18" charset="0"/>
                            <a:ea typeface="Cambria Math" panose="02040503050406030204" pitchFamily="18" charset="0"/>
                          </a:rPr>
                        </m:ctrlPr>
                      </m:sSupPr>
                      <m:e>
                        <m:r>
                          <a:rPr lang="en-US" altLang="ja-JP" sz="2400" b="0" i="1" smtClean="0">
                            <a:solidFill>
                              <a:prstClr val="black"/>
                            </a:solidFill>
                            <a:latin typeface="Cambria Math" panose="02040503050406030204" pitchFamily="18" charset="0"/>
                            <a:ea typeface="Cambria Math" panose="02040503050406030204" pitchFamily="18" charset="0"/>
                          </a:rPr>
                          <m:t>𝑚</m:t>
                        </m:r>
                      </m:e>
                      <m:sup>
                        <m:r>
                          <a:rPr lang="en-US" altLang="ja-JP" sz="2400" b="0" i="1" smtClean="0">
                            <a:solidFill>
                              <a:prstClr val="black"/>
                            </a:solidFill>
                            <a:latin typeface="Cambria Math" panose="02040503050406030204" pitchFamily="18" charset="0"/>
                            <a:ea typeface="Cambria Math" panose="02040503050406030204" pitchFamily="18" charset="0"/>
                          </a:rPr>
                          <m:t>𝑗</m:t>
                        </m:r>
                      </m:sup>
                    </m:sSup>
                    <m:r>
                      <a:rPr lang="en-US" altLang="ja-JP" sz="2400" b="0" i="1" smtClean="0">
                        <a:solidFill>
                          <a:prstClr val="black"/>
                        </a:solidFill>
                        <a:latin typeface="Cambria Math" panose="02040503050406030204" pitchFamily="18" charset="0"/>
                        <a:ea typeface="Cambria Math" panose="02040503050406030204" pitchFamily="18" charset="0"/>
                      </a:rPr>
                      <m:t>=−</m:t>
                    </m:r>
                    <m:r>
                      <a:rPr lang="ja-JP" altLang="en-US" sz="2400" b="0" i="1" smtClean="0">
                        <a:solidFill>
                          <a:prstClr val="black"/>
                        </a:solidFill>
                        <a:latin typeface="Cambria Math" panose="02040503050406030204" pitchFamily="18" charset="0"/>
                        <a:ea typeface="Cambria Math" panose="02040503050406030204" pitchFamily="18" charset="0"/>
                      </a:rPr>
                      <m:t>𝜀</m:t>
                    </m:r>
                    <m:f>
                      <m:fPr>
                        <m:ctrlPr>
                          <a:rPr lang="en-US" altLang="ja-JP" sz="2400" b="0" i="1" smtClean="0">
                            <a:solidFill>
                              <a:prstClr val="black"/>
                            </a:solidFill>
                            <a:latin typeface="Cambria Math" panose="02040503050406030204" pitchFamily="18" charset="0"/>
                            <a:ea typeface="Cambria Math" panose="02040503050406030204" pitchFamily="18" charset="0"/>
                          </a:rPr>
                        </m:ctrlPr>
                      </m:fPr>
                      <m:num>
                        <m:r>
                          <a:rPr lang="ja-JP" altLang="en-US" sz="2400" b="0" i="1" smtClean="0">
                            <a:solidFill>
                              <a:prstClr val="black"/>
                            </a:solidFill>
                            <a:latin typeface="Cambria Math" panose="02040503050406030204" pitchFamily="18" charset="0"/>
                            <a:ea typeface="Cambria Math" panose="02040503050406030204" pitchFamily="18" charset="0"/>
                          </a:rPr>
                          <m:t>𝜕</m:t>
                        </m:r>
                        <m:r>
                          <a:rPr lang="en-US" altLang="ja-JP" sz="2400" b="0" i="1" smtClean="0">
                            <a:solidFill>
                              <a:prstClr val="black"/>
                            </a:solidFill>
                            <a:latin typeface="Cambria Math" panose="02040503050406030204" pitchFamily="18" charset="0"/>
                            <a:ea typeface="Cambria Math" panose="02040503050406030204" pitchFamily="18" charset="0"/>
                          </a:rPr>
                          <m:t>𝐸</m:t>
                        </m:r>
                        <m:d>
                          <m:dPr>
                            <m:ctrlPr>
                              <a:rPr lang="en-US" altLang="ja-JP" sz="2400" b="0" i="1" smtClean="0">
                                <a:solidFill>
                                  <a:prstClr val="black"/>
                                </a:solidFill>
                                <a:latin typeface="Cambria Math" panose="02040503050406030204" pitchFamily="18" charset="0"/>
                                <a:ea typeface="Cambria Math" panose="02040503050406030204" pitchFamily="18" charset="0"/>
                              </a:rPr>
                            </m:ctrlPr>
                          </m:dPr>
                          <m:e>
                            <m:sSub>
                              <m:sSubPr>
                                <m:ctrlPr>
                                  <a:rPr lang="en-US" altLang="ja-JP" sz="2400" i="1">
                                    <a:solidFill>
                                      <a:prstClr val="black"/>
                                    </a:solidFill>
                                    <a:latin typeface="Cambria Math" panose="02040503050406030204" pitchFamily="18" charset="0"/>
                                  </a:rPr>
                                </m:ctrlPr>
                              </m:sSubPr>
                              <m:e>
                                <m:r>
                                  <a:rPr lang="en-US" altLang="ja-JP" sz="2400" i="1">
                                    <a:solidFill>
                                      <a:prstClr val="black"/>
                                    </a:solidFill>
                                    <a:latin typeface="Cambria Math" panose="02040503050406030204" pitchFamily="18" charset="0"/>
                                  </a:rPr>
                                  <m:t>𝑥</m:t>
                                </m:r>
                              </m:e>
                              <m:sub>
                                <m:r>
                                  <a:rPr lang="en-US" altLang="ja-JP" sz="2400" i="1">
                                    <a:solidFill>
                                      <a:prstClr val="black"/>
                                    </a:solidFill>
                                    <a:latin typeface="Cambria Math" panose="02040503050406030204" pitchFamily="18" charset="0"/>
                                  </a:rPr>
                                  <m:t>𝑖</m:t>
                                </m:r>
                              </m:sub>
                            </m:sSub>
                            <m:r>
                              <a:rPr lang="en-US" altLang="ja-JP" sz="2400" i="1">
                                <a:solidFill>
                                  <a:prstClr val="black"/>
                                </a:solidFill>
                                <a:latin typeface="Cambria Math" panose="02040503050406030204" pitchFamily="18" charset="0"/>
                              </a:rPr>
                              <m:t>,</m:t>
                            </m:r>
                            <m:sSup>
                              <m:sSupPr>
                                <m:ctrlPr>
                                  <a:rPr lang="en-US" altLang="ja-JP" sz="2400" i="1">
                                    <a:solidFill>
                                      <a:prstClr val="black"/>
                                    </a:solidFill>
                                    <a:latin typeface="Cambria Math" panose="02040503050406030204" pitchFamily="18" charset="0"/>
                                  </a:rPr>
                                </m:ctrlPr>
                              </m:sSupPr>
                              <m:e>
                                <m:r>
                                  <a:rPr lang="en-US" altLang="ja-JP" sz="2400" i="1">
                                    <a:solidFill>
                                      <a:prstClr val="black"/>
                                    </a:solidFill>
                                    <a:latin typeface="Cambria Math" panose="02040503050406030204" pitchFamily="18" charset="0"/>
                                  </a:rPr>
                                  <m:t>𝑚</m:t>
                                </m:r>
                              </m:e>
                              <m:sup>
                                <m:r>
                                  <a:rPr lang="en-US" altLang="ja-JP" sz="2400" i="1">
                                    <a:solidFill>
                                      <a:prstClr val="black"/>
                                    </a:solidFill>
                                    <a:latin typeface="Cambria Math" panose="02040503050406030204" pitchFamily="18" charset="0"/>
                                  </a:rPr>
                                  <m:t>𝑗</m:t>
                                </m:r>
                              </m:sup>
                            </m:sSup>
                          </m:e>
                        </m:d>
                      </m:num>
                      <m:den>
                        <m:r>
                          <a:rPr lang="ja-JP" altLang="en-US" sz="2400" b="0" i="1" smtClean="0">
                            <a:solidFill>
                              <a:prstClr val="black"/>
                            </a:solidFill>
                            <a:latin typeface="Cambria Math" panose="02040503050406030204" pitchFamily="18" charset="0"/>
                            <a:ea typeface="Cambria Math" panose="02040503050406030204" pitchFamily="18" charset="0"/>
                          </a:rPr>
                          <m:t>𝜕</m:t>
                        </m:r>
                        <m:sSup>
                          <m:sSupPr>
                            <m:ctrlPr>
                              <a:rPr lang="el-GR" altLang="ja-JP" sz="2400" i="1">
                                <a:solidFill>
                                  <a:prstClr val="black"/>
                                </a:solidFill>
                                <a:latin typeface="Cambria Math" panose="02040503050406030204" pitchFamily="18" charset="0"/>
                                <a:ea typeface="Cambria Math" panose="02040503050406030204" pitchFamily="18" charset="0"/>
                              </a:rPr>
                            </m:ctrlPr>
                          </m:sSupPr>
                          <m:e>
                            <m:r>
                              <a:rPr lang="en-US" altLang="ja-JP" sz="2400" i="1">
                                <a:solidFill>
                                  <a:prstClr val="black"/>
                                </a:solidFill>
                                <a:latin typeface="Cambria Math" panose="02040503050406030204" pitchFamily="18" charset="0"/>
                                <a:ea typeface="Cambria Math" panose="02040503050406030204" pitchFamily="18" charset="0"/>
                              </a:rPr>
                              <m:t>𝑚</m:t>
                            </m:r>
                          </m:e>
                          <m:sup>
                            <m:r>
                              <a:rPr lang="en-US" altLang="ja-JP" sz="2400" i="1">
                                <a:solidFill>
                                  <a:prstClr val="black"/>
                                </a:solidFill>
                                <a:latin typeface="Cambria Math" panose="02040503050406030204" pitchFamily="18" charset="0"/>
                                <a:ea typeface="Cambria Math" panose="02040503050406030204" pitchFamily="18" charset="0"/>
                              </a:rPr>
                              <m:t>𝑗</m:t>
                            </m:r>
                          </m:sup>
                        </m:sSup>
                      </m:den>
                    </m:f>
                  </m:oMath>
                </a14:m>
                <a:r>
                  <a:rPr kumimoji="1" lang="ja-JP" altLang="en-US" sz="2000" b="1" dirty="0"/>
                  <a:t> の代わりに</a:t>
                </a:r>
                <a:endParaRPr kumimoji="1" lang="en-US" altLang="ja-JP" sz="2000" b="1" dirty="0"/>
              </a:p>
              <a:p>
                <a:endParaRPr kumimoji="1" lang="en-US" altLang="ja-JP" sz="800" b="1" dirty="0"/>
              </a:p>
              <a:p>
                <a:pPr/>
                <a14:m>
                  <m:oMathPara xmlns:m="http://schemas.openxmlformats.org/officeDocument/2006/math">
                    <m:oMathParaPr>
                      <m:jc m:val="centerGroup"/>
                    </m:oMathParaPr>
                    <m:oMath xmlns:m="http://schemas.openxmlformats.org/officeDocument/2006/math">
                      <m:sSub>
                        <m:sSub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bPr>
                        <m:e>
                          <m:r>
                            <m:rPr>
                              <m:sty m:val="p"/>
                            </m:rPr>
                            <a:rPr kumimoji="1" lang="el-GR" altLang="ja-JP" sz="2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Δ</m:t>
                          </m:r>
                        </m:e>
                        <m:sub>
                          <m:r>
                            <a:rPr kumimoji="1" lang="ja-JP" altLang="en-US" sz="2400" b="0" i="1" u="none" strike="noStrike" kern="1200" cap="none" spc="0" normalizeH="0" baseline="0" noProof="0" smtClean="0">
                              <a:ln>
                                <a:noFill/>
                              </a:ln>
                              <a:solidFill>
                                <a:prstClr val="black"/>
                              </a:solidFill>
                              <a:effectLst/>
                              <a:uLnTx/>
                              <a:uFillTx/>
                              <a:latin typeface="Cambria Math" panose="02040503050406030204" pitchFamily="18" charset="0"/>
                            </a:rPr>
                            <m:t>𝛽</m:t>
                          </m:r>
                        </m:sub>
                      </m:sSub>
                      <m:sSup>
                        <m:sSupPr>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pPr>
                        <m:e>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𝑚</m:t>
                          </m:r>
                        </m:e>
                        <m:sup>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𝑗</m:t>
                          </m:r>
                        </m:sup>
                      </m:sSup>
                      <m: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nary>
                        <m:naryPr>
                          <m:chr m:val="∑"/>
                          <m:supHide m:val="on"/>
                          <m:ctrl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naryPr>
                        <m:sub>
                          <m:r>
                            <m:rPr>
                              <m:brk m:alnAt="7"/>
                            </m:rPr>
                            <a:rPr kumimoji="1" lang="en-US" altLang="ja-JP" sz="2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𝑖</m:t>
                          </m:r>
                        </m:sub>
                        <m:sup/>
                        <m:e>
                          <m:sSub>
                            <m:sSubPr>
                              <m:ctrlPr>
                                <a:rPr lang="en-US" altLang="ja-JP" sz="2400" i="1">
                                  <a:solidFill>
                                    <a:prstClr val="black"/>
                                  </a:solidFill>
                                  <a:latin typeface="Cambria Math" panose="02040503050406030204" pitchFamily="18" charset="0"/>
                                </a:rPr>
                              </m:ctrlPr>
                            </m:sSubPr>
                            <m:e>
                              <m:r>
                                <a:rPr lang="en-US" altLang="ja-JP" sz="2400" i="1">
                                  <a:solidFill>
                                    <a:prstClr val="black"/>
                                  </a:solidFill>
                                  <a:latin typeface="Cambria Math" panose="02040503050406030204" pitchFamily="18" charset="0"/>
                                </a:rPr>
                                <m:t>𝑝</m:t>
                              </m:r>
                            </m:e>
                            <m:sub>
                              <m:r>
                                <a:rPr lang="ja-JP" altLang="en-US" sz="2400" i="1">
                                  <a:solidFill>
                                    <a:prstClr val="black"/>
                                  </a:solidFill>
                                  <a:latin typeface="Cambria Math" panose="02040503050406030204" pitchFamily="18" charset="0"/>
                                </a:rPr>
                                <m:t>𝛽</m:t>
                              </m:r>
                            </m:sub>
                          </m:sSub>
                          <m:d>
                            <m:dPr>
                              <m:ctrlPr>
                                <a:rPr lang="en-US" altLang="ja-JP" sz="2400" i="1">
                                  <a:solidFill>
                                    <a:prstClr val="black"/>
                                  </a:solidFill>
                                  <a:latin typeface="Cambria Math" panose="02040503050406030204" pitchFamily="18" charset="0"/>
                                </a:rPr>
                              </m:ctrlPr>
                            </m:dPr>
                            <m:e>
                              <m:sSub>
                                <m:sSubPr>
                                  <m:ctrlPr>
                                    <a:rPr lang="en-US" altLang="ja-JP" sz="2400" i="1" smtClean="0">
                                      <a:solidFill>
                                        <a:prstClr val="black"/>
                                      </a:solidFill>
                                      <a:latin typeface="Cambria Math" panose="02040503050406030204" pitchFamily="18" charset="0"/>
                                    </a:rPr>
                                  </m:ctrlPr>
                                </m:sSubPr>
                                <m:e>
                                  <m:r>
                                    <a:rPr lang="en-US" altLang="ja-JP" sz="2400" b="0" i="1" smtClean="0">
                                      <a:solidFill>
                                        <a:prstClr val="black"/>
                                      </a:solidFill>
                                      <a:latin typeface="Cambria Math" panose="02040503050406030204" pitchFamily="18" charset="0"/>
                                    </a:rPr>
                                    <m:t>𝑥</m:t>
                                  </m:r>
                                </m:e>
                                <m:sub>
                                  <m:r>
                                    <a:rPr lang="en-US" altLang="ja-JP" sz="2400" b="0" i="1" smtClean="0">
                                      <a:solidFill>
                                        <a:prstClr val="black"/>
                                      </a:solidFill>
                                      <a:latin typeface="Cambria Math" panose="02040503050406030204" pitchFamily="18" charset="0"/>
                                    </a:rPr>
                                    <m:t>𝑖</m:t>
                                  </m:r>
                                </m:sub>
                              </m:sSub>
                              <m:r>
                                <a:rPr lang="en-US" altLang="ja-JP" sz="2400" i="1">
                                  <a:solidFill>
                                    <a:prstClr val="black"/>
                                  </a:solidFill>
                                  <a:latin typeface="Cambria Math" panose="02040503050406030204" pitchFamily="18" charset="0"/>
                                </a:rPr>
                                <m:t>|</m:t>
                              </m:r>
                              <m:sSubSup>
                                <m:sSubSupPr>
                                  <m:ctrlPr>
                                    <a:rPr lang="en-US" altLang="ja-JP" sz="2400" i="1">
                                      <a:solidFill>
                                        <a:prstClr val="black"/>
                                      </a:solidFill>
                                      <a:latin typeface="Cambria Math" panose="02040503050406030204" pitchFamily="18" charset="0"/>
                                    </a:rPr>
                                  </m:ctrlPr>
                                </m:sSubSupPr>
                                <m:e>
                                  <m:r>
                                    <a:rPr lang="en-US" altLang="ja-JP" sz="2400" i="1">
                                      <a:solidFill>
                                        <a:prstClr val="black"/>
                                      </a:solidFill>
                                      <a:latin typeface="Cambria Math" panose="02040503050406030204" pitchFamily="18" charset="0"/>
                                    </a:rPr>
                                    <m:t>𝑚</m:t>
                                  </m:r>
                                </m:e>
                                <m:sub>
                                  <m:r>
                                    <a:rPr lang="en-US" altLang="ja-JP" sz="2400" i="1">
                                      <a:solidFill>
                                        <a:prstClr val="black"/>
                                      </a:solidFill>
                                      <a:latin typeface="Cambria Math" panose="02040503050406030204" pitchFamily="18" charset="0"/>
                                    </a:rPr>
                                    <m:t>[</m:t>
                                  </m:r>
                                  <m:r>
                                    <a:rPr lang="en-US" altLang="ja-JP" sz="2400" i="1">
                                      <a:solidFill>
                                        <a:prstClr val="black"/>
                                      </a:solidFill>
                                      <a:latin typeface="Cambria Math" panose="02040503050406030204" pitchFamily="18" charset="0"/>
                                    </a:rPr>
                                    <m:t>𝑖</m:t>
                                  </m:r>
                                  <m:r>
                                    <a:rPr lang="en-US" altLang="ja-JP" sz="2400" i="1">
                                      <a:solidFill>
                                        <a:prstClr val="black"/>
                                      </a:solidFill>
                                      <a:latin typeface="Cambria Math" panose="02040503050406030204" pitchFamily="18" charset="0"/>
                                    </a:rPr>
                                    <m:t>]</m:t>
                                  </m:r>
                                </m:sub>
                                <m:sup>
                                  <m:r>
                                    <a:rPr lang="en-US" altLang="ja-JP" sz="2400" i="1">
                                      <a:solidFill>
                                        <a:prstClr val="black"/>
                                      </a:solidFill>
                                      <a:latin typeface="Cambria Math" panose="02040503050406030204" pitchFamily="18" charset="0"/>
                                    </a:rPr>
                                    <m:t>𝑗</m:t>
                                  </m:r>
                                </m:sup>
                              </m:sSubSup>
                            </m:e>
                          </m:d>
                        </m:e>
                      </m:nary>
                      <m:r>
                        <m:rPr>
                          <m:sty m:val="p"/>
                        </m:rPr>
                        <a:rPr lang="el-GR" altLang="ja-JP" sz="2400" i="1">
                          <a:solidFill>
                            <a:prstClr val="black"/>
                          </a:solidFill>
                          <a:latin typeface="Cambria Math" panose="02040503050406030204" pitchFamily="18" charset="0"/>
                          <a:ea typeface="Cambria Math" panose="02040503050406030204" pitchFamily="18" charset="0"/>
                        </a:rPr>
                        <m:t>Δ</m:t>
                      </m:r>
                      <m:sSubSup>
                        <m:sSubSupPr>
                          <m:ctrlPr>
                            <a:rPr lang="en-US" altLang="ja-JP" sz="2400" i="1">
                              <a:solidFill>
                                <a:prstClr val="black"/>
                              </a:solidFill>
                              <a:latin typeface="Cambria Math" panose="02040503050406030204" pitchFamily="18" charset="0"/>
                            </a:rPr>
                          </m:ctrlPr>
                        </m:sSubSupPr>
                        <m:e>
                          <m:r>
                            <a:rPr lang="en-US" altLang="ja-JP" sz="2400" i="1">
                              <a:solidFill>
                                <a:prstClr val="black"/>
                              </a:solidFill>
                              <a:latin typeface="Cambria Math" panose="02040503050406030204" pitchFamily="18" charset="0"/>
                            </a:rPr>
                            <m:t>𝑚</m:t>
                          </m:r>
                        </m:e>
                        <m:sub>
                          <m:r>
                            <a:rPr lang="en-US" altLang="ja-JP" sz="2400" i="1">
                              <a:solidFill>
                                <a:prstClr val="black"/>
                              </a:solidFill>
                              <a:latin typeface="Cambria Math" panose="02040503050406030204" pitchFamily="18" charset="0"/>
                            </a:rPr>
                            <m:t>[</m:t>
                          </m:r>
                          <m:r>
                            <a:rPr lang="en-US" altLang="ja-JP" sz="2400" i="1">
                              <a:solidFill>
                                <a:prstClr val="black"/>
                              </a:solidFill>
                              <a:latin typeface="Cambria Math" panose="02040503050406030204" pitchFamily="18" charset="0"/>
                            </a:rPr>
                            <m:t>𝑖</m:t>
                          </m:r>
                          <m:r>
                            <a:rPr lang="en-US" altLang="ja-JP" sz="2400" i="1">
                              <a:solidFill>
                                <a:prstClr val="black"/>
                              </a:solidFill>
                              <a:latin typeface="Cambria Math" panose="02040503050406030204" pitchFamily="18" charset="0"/>
                            </a:rPr>
                            <m:t>]</m:t>
                          </m:r>
                        </m:sub>
                        <m:sup>
                          <m:r>
                            <a:rPr lang="en-US" altLang="ja-JP" sz="2400" i="1">
                              <a:solidFill>
                                <a:prstClr val="black"/>
                              </a:solidFill>
                              <a:latin typeface="Cambria Math" panose="02040503050406030204" pitchFamily="18" charset="0"/>
                            </a:rPr>
                            <m:t>𝑗</m:t>
                          </m:r>
                        </m:sup>
                      </m:sSubSup>
                    </m:oMath>
                  </m:oMathPara>
                </a14:m>
                <a:endParaRPr kumimoji="1" lang="en-US" altLang="ja-JP" sz="2400" b="0" u="none" strike="noStrike" kern="1200" cap="none" spc="0" normalizeH="0" baseline="0" noProof="0" dirty="0">
                  <a:ln>
                    <a:noFill/>
                  </a:ln>
                  <a:solidFill>
                    <a:prstClr val="black"/>
                  </a:solidFill>
                  <a:effectLst/>
                  <a:uLnTx/>
                  <a:uFillTx/>
                  <a:ea typeface="Cambria Math" panose="02040503050406030204" pitchFamily="18" charset="0"/>
                  <a:cs typeface="+mn-cs"/>
                </a:endParaRPr>
              </a:p>
              <a:p>
                <a:endParaRPr kumimoji="1" lang="en-US" altLang="ja-JP" sz="800" b="0"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endParaRPr>
              </a:p>
              <a:p>
                <a:r>
                  <a:rPr lang="ja-JP" altLang="en-US" sz="2000" b="1" dirty="0">
                    <a:solidFill>
                      <a:prstClr val="black"/>
                    </a:solidFill>
                    <a:latin typeface="+mn-ea"/>
                  </a:rPr>
                  <a:t>で与えることとする．ここで，</a:t>
                </a:r>
                <a:r>
                  <a:rPr lang="el-GR" altLang="ja-JP" sz="2000" dirty="0">
                    <a:solidFill>
                      <a:prstClr val="black"/>
                    </a:solidFill>
                    <a:ea typeface="Cambria Math" panose="02040503050406030204" pitchFamily="18" charset="0"/>
                  </a:rPr>
                  <a:t> </a:t>
                </a:r>
                <a14:m>
                  <m:oMath xmlns:m="http://schemas.openxmlformats.org/officeDocument/2006/math">
                    <m:r>
                      <m:rPr>
                        <m:sty m:val="p"/>
                      </m:rPr>
                      <a:rPr lang="el-GR" altLang="ja-JP" sz="2000" i="1">
                        <a:solidFill>
                          <a:prstClr val="black"/>
                        </a:solidFill>
                        <a:latin typeface="Cambria Math" panose="02040503050406030204" pitchFamily="18" charset="0"/>
                        <a:ea typeface="Cambria Math" panose="02040503050406030204" pitchFamily="18" charset="0"/>
                      </a:rPr>
                      <m:t>Δ</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r>
                      <a:rPr lang="en-US" altLang="ja-JP" sz="2000" b="0" i="1" smtClean="0">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ea typeface="Cambria Math" panose="02040503050406030204" pitchFamily="18" charset="0"/>
                      </a:rPr>
                      <m:t>−</m:t>
                    </m:r>
                    <m:r>
                      <a:rPr lang="ja-JP" altLang="en-US" sz="2000" i="1">
                        <a:solidFill>
                          <a:prstClr val="black"/>
                        </a:solidFill>
                        <a:latin typeface="Cambria Math" panose="02040503050406030204" pitchFamily="18" charset="0"/>
                        <a:ea typeface="Cambria Math" panose="02040503050406030204" pitchFamily="18" charset="0"/>
                      </a:rPr>
                      <m:t>𝜀</m:t>
                    </m:r>
                    <m:f>
                      <m:fPr>
                        <m:ctrlPr>
                          <a:rPr lang="en-US" altLang="ja-JP" sz="2000" i="1">
                            <a:solidFill>
                              <a:prstClr val="black"/>
                            </a:solidFill>
                            <a:latin typeface="Cambria Math" panose="02040503050406030204" pitchFamily="18" charset="0"/>
                            <a:ea typeface="Cambria Math" panose="02040503050406030204" pitchFamily="18" charset="0"/>
                          </a:rPr>
                        </m:ctrlPr>
                      </m:fPr>
                      <m:num>
                        <m:r>
                          <a:rPr lang="ja-JP" altLang="en-US" sz="2000" i="1">
                            <a:solidFill>
                              <a:prstClr val="black"/>
                            </a:solidFill>
                            <a:latin typeface="Cambria Math" panose="02040503050406030204" pitchFamily="18" charset="0"/>
                            <a:ea typeface="Cambria Math" panose="02040503050406030204" pitchFamily="18" charset="0"/>
                          </a:rPr>
                          <m:t>𝜕</m:t>
                        </m:r>
                        <m:r>
                          <a:rPr lang="en-US" altLang="ja-JP" sz="2000" i="1">
                            <a:solidFill>
                              <a:prstClr val="black"/>
                            </a:solidFill>
                            <a:latin typeface="Cambria Math" panose="02040503050406030204" pitchFamily="18" charset="0"/>
                            <a:ea typeface="Cambria Math" panose="02040503050406030204" pitchFamily="18" charset="0"/>
                          </a:rPr>
                          <m:t>𝐸</m:t>
                        </m:r>
                        <m:d>
                          <m:dPr>
                            <m:ctrlPr>
                              <a:rPr lang="en-US" altLang="ja-JP" sz="2000" i="1">
                                <a:solidFill>
                                  <a:prstClr val="black"/>
                                </a:solidFill>
                                <a:latin typeface="Cambria Math" panose="02040503050406030204" pitchFamily="18" charset="0"/>
                                <a:ea typeface="Cambria Math" panose="02040503050406030204" pitchFamily="18" charset="0"/>
                              </a:rPr>
                            </m:ctrlPr>
                          </m:dPr>
                          <m:e>
                            <m:sSub>
                              <m:sSubPr>
                                <m:ctrlPr>
                                  <a:rPr lang="en-US" altLang="ja-JP" sz="2000" i="1">
                                    <a:solidFill>
                                      <a:prstClr val="black"/>
                                    </a:solidFill>
                                    <a:latin typeface="Cambria Math" panose="02040503050406030204" pitchFamily="18" charset="0"/>
                                  </a:rPr>
                                </m:ctrlPr>
                              </m:sSubPr>
                              <m:e>
                                <m:r>
                                  <a:rPr lang="en-US" altLang="ja-JP" sz="2000" i="1">
                                    <a:solidFill>
                                      <a:prstClr val="black"/>
                                    </a:solidFill>
                                    <a:latin typeface="Cambria Math" panose="02040503050406030204" pitchFamily="18" charset="0"/>
                                  </a:rPr>
                                  <m:t>𝑥</m:t>
                                </m:r>
                              </m:e>
                              <m:sub>
                                <m:r>
                                  <a:rPr lang="en-US" altLang="ja-JP" sz="2000" i="1">
                                    <a:solidFill>
                                      <a:prstClr val="black"/>
                                    </a:solidFill>
                                    <a:latin typeface="Cambria Math" panose="02040503050406030204" pitchFamily="18" charset="0"/>
                                  </a:rPr>
                                  <m:t>𝑖</m:t>
                                </m:r>
                              </m:sub>
                            </m:sSub>
                            <m:r>
                              <a:rPr lang="en-US" altLang="ja-JP" sz="2000" i="1">
                                <a:solidFill>
                                  <a:prstClr val="black"/>
                                </a:solidFill>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num>
                      <m:den>
                        <m:r>
                          <a:rPr lang="ja-JP" altLang="en-US" sz="2000" i="1">
                            <a:solidFill>
                              <a:prstClr val="black"/>
                            </a:solidFill>
                            <a:latin typeface="Cambria Math" panose="02040503050406030204" pitchFamily="18" charset="0"/>
                            <a:ea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den>
                    </m:f>
                  </m:oMath>
                </a14:m>
                <a:r>
                  <a:rPr lang="ja-JP" altLang="en-US" sz="2000" b="1" dirty="0">
                    <a:solidFill>
                      <a:prstClr val="black"/>
                    </a:solidFill>
                    <a:latin typeface="+mn-ea"/>
                  </a:rPr>
                  <a:t>である．</a:t>
                </a:r>
                <a:endParaRPr lang="en-US" altLang="ja-JP" sz="2000" b="1" dirty="0">
                  <a:solidFill>
                    <a:prstClr val="black"/>
                  </a:solidFill>
                  <a:latin typeface="+mn-ea"/>
                </a:endParaRPr>
              </a:p>
              <a:p>
                <a:endParaRPr lang="en-US" altLang="ja-JP" sz="2000" b="1" dirty="0">
                  <a:solidFill>
                    <a:prstClr val="black"/>
                  </a:solidFill>
                  <a:latin typeface="+mn-ea"/>
                </a:endParaRPr>
              </a:p>
              <a:p>
                <a:r>
                  <a:rPr lang="ja-JP" altLang="en-US" sz="2000" b="1" dirty="0">
                    <a:solidFill>
                      <a:prstClr val="black"/>
                    </a:solidFill>
                    <a:latin typeface="+mn-ea"/>
                  </a:rPr>
                  <a:t>特に</a:t>
                </a:r>
                <a14:m>
                  <m:oMath xmlns:m="http://schemas.openxmlformats.org/officeDocument/2006/math">
                    <m:r>
                      <a:rPr lang="ja-JP" altLang="en-US" sz="2000" b="1" i="1" smtClean="0">
                        <a:solidFill>
                          <a:prstClr val="black"/>
                        </a:solidFill>
                        <a:latin typeface="Cambria Math" panose="02040503050406030204" pitchFamily="18" charset="0"/>
                      </a:rPr>
                      <m:t>𝜷</m:t>
                    </m:r>
                    <m:r>
                      <a:rPr lang="en-US" altLang="ja-JP" sz="2000" b="1" i="1" smtClean="0">
                        <a:solidFill>
                          <a:prstClr val="black"/>
                        </a:solidFill>
                        <a:latin typeface="Cambria Math" panose="02040503050406030204" pitchFamily="18" charset="0"/>
                      </a:rPr>
                      <m:t>=</m:t>
                    </m:r>
                    <m:r>
                      <a:rPr lang="en-US" altLang="ja-JP" sz="2000" b="1" i="1" smtClean="0">
                        <a:solidFill>
                          <a:prstClr val="black"/>
                        </a:solidFill>
                        <a:latin typeface="Cambria Math" panose="02040503050406030204" pitchFamily="18" charset="0"/>
                      </a:rPr>
                      <m:t>𝟎</m:t>
                    </m:r>
                  </m:oMath>
                </a14:m>
                <a:r>
                  <a:rPr kumimoji="1" lang="ja-JP" altLang="en-US" sz="2000" b="1" dirty="0"/>
                  <a:t>であり，初期の状態が</a:t>
                </a:r>
                <a14:m>
                  <m:oMath xmlns:m="http://schemas.openxmlformats.org/officeDocument/2006/math">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r>
                      <a:rPr lang="en-US" altLang="ja-JP" sz="2000" b="0" i="1" smtClean="0">
                        <a:solidFill>
                          <a:prstClr val="black"/>
                        </a:solidFill>
                        <a:latin typeface="Cambria Math" panose="02040503050406030204" pitchFamily="18" charset="0"/>
                      </a:rPr>
                      <m:t>=</m:t>
                    </m:r>
                    <m:sSup>
                      <m:sSupPr>
                        <m:ctrlPr>
                          <a:rPr lang="en-US" altLang="ja-JP" sz="2000" i="1">
                            <a:solidFill>
                              <a:prstClr val="black"/>
                            </a:solidFill>
                            <a:latin typeface="Cambria Math" panose="02040503050406030204" pitchFamily="18" charset="0"/>
                          </a:rPr>
                        </m:ctrlPr>
                      </m:sSupPr>
                      <m:e>
                        <m:r>
                          <a:rPr lang="en-US" altLang="ja-JP" sz="2000" i="1">
                            <a:solidFill>
                              <a:prstClr val="black"/>
                            </a:solidFill>
                            <a:latin typeface="Cambria Math" panose="02040503050406030204" pitchFamily="18" charset="0"/>
                          </a:rPr>
                          <m:t>𝑚</m:t>
                        </m:r>
                      </m:e>
                      <m:sup>
                        <m:r>
                          <a:rPr lang="en-US" altLang="ja-JP" sz="2000" i="1">
                            <a:solidFill>
                              <a:prstClr val="black"/>
                            </a:solidFill>
                            <a:latin typeface="Cambria Math" panose="02040503050406030204" pitchFamily="18" charset="0"/>
                          </a:rPr>
                          <m:t>𝑗</m:t>
                        </m:r>
                      </m:sup>
                    </m:sSup>
                    <m:d>
                      <m:dPr>
                        <m:ctrlPr>
                          <a:rPr lang="en-US" altLang="ja-JP" sz="2000" i="1" smtClean="0">
                            <a:solidFill>
                              <a:prstClr val="black"/>
                            </a:solidFill>
                            <a:latin typeface="Cambria Math" panose="02040503050406030204" pitchFamily="18" charset="0"/>
                          </a:rPr>
                        </m:ctrlPr>
                      </m:dPr>
                      <m:e>
                        <m:r>
                          <a:rPr lang="en-US" altLang="ja-JP" sz="2000" i="1" smtClean="0">
                            <a:solidFill>
                              <a:prstClr val="black"/>
                            </a:solidFill>
                            <a:latin typeface="Cambria Math" panose="02040503050406030204" pitchFamily="18" charset="0"/>
                            <a:ea typeface="Cambria Math" panose="02040503050406030204" pitchFamily="18" charset="0"/>
                          </a:rPr>
                          <m:t>∀</m:t>
                        </m:r>
                        <m:r>
                          <a:rPr lang="en-US" altLang="ja-JP" sz="2000" b="0" i="1" smtClean="0">
                            <a:solidFill>
                              <a:prstClr val="black"/>
                            </a:solidFill>
                            <a:latin typeface="Cambria Math" panose="02040503050406030204" pitchFamily="18" charset="0"/>
                            <a:ea typeface="Cambria Math" panose="02040503050406030204" pitchFamily="18" charset="0"/>
                          </a:rPr>
                          <m:t>𝑖</m:t>
                        </m:r>
                      </m:e>
                    </m:d>
                  </m:oMath>
                </a14:m>
                <a:r>
                  <a:rPr kumimoji="1" lang="ja-JP" altLang="en-US" sz="2000" b="1" dirty="0"/>
                  <a:t>である場合は</a:t>
                </a:r>
                <a14:m>
                  <m:oMath xmlns:m="http://schemas.openxmlformats.org/officeDocument/2006/math">
                    <m:sSub>
                      <m:sSubPr>
                        <m:ctrlPr>
                          <a:rPr lang="en-US" altLang="ja-JP" sz="2000" i="1">
                            <a:solidFill>
                              <a:prstClr val="black"/>
                            </a:solidFill>
                            <a:latin typeface="Cambria Math" panose="02040503050406030204" pitchFamily="18" charset="0"/>
                          </a:rPr>
                        </m:ctrlPr>
                      </m:sSubPr>
                      <m:e>
                        <m:r>
                          <m:rPr>
                            <m:sty m:val="p"/>
                          </m:rPr>
                          <a:rPr lang="el-GR" altLang="ja-JP" sz="2000" i="1">
                            <a:solidFill>
                              <a:prstClr val="black"/>
                            </a:solidFill>
                            <a:latin typeface="Cambria Math" panose="02040503050406030204" pitchFamily="18" charset="0"/>
                            <a:ea typeface="Cambria Math" panose="02040503050406030204" pitchFamily="18" charset="0"/>
                          </a:rPr>
                          <m:t>Δ</m:t>
                        </m:r>
                      </m:e>
                      <m:sub>
                        <m:r>
                          <a:rPr lang="en-US" altLang="ja-JP" sz="2000" b="0" i="1" smtClean="0">
                            <a:solidFill>
                              <a:prstClr val="black"/>
                            </a:solidFill>
                            <a:latin typeface="Cambria Math" panose="02040503050406030204" pitchFamily="18" charset="0"/>
                            <a:ea typeface="Cambria Math" panose="02040503050406030204" pitchFamily="18" charset="0"/>
                          </a:rPr>
                          <m:t>0</m:t>
                        </m:r>
                      </m:sub>
                    </m:sSub>
                    <m:sSup>
                      <m:sSupPr>
                        <m:ctrlPr>
                          <a:rPr lang="en-US" altLang="ja-JP" sz="2000" i="1">
                            <a:solidFill>
                              <a:prstClr val="black"/>
                            </a:solidFill>
                            <a:latin typeface="Cambria Math" panose="02040503050406030204" pitchFamily="18" charset="0"/>
                          </a:rPr>
                        </m:ctrlPr>
                      </m:sSupPr>
                      <m:e>
                        <m:r>
                          <a:rPr lang="en-US" altLang="ja-JP" sz="2000" i="1">
                            <a:solidFill>
                              <a:prstClr val="black"/>
                            </a:solidFill>
                            <a:latin typeface="Cambria Math" panose="02040503050406030204" pitchFamily="18" charset="0"/>
                          </a:rPr>
                          <m:t>𝑚</m:t>
                        </m:r>
                      </m:e>
                      <m:sup>
                        <m:r>
                          <a:rPr lang="en-US" altLang="ja-JP" sz="2000" i="1">
                            <a:solidFill>
                              <a:prstClr val="black"/>
                            </a:solidFill>
                            <a:latin typeface="Cambria Math" panose="02040503050406030204" pitchFamily="18" charset="0"/>
                          </a:rPr>
                          <m:t>𝑗</m:t>
                        </m:r>
                      </m:sup>
                    </m:sSup>
                    <m:r>
                      <a:rPr lang="en-US" altLang="ja-JP" sz="2000" b="0" i="1" smtClean="0">
                        <a:solidFill>
                          <a:prstClr val="black"/>
                        </a:solidFill>
                        <a:latin typeface="Cambria Math" panose="02040503050406030204" pitchFamily="18" charset="0"/>
                      </a:rPr>
                      <m:t>=</m:t>
                    </m:r>
                    <m:r>
                      <a:rPr lang="el-GR" altLang="ja-JP" sz="2000" i="1">
                        <a:solidFill>
                          <a:prstClr val="black"/>
                        </a:solidFill>
                        <a:latin typeface="Cambria Math" panose="02040503050406030204" pitchFamily="18" charset="0"/>
                        <a:ea typeface="Cambria Math" panose="02040503050406030204" pitchFamily="18" charset="0"/>
                      </a:rPr>
                      <m:t>∆</m:t>
                    </m:r>
                    <m:sSup>
                      <m:sSupPr>
                        <m:ctrlPr>
                          <a:rPr lang="el-GR" altLang="ja-JP" sz="2000" i="1">
                            <a:solidFill>
                              <a:prstClr val="black"/>
                            </a:solidFill>
                            <a:latin typeface="Cambria Math" panose="02040503050406030204" pitchFamily="18" charset="0"/>
                            <a:ea typeface="Cambria Math" panose="02040503050406030204" pitchFamily="18" charset="0"/>
                          </a:rPr>
                        </m:ctrlPr>
                      </m:sSupPr>
                      <m:e>
                        <m:r>
                          <a:rPr lang="en-US" altLang="ja-JP" sz="2000" i="1">
                            <a:solidFill>
                              <a:prstClr val="black"/>
                            </a:solidFill>
                            <a:latin typeface="Cambria Math" panose="02040503050406030204" pitchFamily="18" charset="0"/>
                            <a:ea typeface="Cambria Math" panose="02040503050406030204" pitchFamily="18" charset="0"/>
                          </a:rPr>
                          <m:t>𝑚</m:t>
                        </m:r>
                      </m:e>
                      <m:sup>
                        <m:r>
                          <a:rPr lang="en-US" altLang="ja-JP" sz="2000" i="1">
                            <a:solidFill>
                              <a:prstClr val="black"/>
                            </a:solidFill>
                            <a:latin typeface="Cambria Math" panose="02040503050406030204" pitchFamily="18" charset="0"/>
                            <a:ea typeface="Cambria Math" panose="02040503050406030204" pitchFamily="18" charset="0"/>
                          </a:rPr>
                          <m:t>𝑗</m:t>
                        </m:r>
                      </m:sup>
                    </m:sSup>
                  </m:oMath>
                </a14:m>
                <a:r>
                  <a:rPr kumimoji="1" lang="ja-JP" altLang="en-US" sz="2000" b="1" dirty="0"/>
                  <a:t>であることが示される．</a:t>
                </a:r>
                <a:endParaRPr kumimoji="1" lang="en-US" altLang="ja-JP" sz="2000" b="1" dirty="0"/>
              </a:p>
              <a:p>
                <a:r>
                  <a:rPr lang="ja-JP" altLang="en-US" sz="2000" b="1" dirty="0"/>
                  <a:t>この場合は</a:t>
                </a:r>
                <a:r>
                  <a:rPr lang="en-US" altLang="ja-JP" sz="2000" b="1" dirty="0"/>
                  <a:t>RC-RBFN</a:t>
                </a:r>
                <a:r>
                  <a:rPr lang="ja-JP" altLang="en-US" sz="2000" b="1" dirty="0"/>
                  <a:t>のパラメータ</a:t>
                </a:r>
                <a14:m>
                  <m:oMath xmlns:m="http://schemas.openxmlformats.org/officeDocument/2006/math">
                    <m:sSup>
                      <m:sSupPr>
                        <m:ctrlPr>
                          <a:rPr lang="el-GR" altLang="ja-JP" sz="2000" i="1" smtClean="0">
                            <a:solidFill>
                              <a:prstClr val="black"/>
                            </a:solidFill>
                            <a:latin typeface="Cambria Math" panose="02040503050406030204" pitchFamily="18" charset="0"/>
                            <a:ea typeface="Cambria Math" panose="02040503050406030204" pitchFamily="18" charset="0"/>
                          </a:rPr>
                        </m:ctrlPr>
                      </m:sSupPr>
                      <m:e>
                        <m:r>
                          <a:rPr lang="en-US" altLang="ja-JP" sz="2000" i="1">
                            <a:solidFill>
                              <a:prstClr val="black"/>
                            </a:solidFill>
                            <a:latin typeface="Cambria Math" panose="02040503050406030204" pitchFamily="18" charset="0"/>
                            <a:ea typeface="Cambria Math" panose="02040503050406030204" pitchFamily="18" charset="0"/>
                          </a:rPr>
                          <m:t>𝑚</m:t>
                        </m:r>
                      </m:e>
                      <m:sup>
                        <m:r>
                          <a:rPr lang="en-US" altLang="ja-JP" sz="2000" i="1">
                            <a:solidFill>
                              <a:prstClr val="black"/>
                            </a:solidFill>
                            <a:latin typeface="Cambria Math" panose="02040503050406030204" pitchFamily="18" charset="0"/>
                            <a:ea typeface="Cambria Math" panose="02040503050406030204" pitchFamily="18" charset="0"/>
                          </a:rPr>
                          <m:t>𝑗</m:t>
                        </m:r>
                      </m:sup>
                    </m:sSup>
                  </m:oMath>
                </a14:m>
                <a:r>
                  <a:rPr kumimoji="1" lang="ja-JP" altLang="en-US" sz="2000" b="1" dirty="0"/>
                  <a:t>の更新則が従来の</a:t>
                </a:r>
                <a:r>
                  <a:rPr kumimoji="1" lang="en-US" altLang="ja-JP" sz="2000" b="1" dirty="0"/>
                  <a:t>RBFN</a:t>
                </a:r>
                <a:r>
                  <a:rPr kumimoji="1" lang="ja-JP" altLang="en-US" sz="2000" b="1" dirty="0"/>
                  <a:t>のパラメータ</a:t>
                </a:r>
                <a14:m>
                  <m:oMath xmlns:m="http://schemas.openxmlformats.org/officeDocument/2006/math">
                    <m:sSup>
                      <m:sSupPr>
                        <m:ctrlPr>
                          <a:rPr lang="el-GR" altLang="ja-JP" sz="2000" i="1">
                            <a:solidFill>
                              <a:prstClr val="black"/>
                            </a:solidFill>
                            <a:latin typeface="Cambria Math" panose="02040503050406030204" pitchFamily="18" charset="0"/>
                            <a:ea typeface="Cambria Math" panose="02040503050406030204" pitchFamily="18" charset="0"/>
                          </a:rPr>
                        </m:ctrlPr>
                      </m:sSupPr>
                      <m:e>
                        <m:r>
                          <a:rPr lang="en-US" altLang="ja-JP" sz="2000" i="1">
                            <a:solidFill>
                              <a:prstClr val="black"/>
                            </a:solidFill>
                            <a:latin typeface="Cambria Math" panose="02040503050406030204" pitchFamily="18" charset="0"/>
                            <a:ea typeface="Cambria Math" panose="02040503050406030204" pitchFamily="18" charset="0"/>
                          </a:rPr>
                          <m:t>𝑚</m:t>
                        </m:r>
                      </m:e>
                      <m:sup>
                        <m:r>
                          <a:rPr lang="en-US" altLang="ja-JP" sz="2000" i="1">
                            <a:solidFill>
                              <a:prstClr val="black"/>
                            </a:solidFill>
                            <a:latin typeface="Cambria Math" panose="02040503050406030204" pitchFamily="18" charset="0"/>
                            <a:ea typeface="Cambria Math" panose="02040503050406030204" pitchFamily="18" charset="0"/>
                          </a:rPr>
                          <m:t>𝑗</m:t>
                        </m:r>
                      </m:sup>
                    </m:sSup>
                  </m:oMath>
                </a14:m>
                <a:r>
                  <a:rPr kumimoji="1" lang="ja-JP" altLang="en-US" sz="2000" b="1" dirty="0"/>
                  <a:t>の更新則そのものになっていることがわかる．</a:t>
                </a:r>
                <a:endParaRPr kumimoji="1" lang="en-US" altLang="ja-JP" sz="2000" b="1" dirty="0"/>
              </a:p>
              <a:p>
                <a:r>
                  <a:rPr lang="ja-JP" altLang="en-US" sz="2000" b="1" dirty="0"/>
                  <a:t>このとき，</a:t>
                </a:r>
                <a14:m>
                  <m:oMath xmlns:m="http://schemas.openxmlformats.org/officeDocument/2006/math">
                    <m:sSup>
                      <m:sSupPr>
                        <m:ctrlPr>
                          <a:rPr lang="en-US" altLang="ja-JP" sz="2000" b="1" i="1">
                            <a:solidFill>
                              <a:prstClr val="black"/>
                            </a:solidFill>
                            <a:latin typeface="Cambria Math" panose="02040503050406030204" pitchFamily="18" charset="0"/>
                          </a:rPr>
                        </m:ctrlPr>
                      </m:sSupPr>
                      <m:e>
                        <m:r>
                          <a:rPr lang="ja-JP" altLang="en-US" sz="2000" b="1" i="1">
                            <a:solidFill>
                              <a:prstClr val="black"/>
                            </a:solidFill>
                            <a:latin typeface="Cambria Math" panose="02040503050406030204" pitchFamily="18" charset="0"/>
                          </a:rPr>
                          <m:t>𝝈</m:t>
                        </m:r>
                      </m:e>
                      <m:sup>
                        <m:r>
                          <a:rPr lang="en-US" altLang="ja-JP" sz="2000" b="1" i="1">
                            <a:solidFill>
                              <a:prstClr val="black"/>
                            </a:solidFill>
                            <a:latin typeface="Cambria Math" panose="02040503050406030204" pitchFamily="18" charset="0"/>
                          </a:rPr>
                          <m:t>𝒋</m:t>
                        </m:r>
                      </m:sup>
                    </m:sSup>
                  </m:oMath>
                </a14:m>
                <a:r>
                  <a:rPr kumimoji="1" lang="ja-JP" altLang="en-US" sz="2000" b="1" dirty="0"/>
                  <a:t>を固定したまま</a:t>
                </a:r>
                <a14:m>
                  <m:oMath xmlns:m="http://schemas.openxmlformats.org/officeDocument/2006/math">
                    <m:r>
                      <a:rPr lang="ja-JP" altLang="en-US" sz="2000" b="1" i="1" smtClean="0">
                        <a:solidFill>
                          <a:prstClr val="black"/>
                        </a:solidFill>
                        <a:latin typeface="Cambria Math" panose="02040503050406030204" pitchFamily="18" charset="0"/>
                      </a:rPr>
                      <m:t>𝜷</m:t>
                    </m:r>
                    <m:r>
                      <a:rPr lang="en-US" altLang="ja-JP" sz="2000" b="1" i="1" smtClean="0">
                        <a:solidFill>
                          <a:prstClr val="black"/>
                        </a:solidFill>
                        <a:latin typeface="Cambria Math" panose="02040503050406030204" pitchFamily="18" charset="0"/>
                        <a:ea typeface="Cambria Math" panose="02040503050406030204" pitchFamily="18" charset="0"/>
                      </a:rPr>
                      <m:t>→∞</m:t>
                    </m:r>
                  </m:oMath>
                </a14:m>
                <a:r>
                  <a:rPr kumimoji="1" lang="ja-JP" altLang="en-US" sz="2000" b="1" dirty="0"/>
                  <a:t>にすると，</a:t>
                </a:r>
                <a:r>
                  <a:rPr lang="en-US" altLang="ja-JP" sz="2000" dirty="0">
                    <a:solidFill>
                      <a:prstClr val="black"/>
                    </a:solidFill>
                  </a:rPr>
                  <a:t> </a:t>
                </a:r>
                <a14:m>
                  <m:oMath xmlns:m="http://schemas.openxmlformats.org/officeDocument/2006/math">
                    <m:sSub>
                      <m:sSubPr>
                        <m:ctrlPr>
                          <a:rPr lang="en-US" altLang="ja-JP" sz="2000" i="1">
                            <a:solidFill>
                              <a:prstClr val="black"/>
                            </a:solidFill>
                            <a:latin typeface="Cambria Math" panose="02040503050406030204" pitchFamily="18" charset="0"/>
                          </a:rPr>
                        </m:ctrlPr>
                      </m:sSubPr>
                      <m:e>
                        <m:r>
                          <m:rPr>
                            <m:sty m:val="p"/>
                          </m:rPr>
                          <a:rPr lang="el-GR" altLang="ja-JP" sz="2000" i="1">
                            <a:solidFill>
                              <a:prstClr val="black"/>
                            </a:solidFill>
                            <a:latin typeface="Cambria Math" panose="02040503050406030204" pitchFamily="18" charset="0"/>
                            <a:ea typeface="Cambria Math" panose="02040503050406030204" pitchFamily="18" charset="0"/>
                          </a:rPr>
                          <m:t>Δ</m:t>
                        </m:r>
                      </m:e>
                      <m:sub>
                        <m:r>
                          <a:rPr lang="en-US" altLang="ja-JP" sz="2000" b="1" i="1">
                            <a:solidFill>
                              <a:prstClr val="black"/>
                            </a:solidFill>
                            <a:latin typeface="Cambria Math" panose="02040503050406030204" pitchFamily="18" charset="0"/>
                            <a:ea typeface="Cambria Math" panose="02040503050406030204" pitchFamily="18" charset="0"/>
                          </a:rPr>
                          <m:t>∞</m:t>
                        </m:r>
                      </m:sub>
                    </m:sSub>
                    <m:sSup>
                      <m:sSupPr>
                        <m:ctrlPr>
                          <a:rPr lang="en-US" altLang="ja-JP" sz="2000" i="1">
                            <a:solidFill>
                              <a:prstClr val="black"/>
                            </a:solidFill>
                            <a:latin typeface="Cambria Math" panose="02040503050406030204" pitchFamily="18" charset="0"/>
                          </a:rPr>
                        </m:ctrlPr>
                      </m:sSupPr>
                      <m:e>
                        <m:r>
                          <a:rPr lang="en-US" altLang="ja-JP" sz="2000" i="1">
                            <a:solidFill>
                              <a:prstClr val="black"/>
                            </a:solidFill>
                            <a:latin typeface="Cambria Math" panose="02040503050406030204" pitchFamily="18" charset="0"/>
                          </a:rPr>
                          <m:t>𝑚</m:t>
                        </m:r>
                      </m:e>
                      <m:sup>
                        <m:r>
                          <a:rPr lang="en-US" altLang="ja-JP" sz="2000" i="1">
                            <a:solidFill>
                              <a:prstClr val="black"/>
                            </a:solidFill>
                            <a:latin typeface="Cambria Math" panose="02040503050406030204" pitchFamily="18" charset="0"/>
                          </a:rPr>
                          <m:t>𝑗</m:t>
                        </m:r>
                      </m:sup>
                    </m:sSup>
                    <m:r>
                      <a:rPr lang="en-US" altLang="ja-JP" sz="2000" b="0" i="1" smtClean="0">
                        <a:solidFill>
                          <a:prstClr val="black"/>
                        </a:solidFill>
                        <a:latin typeface="Cambria Math" panose="02040503050406030204" pitchFamily="18" charset="0"/>
                      </a:rPr>
                      <m:t>=0</m:t>
                    </m:r>
                  </m:oMath>
                </a14:m>
                <a:r>
                  <a:rPr kumimoji="1" lang="ja-JP" altLang="en-US" sz="2000" b="1" dirty="0"/>
                  <a:t>とするパラメータ</a:t>
                </a:r>
                <a14:m>
                  <m:oMath xmlns:m="http://schemas.openxmlformats.org/officeDocument/2006/math">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oMath>
                </a14:m>
                <a:r>
                  <a:rPr kumimoji="1" lang="ja-JP" altLang="en-US" sz="2000" b="1" dirty="0"/>
                  <a:t>は</a:t>
                </a:r>
                <a:endParaRPr kumimoji="1" lang="en-US" altLang="ja-JP" sz="2000" b="1" dirty="0"/>
              </a:p>
              <a:p>
                <a:pPr/>
                <a14:m>
                  <m:oMathPara xmlns:m="http://schemas.openxmlformats.org/officeDocument/2006/math">
                    <m:oMathParaPr>
                      <m:jc m:val="centerGroup"/>
                    </m:oMathParaPr>
                    <m:oMath xmlns:m="http://schemas.openxmlformats.org/officeDocument/2006/math">
                      <m:nary>
                        <m:naryPr>
                          <m:chr m:val="∑"/>
                          <m:supHide m:val="on"/>
                          <m:ctrlPr>
                            <a:rPr kumimoji="1" lang="en-US" altLang="ja-JP" sz="2000" b="1" i="1" smtClean="0">
                              <a:latin typeface="Cambria Math" panose="02040503050406030204" pitchFamily="18" charset="0"/>
                            </a:rPr>
                          </m:ctrlPr>
                        </m:naryPr>
                        <m:sub>
                          <m:r>
                            <m:rPr>
                              <m:brk m:alnAt="7"/>
                            </m:rPr>
                            <a:rPr kumimoji="1" lang="en-US" altLang="ja-JP" sz="2000" b="1" i="1" smtClean="0">
                              <a:latin typeface="Cambria Math" panose="02040503050406030204" pitchFamily="18" charset="0"/>
                            </a:rPr>
                            <m:t>𝒊</m:t>
                          </m:r>
                        </m:sub>
                        <m:sup/>
                        <m:e>
                          <m:r>
                            <a:rPr kumimoji="1" lang="en-US" altLang="ja-JP" sz="2000" b="0" i="1" smtClean="0">
                              <a:latin typeface="Cambria Math" panose="02040503050406030204" pitchFamily="18" charset="0"/>
                            </a:rPr>
                            <m:t>𝑒𝑥𝑝</m:t>
                          </m:r>
                          <m:d>
                            <m:dPr>
                              <m:begChr m:val="{"/>
                              <m:endChr m:val="}"/>
                              <m:ctrlPr>
                                <a:rPr kumimoji="1" lang="en-US" altLang="ja-JP" sz="2000" i="1" smtClean="0">
                                  <a:latin typeface="Cambria Math" panose="02040503050406030204" pitchFamily="18" charset="0"/>
                                </a:rPr>
                              </m:ctrlPr>
                            </m:dPr>
                            <m:e>
                              <m:r>
                                <a:rPr kumimoji="1" lang="en-US" altLang="ja-JP" sz="2000" b="0" i="1" smtClean="0">
                                  <a:latin typeface="Cambria Math" panose="02040503050406030204" pitchFamily="18" charset="0"/>
                                </a:rPr>
                                <m:t>−</m:t>
                              </m:r>
                              <m:r>
                                <a:rPr kumimoji="1" lang="ja-JP" altLang="en-US" sz="2000" b="0" i="1" smtClean="0">
                                  <a:latin typeface="Cambria Math" panose="02040503050406030204" pitchFamily="18" charset="0"/>
                                </a:rPr>
                                <m:t>𝛽</m:t>
                              </m:r>
                              <m:r>
                                <a:rPr lang="en-US" altLang="ja-JP" sz="2000" b="0" i="1">
                                  <a:solidFill>
                                    <a:prstClr val="black"/>
                                  </a:solidFill>
                                  <a:latin typeface="Cambria Math" panose="02040503050406030204" pitchFamily="18" charset="0"/>
                                  <a:ea typeface="Cambria Math" panose="02040503050406030204" pitchFamily="18" charset="0"/>
                                </a:rPr>
                                <m:t>𝐸</m:t>
                              </m:r>
                              <m:d>
                                <m:dPr>
                                  <m:ctrlPr>
                                    <a:rPr lang="en-US" altLang="ja-JP" sz="2000" i="1">
                                      <a:solidFill>
                                        <a:prstClr val="black"/>
                                      </a:solidFill>
                                      <a:latin typeface="Cambria Math" panose="02040503050406030204" pitchFamily="18" charset="0"/>
                                      <a:ea typeface="Cambria Math" panose="02040503050406030204" pitchFamily="18" charset="0"/>
                                    </a:rPr>
                                  </m:ctrlPr>
                                </m:dPr>
                                <m:e>
                                  <m:sSub>
                                    <m:sSubPr>
                                      <m:ctrlPr>
                                        <a:rPr lang="en-US" altLang="ja-JP" sz="2000" i="1">
                                          <a:solidFill>
                                            <a:prstClr val="black"/>
                                          </a:solidFill>
                                          <a:latin typeface="Cambria Math" panose="02040503050406030204" pitchFamily="18" charset="0"/>
                                        </a:rPr>
                                      </m:ctrlPr>
                                    </m:sSubPr>
                                    <m:e>
                                      <m:r>
                                        <a:rPr lang="en-US" altLang="ja-JP" sz="2000" b="0" i="1">
                                          <a:solidFill>
                                            <a:prstClr val="black"/>
                                          </a:solidFill>
                                          <a:latin typeface="Cambria Math" panose="02040503050406030204" pitchFamily="18" charset="0"/>
                                        </a:rPr>
                                        <m:t>𝑥</m:t>
                                      </m:r>
                                    </m:e>
                                    <m:sub>
                                      <m:r>
                                        <a:rPr lang="en-US" altLang="ja-JP" sz="2000" b="0" i="1">
                                          <a:solidFill>
                                            <a:prstClr val="black"/>
                                          </a:solidFill>
                                          <a:latin typeface="Cambria Math" panose="02040503050406030204" pitchFamily="18" charset="0"/>
                                        </a:rPr>
                                        <m:t>𝑖</m:t>
                                      </m:r>
                                    </m:sub>
                                  </m:sSub>
                                  <m:r>
                                    <a:rPr lang="en-US" altLang="ja-JP" sz="2000" b="0" i="1">
                                      <a:solidFill>
                                        <a:prstClr val="black"/>
                                      </a:solidFill>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e>
                          </m:d>
                          <m:sSup>
                            <m:sSupPr>
                              <m:ctrlPr>
                                <a:rPr kumimoji="1" lang="en-US" altLang="ja-JP" sz="2000" i="1" smtClean="0">
                                  <a:latin typeface="Cambria Math" panose="02040503050406030204" pitchFamily="18" charset="0"/>
                                </a:rPr>
                              </m:ctrlPr>
                            </m:sSupPr>
                            <m:e>
                              <m:r>
                                <a:rPr kumimoji="1" lang="ja-JP" altLang="en-US" sz="2000" b="0" i="1" smtClean="0">
                                  <a:latin typeface="Cambria Math" panose="02040503050406030204" pitchFamily="18" charset="0"/>
                                </a:rPr>
                                <m:t>𝜉</m:t>
                              </m:r>
                            </m:e>
                            <m:sup>
                              <m:r>
                                <a:rPr kumimoji="1" lang="en-US" altLang="ja-JP" sz="2000" b="0" i="1" smtClean="0">
                                  <a:latin typeface="Cambria Math" panose="02040503050406030204" pitchFamily="18" charset="0"/>
                                </a:rPr>
                                <m:t>𝑗</m:t>
                              </m:r>
                            </m:sup>
                          </m:sSup>
                        </m:e>
                      </m:nary>
                      <m:d>
                        <m:dPr>
                          <m:ctrlPr>
                            <a:rPr kumimoji="1" lang="en-US" altLang="ja-JP" sz="2000" b="1" i="1" smtClean="0">
                              <a:latin typeface="Cambria Math" panose="02040503050406030204" pitchFamily="18" charset="0"/>
                            </a:rPr>
                          </m:ctrlPr>
                        </m:dPr>
                        <m:e>
                          <m:sSub>
                            <m:sSubPr>
                              <m:ctrlPr>
                                <a:rPr kumimoji="1" lang="en-US" altLang="ja-JP" sz="2000" i="1" smtClean="0">
                                  <a:latin typeface="Cambria Math" panose="02040503050406030204" pitchFamily="18" charset="0"/>
                                </a:rPr>
                              </m:ctrlPr>
                            </m:sSubPr>
                            <m:e>
                              <m:r>
                                <a:rPr kumimoji="1" lang="en-US" altLang="ja-JP" sz="2000" b="0" i="1" smtClean="0">
                                  <a:latin typeface="Cambria Math" panose="02040503050406030204" pitchFamily="18" charset="0"/>
                                </a:rPr>
                                <m:t>𝑥</m:t>
                              </m:r>
                            </m:e>
                            <m:sub>
                              <m:r>
                                <a:rPr kumimoji="1" lang="en-US" altLang="ja-JP" sz="2000" b="0" i="1" smtClean="0">
                                  <a:latin typeface="Cambria Math" panose="02040503050406030204" pitchFamily="18" charset="0"/>
                                </a:rPr>
                                <m:t>𝑖</m:t>
                              </m:r>
                            </m:sub>
                          </m:sSub>
                          <m:r>
                            <a:rPr kumimoji="1" lang="en-US" altLang="ja-JP" sz="2000" b="0" i="1" smtClean="0">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d>
                        <m:dPr>
                          <m:ctrlPr>
                            <a:rPr kumimoji="1" lang="en-US" altLang="ja-JP" sz="2000" b="1" i="1" smtClean="0">
                              <a:latin typeface="Cambria Math" panose="02040503050406030204" pitchFamily="18" charset="0"/>
                            </a:rPr>
                          </m:ctrlPr>
                        </m:dPr>
                        <m:e>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𝑥</m:t>
                              </m:r>
                            </m:e>
                            <m:sub>
                              <m:r>
                                <a:rPr lang="en-US" altLang="ja-JP" sz="2000" i="1">
                                  <a:latin typeface="Cambria Math" panose="02040503050406030204" pitchFamily="18" charset="0"/>
                                </a:rPr>
                                <m:t>𝑖</m:t>
                              </m:r>
                            </m:sub>
                          </m:sSub>
                          <m:r>
                            <a:rPr lang="en-US" altLang="ja-JP" sz="2000" b="1" i="1" smtClean="0">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d>
                        <m:dPr>
                          <m:begChr m:val="{"/>
                          <m:endChr m:val="}"/>
                          <m:ctrlPr>
                            <a:rPr kumimoji="1" lang="en-US" altLang="ja-JP" sz="2000" i="1" smtClean="0">
                              <a:latin typeface="Cambria Math" panose="02040503050406030204" pitchFamily="18" charset="0"/>
                            </a:rPr>
                          </m:ctrlPr>
                        </m:dPr>
                        <m:e>
                          <m:r>
                            <a:rPr kumimoji="1" lang="ja-JP" altLang="en-US" sz="2000" b="0" i="1" smtClean="0">
                              <a:latin typeface="Cambria Math" panose="02040503050406030204" pitchFamily="18" charset="0"/>
                            </a:rPr>
                            <m:t>𝜂</m:t>
                          </m:r>
                          <m:d>
                            <m:dPr>
                              <m:ctrlPr>
                                <a:rPr kumimoji="1" lang="en-US" altLang="ja-JP" sz="2000" b="0" i="1" smtClean="0">
                                  <a:latin typeface="Cambria Math" panose="02040503050406030204" pitchFamily="18" charset="0"/>
                                </a:rPr>
                              </m:ctrlPr>
                            </m:dPr>
                            <m:e>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𝑥</m:t>
                                  </m:r>
                                </m:e>
                                <m:sub>
                                  <m:r>
                                    <a:rPr lang="en-US" altLang="ja-JP" sz="2000" i="1">
                                      <a:latin typeface="Cambria Math" panose="02040503050406030204" pitchFamily="18" charset="0"/>
                                    </a:rPr>
                                    <m:t>𝑖</m:t>
                                  </m:r>
                                </m:sub>
                              </m:sSub>
                            </m:e>
                          </m:d>
                          <m:r>
                            <a:rPr kumimoji="1" lang="en-US" altLang="ja-JP" sz="2000" b="0" i="1" smtClean="0">
                              <a:latin typeface="Cambria Math" panose="02040503050406030204" pitchFamily="18" charset="0"/>
                            </a:rPr>
                            <m:t>−</m:t>
                          </m:r>
                          <m:r>
                            <a:rPr kumimoji="1" lang="en-US" altLang="ja-JP" sz="2000" b="0" i="1" smtClean="0">
                              <a:latin typeface="Cambria Math" panose="02040503050406030204" pitchFamily="18" charset="0"/>
                            </a:rPr>
                            <m:t>𝑠</m:t>
                          </m:r>
                          <m:d>
                            <m:dPr>
                              <m:ctrlPr>
                                <a:rPr kumimoji="1" lang="en-US" altLang="ja-JP" sz="2000" b="0" i="1" smtClean="0">
                                  <a:latin typeface="Cambria Math" panose="02040503050406030204" pitchFamily="18" charset="0"/>
                                </a:rPr>
                              </m:ctrlPr>
                            </m:dPr>
                            <m:e>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𝑥</m:t>
                                  </m:r>
                                </m:e>
                                <m:sub>
                                  <m:r>
                                    <a:rPr lang="en-US" altLang="ja-JP" sz="2000" i="1">
                                      <a:latin typeface="Cambria Math" panose="02040503050406030204" pitchFamily="18" charset="0"/>
                                    </a:rPr>
                                    <m:t>𝑖</m:t>
                                  </m:r>
                                </m:sub>
                              </m:sSub>
                              <m:r>
                                <a:rPr lang="en-US" altLang="ja-JP" sz="2000" b="0" i="1" smtClean="0">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e>
                      </m:d>
                      <m:r>
                        <a:rPr kumimoji="1" lang="en-US" altLang="ja-JP" sz="2000" b="0" i="1" smtClean="0">
                          <a:latin typeface="Cambria Math" panose="02040503050406030204" pitchFamily="18" charset="0"/>
                        </a:rPr>
                        <m:t>=0</m:t>
                      </m:r>
                    </m:oMath>
                  </m:oMathPara>
                </a14:m>
                <a:endParaRPr kumimoji="1" lang="en-US" altLang="ja-JP" sz="2000" dirty="0"/>
              </a:p>
              <a:p>
                <a:r>
                  <a:rPr kumimoji="1" lang="ja-JP" altLang="en-US" sz="2000" b="1" dirty="0"/>
                  <a:t>を満たし，</a:t>
                </a:r>
                <a:r>
                  <a:rPr lang="en-US" altLang="ja-JP" sz="2000" dirty="0">
                    <a:solidFill>
                      <a:prstClr val="black"/>
                    </a:solidFill>
                  </a:rPr>
                  <a:t> </a:t>
                </a:r>
                <a14:m>
                  <m:oMath xmlns:m="http://schemas.openxmlformats.org/officeDocument/2006/math">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𝑥</m:t>
                        </m:r>
                      </m:e>
                      <m:sub>
                        <m:r>
                          <a:rPr lang="en-US" altLang="ja-JP" sz="2000" i="1">
                            <a:latin typeface="Cambria Math" panose="02040503050406030204" pitchFamily="18" charset="0"/>
                          </a:rPr>
                          <m:t>𝑖</m:t>
                        </m:r>
                      </m:sub>
                    </m:sSub>
                    <m:d>
                      <m:dPr>
                        <m:ctrlPr>
                          <a:rPr lang="en-US" altLang="ja-JP" sz="2000" i="1">
                            <a:solidFill>
                              <a:prstClr val="black"/>
                            </a:solidFill>
                            <a:latin typeface="Cambria Math" panose="02040503050406030204" pitchFamily="18" charset="0"/>
                          </a:rPr>
                        </m:ctrlPr>
                      </m:dPr>
                      <m:e>
                        <m:r>
                          <a:rPr lang="en-US" altLang="ja-JP" sz="2000" i="1">
                            <a:solidFill>
                              <a:prstClr val="black"/>
                            </a:solidFill>
                            <a:latin typeface="Cambria Math" panose="02040503050406030204" pitchFamily="18" charset="0"/>
                            <a:ea typeface="Cambria Math" panose="02040503050406030204" pitchFamily="18" charset="0"/>
                          </a:rPr>
                          <m:t>∀</m:t>
                        </m:r>
                        <m:r>
                          <a:rPr lang="en-US" altLang="ja-JP" sz="2000" i="1">
                            <a:solidFill>
                              <a:prstClr val="black"/>
                            </a:solidFill>
                            <a:latin typeface="Cambria Math" panose="02040503050406030204" pitchFamily="18" charset="0"/>
                            <a:ea typeface="Cambria Math" panose="02040503050406030204" pitchFamily="18" charset="0"/>
                          </a:rPr>
                          <m:t>𝑖</m:t>
                        </m:r>
                      </m:e>
                    </m:d>
                  </m:oMath>
                </a14:m>
                <a:r>
                  <a:rPr kumimoji="1" lang="ja-JP" altLang="en-US" sz="2000" b="1" dirty="0"/>
                  <a:t>を含む任意の値となることがわかる．つまり，教師入力信号がパラメータ</a:t>
                </a:r>
                <a14:m>
                  <m:oMath xmlns:m="http://schemas.openxmlformats.org/officeDocument/2006/math">
                    <m:sSup>
                      <m:sSupPr>
                        <m:ctrlPr>
                          <a:rPr lang="el-GR" altLang="ja-JP" sz="2000" i="1">
                            <a:solidFill>
                              <a:prstClr val="black"/>
                            </a:solidFill>
                            <a:latin typeface="Cambria Math" panose="02040503050406030204" pitchFamily="18" charset="0"/>
                            <a:ea typeface="Cambria Math" panose="02040503050406030204" pitchFamily="18" charset="0"/>
                          </a:rPr>
                        </m:ctrlPr>
                      </m:sSupPr>
                      <m:e>
                        <m:r>
                          <a:rPr lang="en-US" altLang="ja-JP" sz="2000" i="1">
                            <a:solidFill>
                              <a:prstClr val="black"/>
                            </a:solidFill>
                            <a:latin typeface="Cambria Math" panose="02040503050406030204" pitchFamily="18" charset="0"/>
                            <a:ea typeface="Cambria Math" panose="02040503050406030204" pitchFamily="18" charset="0"/>
                          </a:rPr>
                          <m:t>𝑚</m:t>
                        </m:r>
                      </m:e>
                      <m:sup>
                        <m:r>
                          <a:rPr lang="en-US" altLang="ja-JP" sz="2000" i="1">
                            <a:solidFill>
                              <a:prstClr val="black"/>
                            </a:solidFill>
                            <a:latin typeface="Cambria Math" panose="02040503050406030204" pitchFamily="18" charset="0"/>
                            <a:ea typeface="Cambria Math" panose="02040503050406030204" pitchFamily="18" charset="0"/>
                          </a:rPr>
                          <m:t>𝑗</m:t>
                        </m:r>
                      </m:sup>
                    </m:sSup>
                  </m:oMath>
                </a14:m>
                <a:r>
                  <a:rPr kumimoji="1" lang="ja-JP" altLang="en-US" sz="2000" b="1" dirty="0"/>
                  <a:t>の収束点として検出されることとなる．</a:t>
                </a:r>
                <a:endParaRPr kumimoji="1" lang="en-US" altLang="ja-JP" sz="2000" b="1" dirty="0"/>
              </a:p>
            </p:txBody>
          </p:sp>
        </mc:Choice>
        <mc:Fallback xmlns="">
          <p:sp>
            <p:nvSpPr>
              <p:cNvPr id="2" name="テキスト ボックス 1">
                <a:extLst>
                  <a:ext uri="{FF2B5EF4-FFF2-40B4-BE49-F238E27FC236}">
                    <a16:creationId xmlns:a16="http://schemas.microsoft.com/office/drawing/2014/main" id="{0015E37D-A6D2-0E36-0BB0-87218864D30E}"/>
                  </a:ext>
                </a:extLst>
              </p:cNvPr>
              <p:cNvSpPr txBox="1">
                <a:spLocks noRot="1" noChangeAspect="1" noMove="1" noResize="1" noEditPoints="1" noAdjustHandles="1" noChangeArrowheads="1" noChangeShapeType="1" noTextEdit="1"/>
              </p:cNvSpPr>
              <p:nvPr/>
            </p:nvSpPr>
            <p:spPr>
              <a:xfrm>
                <a:off x="234162" y="887126"/>
                <a:ext cx="11723675" cy="5825762"/>
              </a:xfrm>
              <a:prstGeom prst="rect">
                <a:avLst/>
              </a:prstGeom>
              <a:blipFill>
                <a:blip r:embed="rId2"/>
                <a:stretch>
                  <a:fillRect l="-520" r="-208"/>
                </a:stretch>
              </a:blipFill>
            </p:spPr>
            <p:txBody>
              <a:bodyPr/>
              <a:lstStyle/>
              <a:p>
                <a:r>
                  <a:rPr lang="ja-JP" altLang="en-US">
                    <a:noFill/>
                  </a:rPr>
                  <a:t> </a:t>
                </a:r>
              </a:p>
            </p:txBody>
          </p:sp>
        </mc:Fallback>
      </mc:AlternateContent>
      <p:sp>
        <p:nvSpPr>
          <p:cNvPr id="8" name="四角形: 角を丸くする 7">
            <a:extLst>
              <a:ext uri="{FF2B5EF4-FFF2-40B4-BE49-F238E27FC236}">
                <a16:creationId xmlns:a16="http://schemas.microsoft.com/office/drawing/2014/main" id="{17DD6E18-AFD9-C1E1-4714-9C40B22D063C}"/>
              </a:ext>
            </a:extLst>
          </p:cNvPr>
          <p:cNvSpPr/>
          <p:nvPr/>
        </p:nvSpPr>
        <p:spPr>
          <a:xfrm>
            <a:off x="179036" y="799070"/>
            <a:ext cx="11833925" cy="5926560"/>
          </a:xfrm>
          <a:prstGeom prst="roundRect">
            <a:avLst>
              <a:gd name="adj" fmla="val 10122"/>
            </a:avLst>
          </a:prstGeom>
          <a:no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75934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09A7E57-28F5-E895-0EF1-2F7485079B78}"/>
            </a:ext>
          </a:extLst>
        </p:cNvPr>
        <p:cNvGrpSpPr/>
        <p:nvPr/>
      </p:nvGrpSpPr>
      <p:grpSpPr>
        <a:xfrm>
          <a:off x="0" y="0"/>
          <a:ext cx="0" cy="0"/>
          <a:chOff x="0" y="0"/>
          <a:chExt cx="0" cy="0"/>
        </a:xfrm>
      </p:grpSpPr>
      <p:sp>
        <p:nvSpPr>
          <p:cNvPr id="28" name="テキスト ボックス 27">
            <a:extLst>
              <a:ext uri="{FF2B5EF4-FFF2-40B4-BE49-F238E27FC236}">
                <a16:creationId xmlns:a16="http://schemas.microsoft.com/office/drawing/2014/main" id="{F2F3ED69-9FB7-ABE2-0FC7-36356AC97DBE}"/>
              </a:ext>
            </a:extLst>
          </p:cNvPr>
          <p:cNvSpPr txBox="1"/>
          <p:nvPr/>
        </p:nvSpPr>
        <p:spPr>
          <a:xfrm>
            <a:off x="0" y="0"/>
            <a:ext cx="12192000" cy="584775"/>
          </a:xfrm>
          <a:prstGeom prst="rect">
            <a:avLst/>
          </a:prstGeom>
          <a:solidFill>
            <a:schemeClr val="accent6"/>
          </a:solidFill>
        </p:spPr>
        <p:txBody>
          <a:bodyPr wrap="square" rtlCol="0">
            <a:spAutoFit/>
          </a:bodyPr>
          <a:lstStyle/>
          <a:p>
            <a:pPr algn="ctr"/>
            <a:r>
              <a:rPr kumimoji="1" lang="en-US" altLang="ja-JP" sz="3200" b="1" dirty="0">
                <a:solidFill>
                  <a:schemeClr val="bg1"/>
                </a:solidFill>
              </a:rPr>
              <a:t>RC-RBFN</a:t>
            </a:r>
            <a:r>
              <a:rPr kumimoji="1" lang="ja-JP" altLang="en-US" sz="3200" b="1" dirty="0">
                <a:solidFill>
                  <a:schemeClr val="bg1"/>
                </a:solidFill>
              </a:rPr>
              <a:t>の学習則</a:t>
            </a:r>
          </a:p>
        </p:txBody>
      </p:sp>
      <p:sp>
        <p:nvSpPr>
          <p:cNvPr id="3" name="四角形: 角を丸くする 2">
            <a:extLst>
              <a:ext uri="{FF2B5EF4-FFF2-40B4-BE49-F238E27FC236}">
                <a16:creationId xmlns:a16="http://schemas.microsoft.com/office/drawing/2014/main" id="{4FF3A2FC-197C-348F-7AAD-F19444387BFA}"/>
              </a:ext>
            </a:extLst>
          </p:cNvPr>
          <p:cNvSpPr/>
          <p:nvPr/>
        </p:nvSpPr>
        <p:spPr>
          <a:xfrm>
            <a:off x="318814" y="1033538"/>
            <a:ext cx="11554371" cy="517087"/>
          </a:xfrm>
          <a:prstGeom prst="roundRect">
            <a:avLst/>
          </a:prstGeom>
          <a:no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4" name="テキスト ボックス 3">
                <a:extLst>
                  <a:ext uri="{FF2B5EF4-FFF2-40B4-BE49-F238E27FC236}">
                    <a16:creationId xmlns:a16="http://schemas.microsoft.com/office/drawing/2014/main" id="{26A54946-4F6A-ACEE-34CF-0057EA9F36ED}"/>
                  </a:ext>
                </a:extLst>
              </p:cNvPr>
              <p:cNvSpPr txBox="1"/>
              <p:nvPr/>
            </p:nvSpPr>
            <p:spPr>
              <a:xfrm>
                <a:off x="318815" y="1079534"/>
                <a:ext cx="11554370" cy="471091"/>
              </a:xfrm>
              <a:prstGeom prst="rect">
                <a:avLst/>
              </a:prstGeom>
              <a:noFill/>
            </p:spPr>
            <p:txBody>
              <a:bodyPr wrap="square" rtlCol="0">
                <a:spAutoFit/>
              </a:bodyPr>
              <a:lstStyle/>
              <a:p>
                <a:pPr algn="just"/>
                <a:r>
                  <a:rPr lang="en-US" altLang="ja-JP" sz="2400" b="1" dirty="0"/>
                  <a:t>STEP1</a:t>
                </a:r>
                <a:r>
                  <a:rPr lang="ja-JP" altLang="en-US" sz="2400" b="1" dirty="0"/>
                  <a:t>：シナプス結合荷重</a:t>
                </a:r>
                <a14:m>
                  <m:oMath xmlns:m="http://schemas.openxmlformats.org/officeDocument/2006/math">
                    <m:sSup>
                      <m:sSupPr>
                        <m:ctrlPr>
                          <a:rPr lang="en-US" altLang="ja-JP" sz="2400" b="1" i="1" smtClean="0">
                            <a:latin typeface="Cambria Math" panose="02040503050406030204" pitchFamily="18" charset="0"/>
                          </a:rPr>
                        </m:ctrlPr>
                      </m:sSupPr>
                      <m:e>
                        <m:r>
                          <a:rPr lang="en-US" altLang="ja-JP" sz="2400" b="1" i="1" smtClean="0">
                            <a:latin typeface="Cambria Math" panose="02040503050406030204" pitchFamily="18" charset="0"/>
                          </a:rPr>
                          <m:t>𝒘</m:t>
                        </m:r>
                      </m:e>
                      <m:sup>
                        <m:r>
                          <a:rPr lang="en-US" altLang="ja-JP" sz="2400" b="1" i="1" smtClean="0">
                            <a:latin typeface="Cambria Math" panose="02040503050406030204" pitchFamily="18" charset="0"/>
                          </a:rPr>
                          <m:t>𝒋</m:t>
                        </m:r>
                      </m:sup>
                    </m:sSup>
                  </m:oMath>
                </a14:m>
                <a:r>
                  <a:rPr kumimoji="1" lang="ja-JP" altLang="en-US" sz="2400" b="1" dirty="0"/>
                  <a:t>，パラメータ</a:t>
                </a:r>
                <a14:m>
                  <m:oMath xmlns:m="http://schemas.openxmlformats.org/officeDocument/2006/math">
                    <m:sSup>
                      <m:sSupPr>
                        <m:ctrlPr>
                          <a:rPr lang="en-US" altLang="ja-JP" sz="2400" b="1" i="1">
                            <a:latin typeface="Cambria Math" panose="02040503050406030204" pitchFamily="18" charset="0"/>
                          </a:rPr>
                        </m:ctrlPr>
                      </m:sSupPr>
                      <m:e>
                        <m:r>
                          <a:rPr lang="en-US" altLang="ja-JP" sz="2400" b="1" i="1" smtClean="0">
                            <a:latin typeface="Cambria Math" panose="02040503050406030204" pitchFamily="18" charset="0"/>
                          </a:rPr>
                          <m:t>𝒎</m:t>
                        </m:r>
                      </m:e>
                      <m:sup>
                        <m:r>
                          <a:rPr lang="en-US" altLang="ja-JP" sz="2400" b="1" i="1">
                            <a:latin typeface="Cambria Math" panose="02040503050406030204" pitchFamily="18" charset="0"/>
                          </a:rPr>
                          <m:t>𝒋</m:t>
                        </m:r>
                      </m:sup>
                    </m:sSup>
                    <m:r>
                      <a:rPr lang="ja-JP" altLang="en-US" sz="2400" b="1" i="0" smtClean="0">
                        <a:latin typeface="Cambria Math" panose="02040503050406030204" pitchFamily="18" charset="0"/>
                      </a:rPr>
                      <m:t>，</m:t>
                    </m:r>
                    <m:sSup>
                      <m:sSupPr>
                        <m:ctrlPr>
                          <a:rPr lang="en-US" altLang="ja-JP" sz="2400" b="1" i="1">
                            <a:latin typeface="Cambria Math" panose="02040503050406030204" pitchFamily="18" charset="0"/>
                          </a:rPr>
                        </m:ctrlPr>
                      </m:sSupPr>
                      <m:e>
                        <m:r>
                          <a:rPr lang="ja-JP" altLang="en-US" sz="2400" b="1" i="1" smtClean="0">
                            <a:latin typeface="Cambria Math" panose="02040503050406030204" pitchFamily="18" charset="0"/>
                          </a:rPr>
                          <m:t>𝝈</m:t>
                        </m:r>
                      </m:e>
                      <m:sup>
                        <m:r>
                          <a:rPr lang="en-US" altLang="ja-JP" sz="2400" b="1" i="1">
                            <a:latin typeface="Cambria Math" panose="02040503050406030204" pitchFamily="18" charset="0"/>
                          </a:rPr>
                          <m:t>𝒋</m:t>
                        </m:r>
                      </m:sup>
                    </m:sSup>
                  </m:oMath>
                </a14:m>
                <a:r>
                  <a:rPr kumimoji="1" lang="ja-JP" altLang="en-US" sz="2400" b="1" dirty="0"/>
                  <a:t>を各更新則により更新．</a:t>
                </a:r>
              </a:p>
            </p:txBody>
          </p:sp>
        </mc:Choice>
        <mc:Fallback xmlns="">
          <p:sp>
            <p:nvSpPr>
              <p:cNvPr id="4" name="テキスト ボックス 3">
                <a:extLst>
                  <a:ext uri="{FF2B5EF4-FFF2-40B4-BE49-F238E27FC236}">
                    <a16:creationId xmlns:a16="http://schemas.microsoft.com/office/drawing/2014/main" id="{26A54946-4F6A-ACEE-34CF-0057EA9F36ED}"/>
                  </a:ext>
                </a:extLst>
              </p:cNvPr>
              <p:cNvSpPr txBox="1">
                <a:spLocks noRot="1" noChangeAspect="1" noMove="1" noResize="1" noEditPoints="1" noAdjustHandles="1" noChangeArrowheads="1" noChangeShapeType="1" noTextEdit="1"/>
              </p:cNvSpPr>
              <p:nvPr/>
            </p:nvSpPr>
            <p:spPr>
              <a:xfrm>
                <a:off x="318815" y="1079534"/>
                <a:ext cx="11554370" cy="471091"/>
              </a:xfrm>
              <a:prstGeom prst="rect">
                <a:avLst/>
              </a:prstGeom>
              <a:blipFill>
                <a:blip r:embed="rId2"/>
                <a:stretch>
                  <a:fillRect l="-791" t="-7792" b="-29870"/>
                </a:stretch>
              </a:blipFill>
            </p:spPr>
            <p:txBody>
              <a:bodyPr/>
              <a:lstStyle/>
              <a:p>
                <a:r>
                  <a:rPr lang="ja-JP" altLang="en-US">
                    <a:noFill/>
                  </a:rPr>
                  <a:t> </a:t>
                </a:r>
              </a:p>
            </p:txBody>
          </p:sp>
        </mc:Fallback>
      </mc:AlternateContent>
      <p:sp>
        <p:nvSpPr>
          <p:cNvPr id="5" name="四角形: 角を丸くする 4">
            <a:extLst>
              <a:ext uri="{FF2B5EF4-FFF2-40B4-BE49-F238E27FC236}">
                <a16:creationId xmlns:a16="http://schemas.microsoft.com/office/drawing/2014/main" id="{2A4749F8-BE29-A0A7-BC79-488748EC1ACD}"/>
              </a:ext>
            </a:extLst>
          </p:cNvPr>
          <p:cNvSpPr/>
          <p:nvPr/>
        </p:nvSpPr>
        <p:spPr>
          <a:xfrm>
            <a:off x="318814" y="1911902"/>
            <a:ext cx="11554374" cy="1193490"/>
          </a:xfrm>
          <a:prstGeom prst="roundRect">
            <a:avLst/>
          </a:prstGeom>
          <a:no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9B54E0AD-D557-9CF0-E42F-76DD2B03A68A}"/>
                  </a:ext>
                </a:extLst>
              </p:cNvPr>
              <p:cNvSpPr txBox="1"/>
              <p:nvPr/>
            </p:nvSpPr>
            <p:spPr>
              <a:xfrm>
                <a:off x="318812" y="1973800"/>
                <a:ext cx="11554367" cy="948016"/>
              </a:xfrm>
              <a:prstGeom prst="rect">
                <a:avLst/>
              </a:prstGeom>
              <a:noFill/>
            </p:spPr>
            <p:txBody>
              <a:bodyPr wrap="square" rtlCol="0">
                <a:spAutoFit/>
              </a:bodyPr>
              <a:lstStyle/>
              <a:p>
                <a:pPr algn="just"/>
                <a:r>
                  <a:rPr lang="en-US" altLang="ja-JP" sz="2400" b="1" dirty="0"/>
                  <a:t>STEP2</a:t>
                </a:r>
                <a:r>
                  <a:rPr lang="ja-JP" altLang="en-US" sz="2400" b="1" dirty="0"/>
                  <a:t>：累積</a:t>
                </a:r>
                <a:r>
                  <a:rPr lang="en-US" altLang="ja-JP" sz="2400" b="1" dirty="0"/>
                  <a:t>2</a:t>
                </a:r>
                <a:r>
                  <a:rPr lang="ja-JP" altLang="en-US" sz="2400" b="1" dirty="0"/>
                  <a:t>乗誤差関数</a:t>
                </a:r>
                <a14:m>
                  <m:oMath xmlns:m="http://schemas.openxmlformats.org/officeDocument/2006/math">
                    <m:r>
                      <a:rPr lang="en-US" altLang="ja-JP" sz="2800" i="1">
                        <a:solidFill>
                          <a:prstClr val="black"/>
                        </a:solidFill>
                        <a:latin typeface="Cambria Math" panose="02040503050406030204" pitchFamily="18" charset="0"/>
                      </a:rPr>
                      <m:t>𝐸</m:t>
                    </m:r>
                    <m:d>
                      <m:dPr>
                        <m:ctrlPr>
                          <a:rPr lang="en-US" altLang="ja-JP" sz="2800" i="1">
                            <a:solidFill>
                              <a:prstClr val="black"/>
                            </a:solidFill>
                            <a:latin typeface="Cambria Math" panose="02040503050406030204" pitchFamily="18" charset="0"/>
                          </a:rPr>
                        </m:ctrlPr>
                      </m:dPr>
                      <m:e>
                        <m:sSup>
                          <m:sSupPr>
                            <m:ctrlPr>
                              <a:rPr lang="en-US" altLang="ja-JP" sz="2800" i="1">
                                <a:solidFill>
                                  <a:prstClr val="black"/>
                                </a:solidFill>
                                <a:latin typeface="Cambria Math" panose="02040503050406030204" pitchFamily="18" charset="0"/>
                              </a:rPr>
                            </m:ctrlPr>
                          </m:sSupPr>
                          <m:e>
                            <m:r>
                              <a:rPr lang="en-US" altLang="ja-JP" sz="2800" i="1">
                                <a:solidFill>
                                  <a:prstClr val="black"/>
                                </a:solidFill>
                                <a:latin typeface="Cambria Math" panose="02040503050406030204" pitchFamily="18" charset="0"/>
                              </a:rPr>
                              <m:t>𝑚</m:t>
                            </m:r>
                          </m:e>
                          <m:sup>
                            <m:r>
                              <a:rPr lang="en-US" altLang="ja-JP" sz="2800" i="1">
                                <a:solidFill>
                                  <a:prstClr val="black"/>
                                </a:solidFill>
                                <a:latin typeface="Cambria Math" panose="02040503050406030204" pitchFamily="18" charset="0"/>
                              </a:rPr>
                              <m:t>𝑗</m:t>
                            </m:r>
                          </m:sup>
                        </m:sSup>
                      </m:e>
                    </m:d>
                  </m:oMath>
                </a14:m>
                <a:r>
                  <a:rPr kumimoji="1" lang="ja-JP" altLang="en-US" sz="2400" b="1" dirty="0"/>
                  <a:t>が</a:t>
                </a:r>
                <a14:m>
                  <m:oMath xmlns:m="http://schemas.openxmlformats.org/officeDocument/2006/math">
                    <m:r>
                      <a:rPr lang="en-US" altLang="ja-JP" sz="2800" i="1">
                        <a:solidFill>
                          <a:prstClr val="black"/>
                        </a:solidFill>
                        <a:latin typeface="Cambria Math" panose="02040503050406030204" pitchFamily="18" charset="0"/>
                      </a:rPr>
                      <m:t>𝐸</m:t>
                    </m:r>
                    <m:d>
                      <m:dPr>
                        <m:ctrlPr>
                          <a:rPr lang="en-US" altLang="ja-JP" sz="2800" i="1">
                            <a:solidFill>
                              <a:prstClr val="black"/>
                            </a:solidFill>
                            <a:latin typeface="Cambria Math" panose="02040503050406030204" pitchFamily="18" charset="0"/>
                          </a:rPr>
                        </m:ctrlPr>
                      </m:dPr>
                      <m:e>
                        <m:sSup>
                          <m:sSupPr>
                            <m:ctrlPr>
                              <a:rPr lang="en-US" altLang="ja-JP" sz="2800" i="1">
                                <a:solidFill>
                                  <a:prstClr val="black"/>
                                </a:solidFill>
                                <a:latin typeface="Cambria Math" panose="02040503050406030204" pitchFamily="18" charset="0"/>
                              </a:rPr>
                            </m:ctrlPr>
                          </m:sSupPr>
                          <m:e>
                            <m:r>
                              <a:rPr lang="en-US" altLang="ja-JP" sz="2800" i="1">
                                <a:solidFill>
                                  <a:prstClr val="black"/>
                                </a:solidFill>
                                <a:latin typeface="Cambria Math" panose="02040503050406030204" pitchFamily="18" charset="0"/>
                              </a:rPr>
                              <m:t>𝑚</m:t>
                            </m:r>
                          </m:e>
                          <m:sup>
                            <m:r>
                              <a:rPr lang="en-US" altLang="ja-JP" sz="2800" i="1">
                                <a:solidFill>
                                  <a:prstClr val="black"/>
                                </a:solidFill>
                                <a:latin typeface="Cambria Math" panose="02040503050406030204" pitchFamily="18" charset="0"/>
                              </a:rPr>
                              <m:t>𝑗</m:t>
                            </m:r>
                          </m:sup>
                        </m:sSup>
                      </m:e>
                    </m:d>
                    <m:r>
                      <a:rPr lang="en-US" altLang="ja-JP" sz="2800" i="1" smtClean="0">
                        <a:solidFill>
                          <a:prstClr val="black"/>
                        </a:solidFill>
                        <a:latin typeface="Cambria Math" panose="02040503050406030204" pitchFamily="18" charset="0"/>
                        <a:ea typeface="Cambria Math" panose="02040503050406030204" pitchFamily="18" charset="0"/>
                      </a:rPr>
                      <m:t>≈</m:t>
                    </m:r>
                    <m:r>
                      <a:rPr lang="en-US" altLang="ja-JP" sz="2800" b="0" i="1" smtClean="0">
                        <a:solidFill>
                          <a:prstClr val="black"/>
                        </a:solidFill>
                        <a:latin typeface="Cambria Math" panose="02040503050406030204" pitchFamily="18" charset="0"/>
                        <a:ea typeface="Cambria Math" panose="02040503050406030204" pitchFamily="18" charset="0"/>
                      </a:rPr>
                      <m:t>0</m:t>
                    </m:r>
                  </m:oMath>
                </a14:m>
                <a:r>
                  <a:rPr kumimoji="1" lang="ja-JP" altLang="en-US" sz="2400" b="1" dirty="0"/>
                  <a:t>となったら学習終了．ある正数</a:t>
                </a:r>
                <a14:m>
                  <m:oMath xmlns:m="http://schemas.openxmlformats.org/officeDocument/2006/math">
                    <m:r>
                      <a:rPr lang="ja-JP" altLang="en-US" sz="2800" i="1" smtClean="0">
                        <a:solidFill>
                          <a:prstClr val="black"/>
                        </a:solidFill>
                        <a:latin typeface="Cambria Math" panose="02040503050406030204" pitchFamily="18" charset="0"/>
                      </a:rPr>
                      <m:t>𝜀</m:t>
                    </m:r>
                  </m:oMath>
                </a14:m>
                <a:r>
                  <a:rPr kumimoji="1" lang="ja-JP" altLang="en-US" sz="2400" b="1" dirty="0"/>
                  <a:t>より大きな値に収束したなら</a:t>
                </a:r>
                <a:r>
                  <a:rPr kumimoji="1" lang="en-US" altLang="ja-JP" sz="2400" b="1" dirty="0"/>
                  <a:t>STEP3</a:t>
                </a:r>
                <a:r>
                  <a:rPr kumimoji="1" lang="ja-JP" altLang="en-US" sz="2400" b="1" dirty="0"/>
                  <a:t>へいく．</a:t>
                </a:r>
              </a:p>
            </p:txBody>
          </p:sp>
        </mc:Choice>
        <mc:Fallback xmlns="">
          <p:sp>
            <p:nvSpPr>
              <p:cNvPr id="7" name="テキスト ボックス 6">
                <a:extLst>
                  <a:ext uri="{FF2B5EF4-FFF2-40B4-BE49-F238E27FC236}">
                    <a16:creationId xmlns:a16="http://schemas.microsoft.com/office/drawing/2014/main" id="{9B54E0AD-D557-9CF0-E42F-76DD2B03A68A}"/>
                  </a:ext>
                </a:extLst>
              </p:cNvPr>
              <p:cNvSpPr txBox="1">
                <a:spLocks noRot="1" noChangeAspect="1" noMove="1" noResize="1" noEditPoints="1" noAdjustHandles="1" noChangeArrowheads="1" noChangeShapeType="1" noTextEdit="1"/>
              </p:cNvSpPr>
              <p:nvPr/>
            </p:nvSpPr>
            <p:spPr>
              <a:xfrm>
                <a:off x="318812" y="1973800"/>
                <a:ext cx="11554367" cy="948016"/>
              </a:xfrm>
              <a:prstGeom prst="rect">
                <a:avLst/>
              </a:prstGeom>
              <a:blipFill>
                <a:blip r:embed="rId3"/>
                <a:stretch>
                  <a:fillRect l="-791" r="-791" b="-14194"/>
                </a:stretch>
              </a:blipFill>
            </p:spPr>
            <p:txBody>
              <a:bodyPr/>
              <a:lstStyle/>
              <a:p>
                <a:r>
                  <a:rPr lang="ja-JP" altLang="en-US">
                    <a:noFill/>
                  </a:rPr>
                  <a:t> </a:t>
                </a:r>
              </a:p>
            </p:txBody>
          </p:sp>
        </mc:Fallback>
      </mc:AlternateContent>
      <p:sp>
        <p:nvSpPr>
          <p:cNvPr id="8" name="四角形: 角を丸くする 7">
            <a:extLst>
              <a:ext uri="{FF2B5EF4-FFF2-40B4-BE49-F238E27FC236}">
                <a16:creationId xmlns:a16="http://schemas.microsoft.com/office/drawing/2014/main" id="{379CC294-AF84-7568-086E-727FB6A22A97}"/>
              </a:ext>
            </a:extLst>
          </p:cNvPr>
          <p:cNvSpPr/>
          <p:nvPr/>
        </p:nvSpPr>
        <p:spPr>
          <a:xfrm>
            <a:off x="318811" y="3528567"/>
            <a:ext cx="11554374" cy="902321"/>
          </a:xfrm>
          <a:prstGeom prst="roundRect">
            <a:avLst/>
          </a:prstGeom>
          <a:no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9" name="テキスト ボックス 8">
                <a:extLst>
                  <a:ext uri="{FF2B5EF4-FFF2-40B4-BE49-F238E27FC236}">
                    <a16:creationId xmlns:a16="http://schemas.microsoft.com/office/drawing/2014/main" id="{3F19047F-AC9F-51A3-9E33-CC833CF70D6A}"/>
                  </a:ext>
                </a:extLst>
              </p:cNvPr>
              <p:cNvSpPr txBox="1"/>
              <p:nvPr/>
            </p:nvSpPr>
            <p:spPr>
              <a:xfrm>
                <a:off x="318809" y="3590465"/>
                <a:ext cx="11554370" cy="840423"/>
              </a:xfrm>
              <a:prstGeom prst="rect">
                <a:avLst/>
              </a:prstGeom>
              <a:noFill/>
            </p:spPr>
            <p:txBody>
              <a:bodyPr wrap="square" rtlCol="0">
                <a:spAutoFit/>
              </a:bodyPr>
              <a:lstStyle/>
              <a:p>
                <a:pPr algn="just"/>
                <a:r>
                  <a:rPr lang="en-US" altLang="ja-JP" sz="2400" b="1" dirty="0"/>
                  <a:t>STEP3</a:t>
                </a:r>
                <a:r>
                  <a:rPr lang="ja-JP" altLang="en-US" sz="2400" b="1" dirty="0"/>
                  <a:t>：学習収束時に得られているすべての動径基底関数について，</a:t>
                </a:r>
                <a14:m>
                  <m:oMath xmlns:m="http://schemas.openxmlformats.org/officeDocument/2006/math">
                    <m:r>
                      <a:rPr lang="ja-JP" altLang="en-US" sz="2400" b="1" i="1" smtClean="0">
                        <a:latin typeface="Cambria Math" panose="02040503050406030204" pitchFamily="18" charset="0"/>
                      </a:rPr>
                      <m:t>𝜷</m:t>
                    </m:r>
                  </m:oMath>
                </a14:m>
                <a:r>
                  <a:rPr kumimoji="1" lang="ja-JP" altLang="en-US" sz="2400" b="1" dirty="0"/>
                  <a:t>を</a:t>
                </a:r>
                <a14:m>
                  <m:oMath xmlns:m="http://schemas.openxmlformats.org/officeDocument/2006/math">
                    <m:r>
                      <a:rPr lang="en-US" altLang="ja-JP" sz="2400" b="1" i="1" smtClean="0">
                        <a:latin typeface="Cambria Math" panose="02040503050406030204" pitchFamily="18" charset="0"/>
                      </a:rPr>
                      <m:t>𝟎</m:t>
                    </m:r>
                  </m:oMath>
                </a14:m>
                <a:r>
                  <a:rPr lang="ja-JP" altLang="en-US" sz="2400" b="1" dirty="0"/>
                  <a:t>から徐々に大きくしていきながらパラメータ</a:t>
                </a:r>
                <a14:m>
                  <m:oMath xmlns:m="http://schemas.openxmlformats.org/officeDocument/2006/math">
                    <m:sSup>
                      <m:sSupPr>
                        <m:ctrlPr>
                          <a:rPr lang="en-US" altLang="ja-JP" sz="2400" b="1" i="1">
                            <a:latin typeface="Cambria Math" panose="02040503050406030204" pitchFamily="18" charset="0"/>
                          </a:rPr>
                        </m:ctrlPr>
                      </m:sSupPr>
                      <m:e>
                        <m:r>
                          <a:rPr lang="en-US" altLang="ja-JP" sz="2400" b="1" i="1">
                            <a:latin typeface="Cambria Math" panose="02040503050406030204" pitchFamily="18" charset="0"/>
                          </a:rPr>
                          <m:t>𝒎</m:t>
                        </m:r>
                      </m:e>
                      <m:sup>
                        <m:r>
                          <a:rPr lang="en-US" altLang="ja-JP" sz="2400" b="1" i="1">
                            <a:latin typeface="Cambria Math" panose="02040503050406030204" pitchFamily="18" charset="0"/>
                          </a:rPr>
                          <m:t>𝒋</m:t>
                        </m:r>
                      </m:sup>
                    </m:sSup>
                  </m:oMath>
                </a14:m>
                <a:r>
                  <a:rPr kumimoji="1" lang="ja-JP" altLang="en-US" sz="2400" b="1" dirty="0"/>
                  <a:t>を更新する．</a:t>
                </a:r>
              </a:p>
            </p:txBody>
          </p:sp>
        </mc:Choice>
        <mc:Fallback xmlns="">
          <p:sp>
            <p:nvSpPr>
              <p:cNvPr id="9" name="テキスト ボックス 8">
                <a:extLst>
                  <a:ext uri="{FF2B5EF4-FFF2-40B4-BE49-F238E27FC236}">
                    <a16:creationId xmlns:a16="http://schemas.microsoft.com/office/drawing/2014/main" id="{3F19047F-AC9F-51A3-9E33-CC833CF70D6A}"/>
                  </a:ext>
                </a:extLst>
              </p:cNvPr>
              <p:cNvSpPr txBox="1">
                <a:spLocks noRot="1" noChangeAspect="1" noMove="1" noResize="1" noEditPoints="1" noAdjustHandles="1" noChangeArrowheads="1" noChangeShapeType="1" noTextEdit="1"/>
              </p:cNvSpPr>
              <p:nvPr/>
            </p:nvSpPr>
            <p:spPr>
              <a:xfrm>
                <a:off x="318809" y="3590465"/>
                <a:ext cx="11554370" cy="840423"/>
              </a:xfrm>
              <a:prstGeom prst="rect">
                <a:avLst/>
              </a:prstGeom>
              <a:blipFill>
                <a:blip r:embed="rId4"/>
                <a:stretch>
                  <a:fillRect l="-791" t="-5797" r="-791" b="-15942"/>
                </a:stretch>
              </a:blipFill>
            </p:spPr>
            <p:txBody>
              <a:bodyPr/>
              <a:lstStyle/>
              <a:p>
                <a:r>
                  <a:rPr lang="ja-JP" altLang="en-US">
                    <a:noFill/>
                  </a:rPr>
                  <a:t> </a:t>
                </a:r>
              </a:p>
            </p:txBody>
          </p:sp>
        </mc:Fallback>
      </mc:AlternateContent>
      <p:sp>
        <p:nvSpPr>
          <p:cNvPr id="10" name="四角形: 角を丸くする 9">
            <a:extLst>
              <a:ext uri="{FF2B5EF4-FFF2-40B4-BE49-F238E27FC236}">
                <a16:creationId xmlns:a16="http://schemas.microsoft.com/office/drawing/2014/main" id="{5D80AE5B-561F-A71F-7E9F-7AB87B99CA5E}"/>
              </a:ext>
            </a:extLst>
          </p:cNvPr>
          <p:cNvSpPr/>
          <p:nvPr/>
        </p:nvSpPr>
        <p:spPr>
          <a:xfrm>
            <a:off x="318811" y="4854063"/>
            <a:ext cx="11554374" cy="1682855"/>
          </a:xfrm>
          <a:prstGeom prst="roundRect">
            <a:avLst/>
          </a:prstGeom>
          <a:no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11" name="テキスト ボックス 10">
                <a:extLst>
                  <a:ext uri="{FF2B5EF4-FFF2-40B4-BE49-F238E27FC236}">
                    <a16:creationId xmlns:a16="http://schemas.microsoft.com/office/drawing/2014/main" id="{7A770E97-3DD2-6774-045B-2A7964AA1D0F}"/>
                  </a:ext>
                </a:extLst>
              </p:cNvPr>
              <p:cNvSpPr txBox="1"/>
              <p:nvPr/>
            </p:nvSpPr>
            <p:spPr>
              <a:xfrm>
                <a:off x="318809" y="4915961"/>
                <a:ext cx="11554370" cy="1620957"/>
              </a:xfrm>
              <a:prstGeom prst="rect">
                <a:avLst/>
              </a:prstGeom>
              <a:noFill/>
            </p:spPr>
            <p:txBody>
              <a:bodyPr wrap="square" rtlCol="0">
                <a:spAutoFit/>
              </a:bodyPr>
              <a:lstStyle/>
              <a:p>
                <a:pPr algn="just"/>
                <a:r>
                  <a:rPr lang="en-US" altLang="ja-JP" sz="2400" b="1" dirty="0"/>
                  <a:t>STEP4</a:t>
                </a:r>
                <a:r>
                  <a:rPr lang="ja-JP" altLang="en-US" sz="2400" b="1" dirty="0"/>
                  <a:t>：分岐により</a:t>
                </a:r>
                <a14:m>
                  <m:oMath xmlns:m="http://schemas.openxmlformats.org/officeDocument/2006/math">
                    <m:sSub>
                      <m:sSubPr>
                        <m:ctrlPr>
                          <a:rPr lang="en-US" altLang="ja-JP" sz="2400" b="1" i="1" smtClean="0">
                            <a:latin typeface="Cambria Math" panose="02040503050406030204" pitchFamily="18" charset="0"/>
                          </a:rPr>
                        </m:ctrlPr>
                      </m:sSubPr>
                      <m:e>
                        <m:r>
                          <a:rPr lang="ja-JP" altLang="en-US" sz="2400" b="1" i="1">
                            <a:latin typeface="Cambria Math" panose="02040503050406030204" pitchFamily="18" charset="0"/>
                          </a:rPr>
                          <m:t>𝚫</m:t>
                        </m:r>
                      </m:e>
                      <m:sub>
                        <m:r>
                          <a:rPr lang="ja-JP" altLang="en-US" sz="2400" b="1" i="1" smtClean="0">
                            <a:latin typeface="Cambria Math" panose="02040503050406030204" pitchFamily="18" charset="0"/>
                          </a:rPr>
                          <m:t>𝜷</m:t>
                        </m:r>
                      </m:sub>
                    </m:sSub>
                    <m:sSup>
                      <m:sSupPr>
                        <m:ctrlPr>
                          <a:rPr lang="en-US" altLang="ja-JP" sz="2400" b="1" i="1" smtClean="0">
                            <a:latin typeface="Cambria Math" panose="02040503050406030204" pitchFamily="18" charset="0"/>
                          </a:rPr>
                        </m:ctrlPr>
                      </m:sSupPr>
                      <m:e>
                        <m:r>
                          <a:rPr lang="en-US" altLang="ja-JP" sz="2400" b="1" i="1" smtClean="0">
                            <a:latin typeface="Cambria Math" panose="02040503050406030204" pitchFamily="18" charset="0"/>
                          </a:rPr>
                          <m:t>𝒎</m:t>
                        </m:r>
                      </m:e>
                      <m:sup>
                        <m:r>
                          <a:rPr lang="en-US" altLang="ja-JP" sz="2400" b="1" i="1" smtClean="0">
                            <a:latin typeface="Cambria Math" panose="02040503050406030204" pitchFamily="18" charset="0"/>
                          </a:rPr>
                          <m:t>𝒋</m:t>
                        </m:r>
                      </m:sup>
                    </m:sSup>
                    <m:r>
                      <a:rPr lang="en-US" altLang="ja-JP" sz="2400" b="1" i="1" smtClean="0">
                        <a:latin typeface="Cambria Math" panose="02040503050406030204" pitchFamily="18" charset="0"/>
                      </a:rPr>
                      <m:t>=</m:t>
                    </m:r>
                    <m:r>
                      <a:rPr lang="en-US" altLang="ja-JP" sz="2400" b="1" i="1" smtClean="0">
                        <a:latin typeface="Cambria Math" panose="02040503050406030204" pitchFamily="18" charset="0"/>
                      </a:rPr>
                      <m:t>𝟎</m:t>
                    </m:r>
                  </m:oMath>
                </a14:m>
                <a:r>
                  <a:rPr kumimoji="1" lang="ja-JP" altLang="en-US" sz="2400" b="1" dirty="0"/>
                  <a:t>となる点が増えたとき，第</a:t>
                </a:r>
                <a14:m>
                  <m:oMath xmlns:m="http://schemas.openxmlformats.org/officeDocument/2006/math">
                    <m:r>
                      <a:rPr lang="en-US" altLang="ja-JP" sz="2400" b="1" i="1" smtClean="0">
                        <a:latin typeface="Cambria Math" panose="02040503050406030204" pitchFamily="18" charset="0"/>
                      </a:rPr>
                      <m:t>𝒋</m:t>
                    </m:r>
                  </m:oMath>
                </a14:m>
                <a:r>
                  <a:rPr kumimoji="1" lang="ja-JP" altLang="en-US" sz="2400" b="1" dirty="0"/>
                  <a:t>動径基底関数を第</a:t>
                </a:r>
                <a14:m>
                  <m:oMath xmlns:m="http://schemas.openxmlformats.org/officeDocument/2006/math">
                    <m:r>
                      <a:rPr lang="en-US" altLang="ja-JP" sz="2400" b="1" i="1" smtClean="0">
                        <a:latin typeface="Cambria Math" panose="02040503050406030204" pitchFamily="18" charset="0"/>
                      </a:rPr>
                      <m:t>𝒑</m:t>
                    </m:r>
                  </m:oMath>
                </a14:m>
                <a:r>
                  <a:rPr lang="ja-JP" altLang="en-US" sz="2400" b="1" dirty="0"/>
                  <a:t>動径基底関数として複製する．そのとき，シナプス結合荷重</a:t>
                </a:r>
                <a14:m>
                  <m:oMath xmlns:m="http://schemas.openxmlformats.org/officeDocument/2006/math">
                    <m:sSup>
                      <m:sSupPr>
                        <m:ctrlPr>
                          <a:rPr lang="en-US" altLang="ja-JP" sz="2400" b="1" i="1">
                            <a:latin typeface="Cambria Math" panose="02040503050406030204" pitchFamily="18" charset="0"/>
                          </a:rPr>
                        </m:ctrlPr>
                      </m:sSupPr>
                      <m:e>
                        <m:r>
                          <a:rPr lang="en-US" altLang="ja-JP" sz="2400" b="1" i="1">
                            <a:latin typeface="Cambria Math" panose="02040503050406030204" pitchFamily="18" charset="0"/>
                          </a:rPr>
                          <m:t>𝒘</m:t>
                        </m:r>
                      </m:e>
                      <m:sup>
                        <m:r>
                          <a:rPr lang="en-US" altLang="ja-JP" sz="2400" b="1" i="1" smtClean="0">
                            <a:latin typeface="Cambria Math" panose="02040503050406030204" pitchFamily="18" charset="0"/>
                          </a:rPr>
                          <m:t>𝒑</m:t>
                        </m:r>
                      </m:sup>
                    </m:sSup>
                  </m:oMath>
                </a14:m>
                <a:r>
                  <a:rPr lang="ja-JP" altLang="en-US" sz="2400" b="1" dirty="0"/>
                  <a:t>，パラメータ</a:t>
                </a:r>
                <a14:m>
                  <m:oMath xmlns:m="http://schemas.openxmlformats.org/officeDocument/2006/math">
                    <m:sSup>
                      <m:sSupPr>
                        <m:ctrlPr>
                          <a:rPr lang="en-US" altLang="ja-JP" sz="2400" b="1" i="1">
                            <a:latin typeface="Cambria Math" panose="02040503050406030204" pitchFamily="18" charset="0"/>
                          </a:rPr>
                        </m:ctrlPr>
                      </m:sSupPr>
                      <m:e>
                        <m:r>
                          <a:rPr lang="ja-JP" altLang="en-US" sz="2400" b="1" i="1">
                            <a:latin typeface="Cambria Math" panose="02040503050406030204" pitchFamily="18" charset="0"/>
                          </a:rPr>
                          <m:t>𝝈</m:t>
                        </m:r>
                      </m:e>
                      <m:sup>
                        <m:r>
                          <a:rPr lang="en-US" altLang="ja-JP" sz="2400" b="1" i="1" smtClean="0">
                            <a:latin typeface="Cambria Math" panose="02040503050406030204" pitchFamily="18" charset="0"/>
                          </a:rPr>
                          <m:t>𝒑</m:t>
                        </m:r>
                      </m:sup>
                    </m:sSup>
                  </m:oMath>
                </a14:m>
                <a:r>
                  <a:rPr kumimoji="1" lang="ja-JP" altLang="en-US" sz="2400" b="1" dirty="0"/>
                  <a:t>並びにパラメータ</a:t>
                </a:r>
                <a14:m>
                  <m:oMath xmlns:m="http://schemas.openxmlformats.org/officeDocument/2006/math">
                    <m:sSup>
                      <m:sSupPr>
                        <m:ctrlPr>
                          <a:rPr lang="en-US" altLang="ja-JP" sz="2400" b="1" i="1">
                            <a:latin typeface="Cambria Math" panose="02040503050406030204" pitchFamily="18" charset="0"/>
                          </a:rPr>
                        </m:ctrlPr>
                      </m:sSupPr>
                      <m:e>
                        <m:r>
                          <a:rPr lang="en-US" altLang="ja-JP" sz="2400" b="1" i="1" smtClean="0">
                            <a:latin typeface="Cambria Math" panose="02040503050406030204" pitchFamily="18" charset="0"/>
                          </a:rPr>
                          <m:t>𝒎</m:t>
                        </m:r>
                      </m:e>
                      <m:sup>
                        <m:r>
                          <a:rPr lang="en-US" altLang="ja-JP" sz="2400" b="1" i="1" smtClean="0">
                            <a:latin typeface="Cambria Math" panose="02040503050406030204" pitchFamily="18" charset="0"/>
                          </a:rPr>
                          <m:t>𝒑</m:t>
                        </m:r>
                      </m:sup>
                    </m:sSup>
                  </m:oMath>
                </a14:m>
                <a:r>
                  <a:rPr lang="ja-JP" altLang="en-US" sz="2400" b="1" dirty="0"/>
                  <a:t>は形質としてもとの第</a:t>
                </a:r>
                <a14:m>
                  <m:oMath xmlns:m="http://schemas.openxmlformats.org/officeDocument/2006/math">
                    <m:r>
                      <a:rPr lang="en-US" altLang="ja-JP" sz="2400" b="1" i="1">
                        <a:latin typeface="Cambria Math" panose="02040503050406030204" pitchFamily="18" charset="0"/>
                      </a:rPr>
                      <m:t>𝒋</m:t>
                    </m:r>
                  </m:oMath>
                </a14:m>
                <a:r>
                  <a:rPr lang="ja-JP" altLang="en-US" sz="2400" b="1" dirty="0"/>
                  <a:t>動径基底関数のものを引き継ぎ，パラメータ</a:t>
                </a:r>
                <a14:m>
                  <m:oMath xmlns:m="http://schemas.openxmlformats.org/officeDocument/2006/math">
                    <m:sSup>
                      <m:sSupPr>
                        <m:ctrlPr>
                          <a:rPr lang="en-US" altLang="ja-JP" sz="2400" b="1" i="1">
                            <a:latin typeface="Cambria Math" panose="02040503050406030204" pitchFamily="18" charset="0"/>
                          </a:rPr>
                        </m:ctrlPr>
                      </m:sSupPr>
                      <m:e>
                        <m:r>
                          <a:rPr lang="en-US" altLang="ja-JP" sz="2400" b="1" i="1">
                            <a:latin typeface="Cambria Math" panose="02040503050406030204" pitchFamily="18" charset="0"/>
                          </a:rPr>
                          <m:t>𝒎</m:t>
                        </m:r>
                      </m:e>
                      <m:sup>
                        <m:r>
                          <a:rPr lang="en-US" altLang="ja-JP" sz="2400" b="1" i="1">
                            <a:latin typeface="Cambria Math" panose="02040503050406030204" pitchFamily="18" charset="0"/>
                          </a:rPr>
                          <m:t>𝒑</m:t>
                        </m:r>
                      </m:sup>
                    </m:sSup>
                  </m:oMath>
                </a14:m>
                <a:r>
                  <a:rPr kumimoji="1" lang="ja-JP" altLang="en-US" sz="2400" b="1" dirty="0"/>
                  <a:t>は新たに増えた点とする．</a:t>
                </a:r>
                <a:r>
                  <a:rPr kumimoji="1" lang="en-US" altLang="ja-JP" sz="2400" b="1" dirty="0"/>
                  <a:t>STEP1</a:t>
                </a:r>
                <a:r>
                  <a:rPr kumimoji="1" lang="ja-JP" altLang="en-US" sz="2400" b="1" dirty="0"/>
                  <a:t>へ戻る．</a:t>
                </a:r>
                <a:endParaRPr kumimoji="1" lang="ja-JP" altLang="en-US" sz="2400" b="1" i="1" dirty="0"/>
              </a:p>
            </p:txBody>
          </p:sp>
        </mc:Choice>
        <mc:Fallback xmlns="">
          <p:sp>
            <p:nvSpPr>
              <p:cNvPr id="11" name="テキスト ボックス 10">
                <a:extLst>
                  <a:ext uri="{FF2B5EF4-FFF2-40B4-BE49-F238E27FC236}">
                    <a16:creationId xmlns:a16="http://schemas.microsoft.com/office/drawing/2014/main" id="{7A770E97-3DD2-6774-045B-2A7964AA1D0F}"/>
                  </a:ext>
                </a:extLst>
              </p:cNvPr>
              <p:cNvSpPr txBox="1">
                <a:spLocks noRot="1" noChangeAspect="1" noMove="1" noResize="1" noEditPoints="1" noAdjustHandles="1" noChangeArrowheads="1" noChangeShapeType="1" noTextEdit="1"/>
              </p:cNvSpPr>
              <p:nvPr/>
            </p:nvSpPr>
            <p:spPr>
              <a:xfrm>
                <a:off x="318809" y="4915961"/>
                <a:ext cx="11554370" cy="1620957"/>
              </a:xfrm>
              <a:prstGeom prst="rect">
                <a:avLst/>
              </a:prstGeom>
              <a:blipFill>
                <a:blip r:embed="rId5"/>
                <a:stretch>
                  <a:fillRect l="-791" t="-1504" r="-791" b="-7895"/>
                </a:stretch>
              </a:blipFill>
            </p:spPr>
            <p:txBody>
              <a:bodyPr/>
              <a:lstStyle/>
              <a:p>
                <a:r>
                  <a:rPr lang="ja-JP" altLang="en-US">
                    <a:noFill/>
                  </a:rPr>
                  <a:t> </a:t>
                </a:r>
              </a:p>
            </p:txBody>
          </p:sp>
        </mc:Fallback>
      </mc:AlternateContent>
      <p:sp>
        <p:nvSpPr>
          <p:cNvPr id="6" name="正方形/長方形 5">
            <a:extLst>
              <a:ext uri="{FF2B5EF4-FFF2-40B4-BE49-F238E27FC236}">
                <a16:creationId xmlns:a16="http://schemas.microsoft.com/office/drawing/2014/main" id="{2035D4AB-F6AF-7631-7EF5-1D1F595EA723}"/>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56106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687A64E-59D7-971A-2238-FC477E9F2114}"/>
            </a:ext>
          </a:extLst>
        </p:cNvPr>
        <p:cNvGrpSpPr/>
        <p:nvPr/>
      </p:nvGrpSpPr>
      <p:grpSpPr>
        <a:xfrm>
          <a:off x="0" y="0"/>
          <a:ext cx="0" cy="0"/>
          <a:chOff x="0" y="0"/>
          <a:chExt cx="0" cy="0"/>
        </a:xfrm>
      </p:grpSpPr>
      <p:sp>
        <p:nvSpPr>
          <p:cNvPr id="28" name="テキスト ボックス 27">
            <a:extLst>
              <a:ext uri="{FF2B5EF4-FFF2-40B4-BE49-F238E27FC236}">
                <a16:creationId xmlns:a16="http://schemas.microsoft.com/office/drawing/2014/main" id="{0ACC0AD6-7349-B80B-E621-99ECCD825A1A}"/>
              </a:ext>
            </a:extLst>
          </p:cNvPr>
          <p:cNvSpPr txBox="1"/>
          <p:nvPr/>
        </p:nvSpPr>
        <p:spPr>
          <a:xfrm>
            <a:off x="0" y="0"/>
            <a:ext cx="12192000" cy="584775"/>
          </a:xfrm>
          <a:prstGeom prst="rect">
            <a:avLst/>
          </a:prstGeom>
          <a:solidFill>
            <a:schemeClr val="accent6"/>
          </a:solidFill>
        </p:spPr>
        <p:txBody>
          <a:bodyPr wrap="square" rtlCol="0">
            <a:spAutoFit/>
          </a:bodyPr>
          <a:lstStyle/>
          <a:p>
            <a:pPr algn="ctr"/>
            <a:r>
              <a:rPr lang="ja-JP" altLang="en-US" sz="3200" b="1" dirty="0">
                <a:solidFill>
                  <a:schemeClr val="bg1"/>
                </a:solidFill>
              </a:rPr>
              <a:t>複製する位置の決定法</a:t>
            </a:r>
            <a:endParaRPr kumimoji="1" lang="ja-JP" altLang="en-US" sz="3200" b="1" dirty="0">
              <a:solidFill>
                <a:schemeClr val="bg1"/>
              </a:solidFill>
            </a:endParaRPr>
          </a:p>
        </p:txBody>
      </p:sp>
      <p:grpSp>
        <p:nvGrpSpPr>
          <p:cNvPr id="7" name="グループ化 6">
            <a:extLst>
              <a:ext uri="{FF2B5EF4-FFF2-40B4-BE49-F238E27FC236}">
                <a16:creationId xmlns:a16="http://schemas.microsoft.com/office/drawing/2014/main" id="{3192082C-9E09-F8E2-5FC8-C12F55842298}"/>
              </a:ext>
            </a:extLst>
          </p:cNvPr>
          <p:cNvGrpSpPr/>
          <p:nvPr/>
        </p:nvGrpSpPr>
        <p:grpSpPr>
          <a:xfrm>
            <a:off x="418013" y="893272"/>
            <a:ext cx="6430048" cy="1290546"/>
            <a:chOff x="2598057" y="1096472"/>
            <a:chExt cx="6177643" cy="1290546"/>
          </a:xfrm>
        </p:grpSpPr>
        <mc:AlternateContent xmlns:mc="http://schemas.openxmlformats.org/markup-compatibility/2006" xmlns:a14="http://schemas.microsoft.com/office/drawing/2010/main">
          <mc:Choice Requires="a14">
            <p:sp>
              <p:nvSpPr>
                <p:cNvPr id="6" name="テキスト ボックス 5">
                  <a:extLst>
                    <a:ext uri="{FF2B5EF4-FFF2-40B4-BE49-F238E27FC236}">
                      <a16:creationId xmlns:a16="http://schemas.microsoft.com/office/drawing/2014/main" id="{52AC8A18-DB89-31A4-D5E7-6E05022AE652}"/>
                    </a:ext>
                  </a:extLst>
                </p:cNvPr>
                <p:cNvSpPr txBox="1"/>
                <p:nvPr/>
              </p:nvSpPr>
              <p:spPr>
                <a:xfrm>
                  <a:off x="2598057" y="1301528"/>
                  <a:ext cx="6177643" cy="1085490"/>
                </a:xfrm>
                <a:prstGeom prst="rect">
                  <a:avLst/>
                </a:prstGeom>
                <a:noFill/>
                <a:ln w="12700">
                  <a:solidFill>
                    <a:schemeClr val="accent6"/>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1" u="none" strike="noStrike" kern="1200" cap="none" spc="0" normalizeH="0" baseline="0" noProof="0" dirty="0">
                    <a:ln>
                      <a:noFill/>
                    </a:ln>
                    <a:solidFill>
                      <a:prstClr val="black"/>
                    </a:solidFill>
                    <a:effectLst/>
                    <a:uLnTx/>
                    <a:uFillTx/>
                    <a:latin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1" u="none" strike="noStrike" kern="1200" cap="none" spc="0" normalizeH="0" baseline="0" noProof="0" dirty="0">
                    <a:ln>
                      <a:noFill/>
                    </a:ln>
                    <a:solidFill>
                      <a:prstClr val="black"/>
                    </a:solidFill>
                    <a:effectLst/>
                    <a:uLnTx/>
                    <a:uFillTx/>
                    <a:latin typeface="Cambria Math" panose="02040503050406030204" pitchFamily="18" charset="0"/>
                    <a:cs typeface="+mn-cs"/>
                  </a:endParaRPr>
                </a:p>
                <a:p>
                  <a:pPr lvl="0">
                    <a:defRPr/>
                  </a:pPr>
                  <a14:m>
                    <m:oMathPara xmlns:m="http://schemas.openxmlformats.org/officeDocument/2006/math">
                      <m:oMathParaPr>
                        <m:jc m:val="centerGroup"/>
                      </m:oMathParaPr>
                      <m:oMath xmlns:m="http://schemas.openxmlformats.org/officeDocument/2006/math">
                        <m:sSub>
                          <m:sSubPr>
                            <m:ctrlPr>
                              <a:rPr lang="en-US" altLang="ja-JP" sz="2000" i="1">
                                <a:solidFill>
                                  <a:prstClr val="black"/>
                                </a:solidFill>
                                <a:latin typeface="Cambria Math" panose="02040503050406030204" pitchFamily="18" charset="0"/>
                              </a:rPr>
                            </m:ctrlPr>
                          </m:sSubPr>
                          <m:e>
                            <m:r>
                              <m:rPr>
                                <m:sty m:val="p"/>
                              </m:rPr>
                              <a:rPr lang="el-GR" altLang="ja-JP" sz="2000" i="1">
                                <a:solidFill>
                                  <a:prstClr val="black"/>
                                </a:solidFill>
                                <a:latin typeface="Cambria Math" panose="02040503050406030204" pitchFamily="18" charset="0"/>
                                <a:ea typeface="Cambria Math" panose="02040503050406030204" pitchFamily="18" charset="0"/>
                              </a:rPr>
                              <m:t>Δ</m:t>
                            </m:r>
                          </m:e>
                          <m:sub>
                            <m:r>
                              <a:rPr lang="ja-JP" altLang="en-US" sz="2000" i="1">
                                <a:solidFill>
                                  <a:prstClr val="black"/>
                                </a:solidFill>
                                <a:latin typeface="Cambria Math" panose="02040503050406030204" pitchFamily="18" charset="0"/>
                              </a:rPr>
                              <m:t>𝛽</m:t>
                            </m:r>
                          </m:sub>
                        </m:sSub>
                        <m:sSup>
                          <m:sSupPr>
                            <m:ctrlPr>
                              <a:rPr lang="en-US" altLang="ja-JP" sz="2000" i="1">
                                <a:solidFill>
                                  <a:prstClr val="black"/>
                                </a:solidFill>
                                <a:latin typeface="Cambria Math" panose="02040503050406030204" pitchFamily="18" charset="0"/>
                              </a:rPr>
                            </m:ctrlPr>
                          </m:sSupPr>
                          <m:e>
                            <m:r>
                              <a:rPr lang="en-US" altLang="ja-JP" sz="2000" i="1">
                                <a:solidFill>
                                  <a:prstClr val="black"/>
                                </a:solidFill>
                                <a:latin typeface="Cambria Math" panose="02040503050406030204" pitchFamily="18" charset="0"/>
                              </a:rPr>
                              <m:t>𝑚</m:t>
                            </m:r>
                          </m:e>
                          <m:sup>
                            <m:r>
                              <a:rPr lang="en-US" altLang="ja-JP" sz="2000" i="1">
                                <a:solidFill>
                                  <a:prstClr val="black"/>
                                </a:solidFill>
                                <a:latin typeface="Cambria Math" panose="02040503050406030204" pitchFamily="18" charset="0"/>
                              </a:rPr>
                              <m:t>𝑗</m:t>
                            </m:r>
                          </m:sup>
                        </m:sSup>
                        <m:r>
                          <a:rPr lang="en-US" altLang="ja-JP" sz="2000" i="1">
                            <a:solidFill>
                              <a:prstClr val="black"/>
                            </a:solidFill>
                            <a:latin typeface="Cambria Math" panose="02040503050406030204" pitchFamily="18" charset="0"/>
                          </a:rPr>
                          <m:t>=</m:t>
                        </m:r>
                        <m:nary>
                          <m:naryPr>
                            <m:chr m:val="∑"/>
                            <m:supHide m:val="on"/>
                            <m:ctrlPr>
                              <a:rPr lang="en-US" altLang="ja-JP" sz="2000" i="1">
                                <a:solidFill>
                                  <a:prstClr val="black"/>
                                </a:solidFill>
                                <a:latin typeface="Cambria Math" panose="02040503050406030204" pitchFamily="18" charset="0"/>
                              </a:rPr>
                            </m:ctrlPr>
                          </m:naryPr>
                          <m:sub>
                            <m:r>
                              <m:rPr>
                                <m:brk m:alnAt="7"/>
                              </m:rPr>
                              <a:rPr lang="en-US" altLang="ja-JP" sz="2000" i="1">
                                <a:solidFill>
                                  <a:prstClr val="black"/>
                                </a:solidFill>
                                <a:latin typeface="Cambria Math" panose="02040503050406030204" pitchFamily="18" charset="0"/>
                              </a:rPr>
                              <m:t>𝑖</m:t>
                            </m:r>
                          </m:sub>
                          <m:sup/>
                          <m:e>
                            <m:sSub>
                              <m:sSubPr>
                                <m:ctrlPr>
                                  <a:rPr lang="en-US" altLang="ja-JP" sz="2000" i="1">
                                    <a:solidFill>
                                      <a:prstClr val="black"/>
                                    </a:solidFill>
                                    <a:latin typeface="Cambria Math" panose="02040503050406030204" pitchFamily="18" charset="0"/>
                                  </a:rPr>
                                </m:ctrlPr>
                              </m:sSubPr>
                              <m:e>
                                <m:r>
                                  <a:rPr lang="en-US" altLang="ja-JP" sz="2000" i="1">
                                    <a:solidFill>
                                      <a:prstClr val="black"/>
                                    </a:solidFill>
                                    <a:latin typeface="Cambria Math" panose="02040503050406030204" pitchFamily="18" charset="0"/>
                                  </a:rPr>
                                  <m:t>𝑝</m:t>
                                </m:r>
                              </m:e>
                              <m:sub>
                                <m:r>
                                  <a:rPr lang="ja-JP" altLang="en-US" sz="2000" i="1">
                                    <a:solidFill>
                                      <a:prstClr val="black"/>
                                    </a:solidFill>
                                    <a:latin typeface="Cambria Math" panose="02040503050406030204" pitchFamily="18" charset="0"/>
                                  </a:rPr>
                                  <m:t>𝛽</m:t>
                                </m:r>
                              </m:sub>
                            </m:sSub>
                            <m:d>
                              <m:dPr>
                                <m:ctrlPr>
                                  <a:rPr lang="en-US" altLang="ja-JP" sz="2000" i="1">
                                    <a:solidFill>
                                      <a:prstClr val="black"/>
                                    </a:solidFill>
                                    <a:latin typeface="Cambria Math" panose="02040503050406030204" pitchFamily="18" charset="0"/>
                                  </a:rPr>
                                </m:ctrlPr>
                              </m:dPr>
                              <m:e>
                                <m:sSub>
                                  <m:sSubPr>
                                    <m:ctrlPr>
                                      <a:rPr lang="en-US" altLang="ja-JP" sz="2000" i="1">
                                        <a:solidFill>
                                          <a:prstClr val="black"/>
                                        </a:solidFill>
                                        <a:latin typeface="Cambria Math" panose="02040503050406030204" pitchFamily="18" charset="0"/>
                                      </a:rPr>
                                    </m:ctrlPr>
                                  </m:sSubPr>
                                  <m:e>
                                    <m:r>
                                      <a:rPr lang="en-US" altLang="ja-JP" sz="2000" i="1">
                                        <a:solidFill>
                                          <a:prstClr val="black"/>
                                        </a:solidFill>
                                        <a:latin typeface="Cambria Math" panose="02040503050406030204" pitchFamily="18" charset="0"/>
                                      </a:rPr>
                                      <m:t>𝑥</m:t>
                                    </m:r>
                                  </m:e>
                                  <m:sub>
                                    <m:r>
                                      <a:rPr lang="en-US" altLang="ja-JP" sz="2000" i="1">
                                        <a:solidFill>
                                          <a:prstClr val="black"/>
                                        </a:solidFill>
                                        <a:latin typeface="Cambria Math" panose="02040503050406030204" pitchFamily="18" charset="0"/>
                                      </a:rPr>
                                      <m:t>𝑖</m:t>
                                    </m:r>
                                  </m:sub>
                                </m:sSub>
                                <m:r>
                                  <a:rPr lang="en-US" altLang="ja-JP" sz="2000" i="1">
                                    <a:solidFill>
                                      <a:prstClr val="black"/>
                                    </a:solidFill>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e>
                        </m:nary>
                        <m:r>
                          <m:rPr>
                            <m:sty m:val="p"/>
                          </m:rPr>
                          <a:rPr lang="el-GR" altLang="ja-JP" sz="2000" i="1">
                            <a:solidFill>
                              <a:prstClr val="black"/>
                            </a:solidFill>
                            <a:latin typeface="Cambria Math" panose="02040503050406030204" pitchFamily="18" charset="0"/>
                            <a:ea typeface="Cambria Math" panose="02040503050406030204" pitchFamily="18" charset="0"/>
                          </a:rPr>
                          <m:t>Δ</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oMath>
                    </m:oMathPara>
                  </a14:m>
                  <a:endParaRPr kumimoji="1" lang="en-US" altLang="ja-JP" sz="20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endParaRPr>
                </a:p>
              </p:txBody>
            </p:sp>
          </mc:Choice>
          <mc:Fallback xmlns="">
            <p:sp>
              <p:nvSpPr>
                <p:cNvPr id="6" name="テキスト ボックス 5">
                  <a:extLst>
                    <a:ext uri="{FF2B5EF4-FFF2-40B4-BE49-F238E27FC236}">
                      <a16:creationId xmlns:a16="http://schemas.microsoft.com/office/drawing/2014/main" id="{52AC8A18-DB89-31A4-D5E7-6E05022AE652}"/>
                    </a:ext>
                  </a:extLst>
                </p:cNvPr>
                <p:cNvSpPr txBox="1">
                  <a:spLocks noRot="1" noChangeAspect="1" noMove="1" noResize="1" noEditPoints="1" noAdjustHandles="1" noChangeArrowheads="1" noChangeShapeType="1" noTextEdit="1"/>
                </p:cNvSpPr>
                <p:nvPr/>
              </p:nvSpPr>
              <p:spPr>
                <a:xfrm>
                  <a:off x="2598057" y="1301528"/>
                  <a:ext cx="6177643" cy="1085490"/>
                </a:xfrm>
                <a:prstGeom prst="rect">
                  <a:avLst/>
                </a:prstGeom>
                <a:blipFill>
                  <a:blip r:embed="rId2"/>
                  <a:stretch>
                    <a:fillRect/>
                  </a:stretch>
                </a:blipFill>
                <a:ln w="12700">
                  <a:solidFill>
                    <a:schemeClr val="accent6"/>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 name="テキスト ボックス 3">
                  <a:extLst>
                    <a:ext uri="{FF2B5EF4-FFF2-40B4-BE49-F238E27FC236}">
                      <a16:creationId xmlns:a16="http://schemas.microsoft.com/office/drawing/2014/main" id="{9C4FDB70-442D-171B-4A0F-AF2253DADA44}"/>
                    </a:ext>
                  </a:extLst>
                </p:cNvPr>
                <p:cNvSpPr txBox="1"/>
                <p:nvPr/>
              </p:nvSpPr>
              <p:spPr>
                <a:xfrm>
                  <a:off x="2805339" y="1096472"/>
                  <a:ext cx="3232748" cy="410112"/>
                </a:xfrm>
                <a:prstGeom prst="rect">
                  <a:avLst/>
                </a:prstGeom>
                <a:solidFill>
                  <a:schemeClr val="bg1"/>
                </a:solidFill>
                <a:ln w="12700">
                  <a:solidFill>
                    <a:schemeClr val="accent6"/>
                  </a:solidFill>
                </a:ln>
              </p:spPr>
              <p:txBody>
                <a:bodyPr wrap="square" rtlCol="0">
                  <a:spAutoFit/>
                </a:bodyPr>
                <a:lstStyle/>
                <a:p>
                  <a:pPr algn="just"/>
                  <a:r>
                    <a:rPr lang="en-US" altLang="ja-JP" sz="2000" b="1" dirty="0"/>
                    <a:t>RC-RBFN</a:t>
                  </a:r>
                  <a:r>
                    <a:rPr lang="ja-JP" altLang="en-US" sz="2000" b="1" dirty="0"/>
                    <a:t>での</a:t>
                  </a:r>
                  <a14:m>
                    <m:oMath xmlns:m="http://schemas.openxmlformats.org/officeDocument/2006/math">
                      <m:sSup>
                        <m:sSupPr>
                          <m:ctrlPr>
                            <a:rPr lang="en-US" altLang="ja-JP" sz="2000" i="1">
                              <a:solidFill>
                                <a:prstClr val="black"/>
                              </a:solidFill>
                              <a:latin typeface="Cambria Math" panose="02040503050406030204" pitchFamily="18" charset="0"/>
                            </a:rPr>
                          </m:ctrlPr>
                        </m:sSupPr>
                        <m:e>
                          <m:r>
                            <a:rPr lang="en-US" altLang="ja-JP" sz="2000" i="1">
                              <a:solidFill>
                                <a:prstClr val="black"/>
                              </a:solidFill>
                              <a:latin typeface="Cambria Math" panose="02040503050406030204" pitchFamily="18" charset="0"/>
                            </a:rPr>
                            <m:t>𝑚</m:t>
                          </m:r>
                        </m:e>
                        <m:sup>
                          <m:r>
                            <a:rPr lang="en-US" altLang="ja-JP" sz="2000" i="1">
                              <a:solidFill>
                                <a:prstClr val="black"/>
                              </a:solidFill>
                              <a:latin typeface="Cambria Math" panose="02040503050406030204" pitchFamily="18" charset="0"/>
                            </a:rPr>
                            <m:t>𝑗</m:t>
                          </m:r>
                        </m:sup>
                      </m:sSup>
                    </m:oMath>
                  </a14:m>
                  <a:r>
                    <a:rPr lang="ja-JP" altLang="en-US" sz="2000" b="1" dirty="0"/>
                    <a:t>の更新則</a:t>
                  </a:r>
                  <a:endParaRPr kumimoji="1" lang="ja-JP" altLang="en-US" dirty="0">
                    <a:latin typeface="+mn-ea"/>
                  </a:endParaRPr>
                </a:p>
              </p:txBody>
            </p:sp>
          </mc:Choice>
          <mc:Fallback xmlns="">
            <p:sp>
              <p:nvSpPr>
                <p:cNvPr id="4" name="テキスト ボックス 3">
                  <a:extLst>
                    <a:ext uri="{FF2B5EF4-FFF2-40B4-BE49-F238E27FC236}">
                      <a16:creationId xmlns:a16="http://schemas.microsoft.com/office/drawing/2014/main" id="{9C4FDB70-442D-171B-4A0F-AF2253DADA44}"/>
                    </a:ext>
                  </a:extLst>
                </p:cNvPr>
                <p:cNvSpPr txBox="1">
                  <a:spLocks noRot="1" noChangeAspect="1" noMove="1" noResize="1" noEditPoints="1" noAdjustHandles="1" noChangeArrowheads="1" noChangeShapeType="1" noTextEdit="1"/>
                </p:cNvSpPr>
                <p:nvPr/>
              </p:nvSpPr>
              <p:spPr>
                <a:xfrm>
                  <a:off x="2805339" y="1096472"/>
                  <a:ext cx="3232748" cy="410112"/>
                </a:xfrm>
                <a:prstGeom prst="rect">
                  <a:avLst/>
                </a:prstGeom>
                <a:blipFill>
                  <a:blip r:embed="rId3"/>
                  <a:stretch>
                    <a:fillRect l="-1805" t="-4348" b="-24638"/>
                  </a:stretch>
                </a:blipFill>
                <a:ln w="12700">
                  <a:solidFill>
                    <a:schemeClr val="accent6"/>
                  </a:solidFill>
                </a:ln>
              </p:spPr>
              <p:txBody>
                <a:bodyPr/>
                <a:lstStyle/>
                <a:p>
                  <a:r>
                    <a:rPr lang="ja-JP" altLang="en-US">
                      <a:noFill/>
                    </a:rPr>
                    <a:t> </a:t>
                  </a:r>
                </a:p>
              </p:txBody>
            </p:sp>
          </mc:Fallback>
        </mc:AlternateContent>
      </p:grpSp>
      <p:sp>
        <p:nvSpPr>
          <p:cNvPr id="15" name="四角形: 角を丸くする 14">
            <a:extLst>
              <a:ext uri="{FF2B5EF4-FFF2-40B4-BE49-F238E27FC236}">
                <a16:creationId xmlns:a16="http://schemas.microsoft.com/office/drawing/2014/main" id="{FA1D174B-95FF-1DD2-A80C-3062E57B8DCA}"/>
              </a:ext>
            </a:extLst>
          </p:cNvPr>
          <p:cNvSpPr/>
          <p:nvPr/>
        </p:nvSpPr>
        <p:spPr>
          <a:xfrm>
            <a:off x="7189610" y="1108789"/>
            <a:ext cx="4662172" cy="1013598"/>
          </a:xfrm>
          <a:prstGeom prst="roundRect">
            <a:avLst/>
          </a:prstGeom>
          <a:no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3DFA32BC-7F4D-026E-D617-EC6AC8EBF389}"/>
                  </a:ext>
                </a:extLst>
              </p:cNvPr>
              <p:cNvSpPr txBox="1"/>
              <p:nvPr/>
            </p:nvSpPr>
            <p:spPr>
              <a:xfrm>
                <a:off x="7190813" y="1233905"/>
                <a:ext cx="4583175" cy="818686"/>
              </a:xfrm>
              <a:prstGeom prst="rect">
                <a:avLst/>
              </a:prstGeom>
              <a:noFill/>
            </p:spPr>
            <p:txBody>
              <a:bodyPr wrap="square" rtlCol="0">
                <a:spAutoFit/>
              </a:bodyPr>
              <a:lstStyle/>
              <a:p>
                <a14:m>
                  <m:oMath xmlns:m="http://schemas.openxmlformats.org/officeDocument/2006/math">
                    <m:r>
                      <m:rPr>
                        <m:sty m:val="p"/>
                      </m:rPr>
                      <a:rPr lang="el-GR" altLang="ja-JP" sz="2000" i="1" smtClean="0">
                        <a:solidFill>
                          <a:prstClr val="black"/>
                        </a:solidFill>
                        <a:latin typeface="Cambria Math" panose="02040503050406030204" pitchFamily="18" charset="0"/>
                        <a:ea typeface="Cambria Math" panose="02040503050406030204" pitchFamily="18" charset="0"/>
                      </a:rPr>
                      <m:t>Δ</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ea typeface="Cambria Math" panose="02040503050406030204" pitchFamily="18" charset="0"/>
                      </a:rPr>
                      <m:t>−</m:t>
                    </m:r>
                    <m:r>
                      <a:rPr lang="ja-JP" altLang="en-US" sz="2000" i="1">
                        <a:solidFill>
                          <a:prstClr val="black"/>
                        </a:solidFill>
                        <a:latin typeface="Cambria Math" panose="02040503050406030204" pitchFamily="18" charset="0"/>
                        <a:ea typeface="Cambria Math" panose="02040503050406030204" pitchFamily="18" charset="0"/>
                      </a:rPr>
                      <m:t>𝜀</m:t>
                    </m:r>
                    <m:f>
                      <m:fPr>
                        <m:ctrlPr>
                          <a:rPr lang="en-US" altLang="ja-JP" sz="2000" i="1">
                            <a:solidFill>
                              <a:prstClr val="black"/>
                            </a:solidFill>
                            <a:latin typeface="Cambria Math" panose="02040503050406030204" pitchFamily="18" charset="0"/>
                            <a:ea typeface="Cambria Math" panose="02040503050406030204" pitchFamily="18" charset="0"/>
                          </a:rPr>
                        </m:ctrlPr>
                      </m:fPr>
                      <m:num>
                        <m:r>
                          <a:rPr lang="ja-JP" altLang="en-US" sz="2000" i="1">
                            <a:solidFill>
                              <a:prstClr val="black"/>
                            </a:solidFill>
                            <a:latin typeface="Cambria Math" panose="02040503050406030204" pitchFamily="18" charset="0"/>
                            <a:ea typeface="Cambria Math" panose="02040503050406030204" pitchFamily="18" charset="0"/>
                          </a:rPr>
                          <m:t>𝜕</m:t>
                        </m:r>
                        <m:r>
                          <a:rPr lang="en-US" altLang="ja-JP" sz="2000" i="1">
                            <a:solidFill>
                              <a:prstClr val="black"/>
                            </a:solidFill>
                            <a:latin typeface="Cambria Math" panose="02040503050406030204" pitchFamily="18" charset="0"/>
                            <a:ea typeface="Cambria Math" panose="02040503050406030204" pitchFamily="18" charset="0"/>
                          </a:rPr>
                          <m:t>𝐸</m:t>
                        </m:r>
                        <m:d>
                          <m:dPr>
                            <m:ctrlPr>
                              <a:rPr lang="en-US" altLang="ja-JP" sz="2000" i="1">
                                <a:solidFill>
                                  <a:prstClr val="black"/>
                                </a:solidFill>
                                <a:latin typeface="Cambria Math" panose="02040503050406030204" pitchFamily="18" charset="0"/>
                                <a:ea typeface="Cambria Math" panose="02040503050406030204" pitchFamily="18" charset="0"/>
                              </a:rPr>
                            </m:ctrlPr>
                          </m:dPr>
                          <m:e>
                            <m:sSub>
                              <m:sSubPr>
                                <m:ctrlPr>
                                  <a:rPr lang="en-US" altLang="ja-JP" sz="2000" i="1">
                                    <a:solidFill>
                                      <a:prstClr val="black"/>
                                    </a:solidFill>
                                    <a:latin typeface="Cambria Math" panose="02040503050406030204" pitchFamily="18" charset="0"/>
                                  </a:rPr>
                                </m:ctrlPr>
                              </m:sSubPr>
                              <m:e>
                                <m:r>
                                  <a:rPr lang="en-US" altLang="ja-JP" sz="2000" i="1">
                                    <a:solidFill>
                                      <a:prstClr val="black"/>
                                    </a:solidFill>
                                    <a:latin typeface="Cambria Math" panose="02040503050406030204" pitchFamily="18" charset="0"/>
                                  </a:rPr>
                                  <m:t>𝑥</m:t>
                                </m:r>
                              </m:e>
                              <m:sub>
                                <m:r>
                                  <a:rPr lang="en-US" altLang="ja-JP" sz="2000" i="1">
                                    <a:solidFill>
                                      <a:prstClr val="black"/>
                                    </a:solidFill>
                                    <a:latin typeface="Cambria Math" panose="02040503050406030204" pitchFamily="18" charset="0"/>
                                  </a:rPr>
                                  <m:t>𝑖</m:t>
                                </m:r>
                              </m:sub>
                            </m:sSub>
                            <m:r>
                              <a:rPr lang="en-US" altLang="ja-JP" sz="2000" i="1">
                                <a:solidFill>
                                  <a:prstClr val="black"/>
                                </a:solidFill>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d>
                                  <m:dPr>
                                    <m:begChr m:val="["/>
                                    <m:endChr m:val="]"/>
                                    <m:ctrlPr>
                                      <a:rPr lang="en-US" altLang="ja-JP" sz="2000" i="1">
                                        <a:solidFill>
                                          <a:prstClr val="black"/>
                                        </a:solidFill>
                                        <a:latin typeface="Cambria Math" panose="02040503050406030204" pitchFamily="18" charset="0"/>
                                      </a:rPr>
                                    </m:ctrlPr>
                                  </m:dPr>
                                  <m:e>
                                    <m:r>
                                      <a:rPr lang="en-US" altLang="ja-JP" sz="2000" i="1">
                                        <a:solidFill>
                                          <a:prstClr val="black"/>
                                        </a:solidFill>
                                        <a:latin typeface="Cambria Math" panose="02040503050406030204" pitchFamily="18" charset="0"/>
                                      </a:rPr>
                                      <m:t>𝑖</m:t>
                                    </m:r>
                                  </m:e>
                                </m:d>
                              </m:sub>
                              <m:sup>
                                <m:r>
                                  <a:rPr lang="en-US" altLang="ja-JP" sz="2000" i="1">
                                    <a:solidFill>
                                      <a:prstClr val="black"/>
                                    </a:solidFill>
                                    <a:latin typeface="Cambria Math" panose="02040503050406030204" pitchFamily="18" charset="0"/>
                                  </a:rPr>
                                  <m:t>𝑗</m:t>
                                </m:r>
                              </m:sup>
                            </m:sSubSup>
                          </m:e>
                        </m:d>
                      </m:num>
                      <m:den>
                        <m:r>
                          <a:rPr lang="ja-JP" altLang="en-US" sz="2000" i="1">
                            <a:solidFill>
                              <a:prstClr val="black"/>
                            </a:solidFill>
                            <a:latin typeface="Cambria Math" panose="02040503050406030204" pitchFamily="18" charset="0"/>
                            <a:ea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d>
                              <m:dPr>
                                <m:begChr m:val="["/>
                                <m:endChr m:val="]"/>
                                <m:ctrlPr>
                                  <a:rPr lang="en-US" altLang="ja-JP" sz="2000" i="1">
                                    <a:solidFill>
                                      <a:prstClr val="black"/>
                                    </a:solidFill>
                                    <a:latin typeface="Cambria Math" panose="02040503050406030204" pitchFamily="18" charset="0"/>
                                  </a:rPr>
                                </m:ctrlPr>
                              </m:dPr>
                              <m:e>
                                <m:r>
                                  <a:rPr lang="en-US" altLang="ja-JP" sz="2000" i="1">
                                    <a:solidFill>
                                      <a:prstClr val="black"/>
                                    </a:solidFill>
                                    <a:latin typeface="Cambria Math" panose="02040503050406030204" pitchFamily="18" charset="0"/>
                                  </a:rPr>
                                  <m:t>𝑖</m:t>
                                </m:r>
                              </m:e>
                            </m:d>
                          </m:sub>
                          <m:sup>
                            <m:r>
                              <a:rPr lang="en-US" altLang="ja-JP" sz="2000" i="1">
                                <a:solidFill>
                                  <a:prstClr val="black"/>
                                </a:solidFill>
                                <a:latin typeface="Cambria Math" panose="02040503050406030204" pitchFamily="18" charset="0"/>
                              </a:rPr>
                              <m:t>𝑗</m:t>
                            </m:r>
                          </m:sup>
                        </m:sSubSup>
                      </m:den>
                    </m:f>
                  </m:oMath>
                </a14:m>
                <a:r>
                  <a:rPr kumimoji="1" lang="ja-JP" altLang="en-US" dirty="0"/>
                  <a:t>，</a:t>
                </a:r>
                <a14:m>
                  <m:oMath xmlns:m="http://schemas.openxmlformats.org/officeDocument/2006/math">
                    <m:r>
                      <a:rPr lang="ja-JP" altLang="en-US" sz="2000" i="1">
                        <a:solidFill>
                          <a:prstClr val="black"/>
                        </a:solidFill>
                        <a:latin typeface="Cambria Math" panose="02040503050406030204" pitchFamily="18" charset="0"/>
                        <a:ea typeface="Cambria Math" panose="02040503050406030204" pitchFamily="18" charset="0"/>
                      </a:rPr>
                      <m:t>𝜀</m:t>
                    </m:r>
                  </m:oMath>
                </a14:m>
                <a:r>
                  <a:rPr kumimoji="1" lang="ja-JP" altLang="en-US" b="1" dirty="0"/>
                  <a:t>：正の定数</a:t>
                </a:r>
                <a:endParaRPr kumimoji="1" lang="en-US" altLang="ja-JP" b="1" dirty="0"/>
              </a:p>
            </p:txBody>
          </p:sp>
        </mc:Choice>
        <mc:Fallback xmlns="">
          <p:sp>
            <p:nvSpPr>
              <p:cNvPr id="16" name="テキスト ボックス 15">
                <a:extLst>
                  <a:ext uri="{FF2B5EF4-FFF2-40B4-BE49-F238E27FC236}">
                    <a16:creationId xmlns:a16="http://schemas.microsoft.com/office/drawing/2014/main" id="{3DFA32BC-7F4D-026E-D617-EC6AC8EBF389}"/>
                  </a:ext>
                </a:extLst>
              </p:cNvPr>
              <p:cNvSpPr txBox="1">
                <a:spLocks noRot="1" noChangeAspect="1" noMove="1" noResize="1" noEditPoints="1" noAdjustHandles="1" noChangeArrowheads="1" noChangeShapeType="1" noTextEdit="1"/>
              </p:cNvSpPr>
              <p:nvPr/>
            </p:nvSpPr>
            <p:spPr>
              <a:xfrm>
                <a:off x="7190813" y="1233905"/>
                <a:ext cx="4583175" cy="818686"/>
              </a:xfrm>
              <a:prstGeom prst="rect">
                <a:avLst/>
              </a:prstGeom>
              <a:blipFill>
                <a:blip r:embed="rId4"/>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 name="テキスト ボックス 2">
                <a:extLst>
                  <a:ext uri="{FF2B5EF4-FFF2-40B4-BE49-F238E27FC236}">
                    <a16:creationId xmlns:a16="http://schemas.microsoft.com/office/drawing/2014/main" id="{8FBCCE63-852B-F405-E86D-BC20CCBC672C}"/>
                  </a:ext>
                </a:extLst>
              </p:cNvPr>
              <p:cNvSpPr txBox="1"/>
              <p:nvPr/>
            </p:nvSpPr>
            <p:spPr>
              <a:xfrm>
                <a:off x="428625" y="4894058"/>
                <a:ext cx="11423156" cy="1857303"/>
              </a:xfrm>
              <a:prstGeom prst="rect">
                <a:avLst/>
              </a:prstGeom>
              <a:noFill/>
              <a:ln>
                <a:solidFill>
                  <a:schemeClr val="accent6"/>
                </a:solidFill>
              </a:ln>
            </p:spPr>
            <p:txBody>
              <a:bodyPr wrap="square">
                <a:spAutoFit/>
              </a:bodyPr>
              <a:lstStyle/>
              <a:p>
                <a:r>
                  <a:rPr lang="ja-JP" altLang="en-US" sz="1800" b="1" dirty="0"/>
                  <a:t>このとき，</a:t>
                </a:r>
                <a14:m>
                  <m:oMath xmlns:m="http://schemas.openxmlformats.org/officeDocument/2006/math">
                    <m:sSup>
                      <m:sSupPr>
                        <m:ctrlPr>
                          <a:rPr lang="en-US" altLang="ja-JP" sz="2000" i="1">
                            <a:solidFill>
                              <a:prstClr val="black"/>
                            </a:solidFill>
                            <a:latin typeface="Cambria Math" panose="02040503050406030204" pitchFamily="18" charset="0"/>
                          </a:rPr>
                        </m:ctrlPr>
                      </m:sSupPr>
                      <m:e>
                        <m:r>
                          <a:rPr lang="ja-JP" altLang="en-US" sz="2000" b="0" i="1">
                            <a:solidFill>
                              <a:prstClr val="black"/>
                            </a:solidFill>
                            <a:latin typeface="Cambria Math" panose="02040503050406030204" pitchFamily="18" charset="0"/>
                          </a:rPr>
                          <m:t>𝜎</m:t>
                        </m:r>
                      </m:e>
                      <m:sup>
                        <m:r>
                          <a:rPr lang="en-US" altLang="ja-JP" sz="2000" b="0" i="1">
                            <a:solidFill>
                              <a:prstClr val="black"/>
                            </a:solidFill>
                            <a:latin typeface="Cambria Math" panose="02040503050406030204" pitchFamily="18" charset="0"/>
                          </a:rPr>
                          <m:t>𝑗</m:t>
                        </m:r>
                      </m:sup>
                    </m:sSup>
                  </m:oMath>
                </a14:m>
                <a:r>
                  <a:rPr kumimoji="1" lang="ja-JP" altLang="en-US" sz="1800" b="1" dirty="0"/>
                  <a:t>を固定したまま</a:t>
                </a:r>
                <a14:m>
                  <m:oMath xmlns:m="http://schemas.openxmlformats.org/officeDocument/2006/math">
                    <m:r>
                      <a:rPr lang="ja-JP" altLang="en-US" sz="2000" b="0" i="1" smtClean="0">
                        <a:solidFill>
                          <a:prstClr val="black"/>
                        </a:solidFill>
                        <a:latin typeface="Cambria Math" panose="02040503050406030204" pitchFamily="18" charset="0"/>
                      </a:rPr>
                      <m:t>𝛽</m:t>
                    </m:r>
                    <m:r>
                      <a:rPr lang="en-US" altLang="ja-JP" sz="2000" b="0" i="1" smtClean="0">
                        <a:solidFill>
                          <a:prstClr val="black"/>
                        </a:solidFill>
                        <a:latin typeface="Cambria Math" panose="02040503050406030204" pitchFamily="18" charset="0"/>
                        <a:ea typeface="Cambria Math" panose="02040503050406030204" pitchFamily="18" charset="0"/>
                      </a:rPr>
                      <m:t>→∞</m:t>
                    </m:r>
                  </m:oMath>
                </a14:m>
                <a:r>
                  <a:rPr kumimoji="1" lang="ja-JP" altLang="en-US" sz="1800" b="1" dirty="0"/>
                  <a:t>にすると，</a:t>
                </a:r>
                <a:r>
                  <a:rPr lang="en-US" altLang="ja-JP" sz="1800" dirty="0">
                    <a:solidFill>
                      <a:prstClr val="black"/>
                    </a:solidFill>
                  </a:rPr>
                  <a:t> </a:t>
                </a:r>
                <a14:m>
                  <m:oMath xmlns:m="http://schemas.openxmlformats.org/officeDocument/2006/math">
                    <m:sSub>
                      <m:sSubPr>
                        <m:ctrlPr>
                          <a:rPr lang="en-US" altLang="ja-JP" sz="2000" i="1">
                            <a:solidFill>
                              <a:prstClr val="black"/>
                            </a:solidFill>
                            <a:latin typeface="Cambria Math" panose="02040503050406030204" pitchFamily="18" charset="0"/>
                          </a:rPr>
                        </m:ctrlPr>
                      </m:sSubPr>
                      <m:e>
                        <m:r>
                          <m:rPr>
                            <m:sty m:val="p"/>
                          </m:rPr>
                          <a:rPr lang="el-GR" altLang="ja-JP" sz="2000" i="1">
                            <a:solidFill>
                              <a:prstClr val="black"/>
                            </a:solidFill>
                            <a:latin typeface="Cambria Math" panose="02040503050406030204" pitchFamily="18" charset="0"/>
                            <a:ea typeface="Cambria Math" panose="02040503050406030204" pitchFamily="18" charset="0"/>
                          </a:rPr>
                          <m:t>Δ</m:t>
                        </m:r>
                      </m:e>
                      <m:sub>
                        <m:r>
                          <a:rPr lang="en-US" altLang="ja-JP" sz="2000" b="1" i="1">
                            <a:solidFill>
                              <a:prstClr val="black"/>
                            </a:solidFill>
                            <a:latin typeface="Cambria Math" panose="02040503050406030204" pitchFamily="18" charset="0"/>
                            <a:ea typeface="Cambria Math" panose="02040503050406030204" pitchFamily="18" charset="0"/>
                          </a:rPr>
                          <m:t>∞</m:t>
                        </m:r>
                      </m:sub>
                    </m:sSub>
                    <m:sSup>
                      <m:sSupPr>
                        <m:ctrlPr>
                          <a:rPr lang="en-US" altLang="ja-JP" sz="2000" i="1">
                            <a:solidFill>
                              <a:prstClr val="black"/>
                            </a:solidFill>
                            <a:latin typeface="Cambria Math" panose="02040503050406030204" pitchFamily="18" charset="0"/>
                          </a:rPr>
                        </m:ctrlPr>
                      </m:sSupPr>
                      <m:e>
                        <m:r>
                          <a:rPr lang="en-US" altLang="ja-JP" sz="2000" i="1">
                            <a:solidFill>
                              <a:prstClr val="black"/>
                            </a:solidFill>
                            <a:latin typeface="Cambria Math" panose="02040503050406030204" pitchFamily="18" charset="0"/>
                          </a:rPr>
                          <m:t>𝑚</m:t>
                        </m:r>
                      </m:e>
                      <m:sup>
                        <m:r>
                          <a:rPr lang="en-US" altLang="ja-JP" sz="2000" i="1">
                            <a:solidFill>
                              <a:prstClr val="black"/>
                            </a:solidFill>
                            <a:latin typeface="Cambria Math" panose="02040503050406030204" pitchFamily="18" charset="0"/>
                          </a:rPr>
                          <m:t>𝑗</m:t>
                        </m:r>
                      </m:sup>
                    </m:sSup>
                    <m:r>
                      <a:rPr lang="en-US" altLang="ja-JP" sz="2000" b="0" i="1" smtClean="0">
                        <a:solidFill>
                          <a:prstClr val="black"/>
                        </a:solidFill>
                        <a:latin typeface="Cambria Math" panose="02040503050406030204" pitchFamily="18" charset="0"/>
                      </a:rPr>
                      <m:t>=0</m:t>
                    </m:r>
                  </m:oMath>
                </a14:m>
                <a:r>
                  <a:rPr kumimoji="1" lang="ja-JP" altLang="en-US" sz="1800" b="1" dirty="0"/>
                  <a:t>とするパラメータ</a:t>
                </a:r>
                <a14:m>
                  <m:oMath xmlns:m="http://schemas.openxmlformats.org/officeDocument/2006/math">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oMath>
                </a14:m>
                <a:r>
                  <a:rPr kumimoji="1" lang="ja-JP" altLang="en-US" sz="1800" b="1" dirty="0"/>
                  <a:t>は</a:t>
                </a:r>
                <a:endParaRPr kumimoji="1" lang="en-US" altLang="ja-JP" sz="1800" b="1" dirty="0"/>
              </a:p>
              <a:p>
                <a:pPr/>
                <a14:m>
                  <m:oMathPara xmlns:m="http://schemas.openxmlformats.org/officeDocument/2006/math">
                    <m:oMathParaPr>
                      <m:jc m:val="centerGroup"/>
                    </m:oMathParaPr>
                    <m:oMath xmlns:m="http://schemas.openxmlformats.org/officeDocument/2006/math">
                      <m:nary>
                        <m:naryPr>
                          <m:chr m:val="∑"/>
                          <m:supHide m:val="on"/>
                          <m:ctrlPr>
                            <a:rPr kumimoji="1" lang="en-US" altLang="ja-JP" sz="2000" b="1" i="1" smtClean="0">
                              <a:latin typeface="Cambria Math" panose="02040503050406030204" pitchFamily="18" charset="0"/>
                            </a:rPr>
                          </m:ctrlPr>
                        </m:naryPr>
                        <m:sub>
                          <m:r>
                            <m:rPr>
                              <m:brk m:alnAt="7"/>
                            </m:rPr>
                            <a:rPr kumimoji="1" lang="en-US" altLang="ja-JP" sz="2000" b="1" i="1" smtClean="0">
                              <a:latin typeface="Cambria Math" panose="02040503050406030204" pitchFamily="18" charset="0"/>
                            </a:rPr>
                            <m:t>𝒊</m:t>
                          </m:r>
                        </m:sub>
                        <m:sup/>
                        <m:e>
                          <m:r>
                            <a:rPr kumimoji="1" lang="en-US" altLang="ja-JP" sz="2000" b="0" i="1" smtClean="0">
                              <a:latin typeface="Cambria Math" panose="02040503050406030204" pitchFamily="18" charset="0"/>
                            </a:rPr>
                            <m:t>𝑒𝑥𝑝</m:t>
                          </m:r>
                          <m:d>
                            <m:dPr>
                              <m:begChr m:val="{"/>
                              <m:endChr m:val="}"/>
                              <m:ctrlPr>
                                <a:rPr kumimoji="1" lang="en-US" altLang="ja-JP" sz="2000" i="1" smtClean="0">
                                  <a:latin typeface="Cambria Math" panose="02040503050406030204" pitchFamily="18" charset="0"/>
                                </a:rPr>
                              </m:ctrlPr>
                            </m:dPr>
                            <m:e>
                              <m:r>
                                <a:rPr kumimoji="1" lang="en-US" altLang="ja-JP" sz="2000" b="0" i="1" smtClean="0">
                                  <a:latin typeface="Cambria Math" panose="02040503050406030204" pitchFamily="18" charset="0"/>
                                </a:rPr>
                                <m:t>−</m:t>
                              </m:r>
                              <m:r>
                                <a:rPr kumimoji="1" lang="ja-JP" altLang="en-US" sz="2000" b="0" i="1" smtClean="0">
                                  <a:latin typeface="Cambria Math" panose="02040503050406030204" pitchFamily="18" charset="0"/>
                                </a:rPr>
                                <m:t>𝛽</m:t>
                              </m:r>
                              <m:r>
                                <a:rPr lang="en-US" altLang="ja-JP" sz="2000" b="0" i="1">
                                  <a:solidFill>
                                    <a:prstClr val="black"/>
                                  </a:solidFill>
                                  <a:latin typeface="Cambria Math" panose="02040503050406030204" pitchFamily="18" charset="0"/>
                                  <a:ea typeface="Cambria Math" panose="02040503050406030204" pitchFamily="18" charset="0"/>
                                </a:rPr>
                                <m:t>𝐸</m:t>
                              </m:r>
                              <m:d>
                                <m:dPr>
                                  <m:ctrlPr>
                                    <a:rPr lang="en-US" altLang="ja-JP" sz="2000" i="1">
                                      <a:solidFill>
                                        <a:prstClr val="black"/>
                                      </a:solidFill>
                                      <a:latin typeface="Cambria Math" panose="02040503050406030204" pitchFamily="18" charset="0"/>
                                      <a:ea typeface="Cambria Math" panose="02040503050406030204" pitchFamily="18" charset="0"/>
                                    </a:rPr>
                                  </m:ctrlPr>
                                </m:dPr>
                                <m:e>
                                  <m:sSub>
                                    <m:sSubPr>
                                      <m:ctrlPr>
                                        <a:rPr lang="en-US" altLang="ja-JP" sz="2000" i="1">
                                          <a:solidFill>
                                            <a:prstClr val="black"/>
                                          </a:solidFill>
                                          <a:latin typeface="Cambria Math" panose="02040503050406030204" pitchFamily="18" charset="0"/>
                                        </a:rPr>
                                      </m:ctrlPr>
                                    </m:sSubPr>
                                    <m:e>
                                      <m:r>
                                        <a:rPr lang="en-US" altLang="ja-JP" sz="2000" b="0" i="1">
                                          <a:solidFill>
                                            <a:prstClr val="black"/>
                                          </a:solidFill>
                                          <a:latin typeface="Cambria Math" panose="02040503050406030204" pitchFamily="18" charset="0"/>
                                        </a:rPr>
                                        <m:t>𝑥</m:t>
                                      </m:r>
                                    </m:e>
                                    <m:sub>
                                      <m:r>
                                        <a:rPr lang="en-US" altLang="ja-JP" sz="2000" b="0" i="1">
                                          <a:solidFill>
                                            <a:prstClr val="black"/>
                                          </a:solidFill>
                                          <a:latin typeface="Cambria Math" panose="02040503050406030204" pitchFamily="18" charset="0"/>
                                        </a:rPr>
                                        <m:t>𝑖</m:t>
                                      </m:r>
                                    </m:sub>
                                  </m:sSub>
                                  <m:r>
                                    <a:rPr lang="en-US" altLang="ja-JP" sz="2000" b="0" i="1">
                                      <a:solidFill>
                                        <a:prstClr val="black"/>
                                      </a:solidFill>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e>
                          </m:d>
                          <m:sSup>
                            <m:sSupPr>
                              <m:ctrlPr>
                                <a:rPr kumimoji="1" lang="en-US" altLang="ja-JP" sz="2000" i="1" smtClean="0">
                                  <a:latin typeface="Cambria Math" panose="02040503050406030204" pitchFamily="18" charset="0"/>
                                </a:rPr>
                              </m:ctrlPr>
                            </m:sSupPr>
                            <m:e>
                              <m:r>
                                <a:rPr kumimoji="1" lang="ja-JP" altLang="en-US" sz="2000" b="0" i="1" smtClean="0">
                                  <a:latin typeface="Cambria Math" panose="02040503050406030204" pitchFamily="18" charset="0"/>
                                </a:rPr>
                                <m:t>𝜉</m:t>
                              </m:r>
                            </m:e>
                            <m:sup>
                              <m:r>
                                <a:rPr kumimoji="1" lang="en-US" altLang="ja-JP" sz="2000" b="0" i="1" smtClean="0">
                                  <a:latin typeface="Cambria Math" panose="02040503050406030204" pitchFamily="18" charset="0"/>
                                </a:rPr>
                                <m:t>𝑗</m:t>
                              </m:r>
                            </m:sup>
                          </m:sSup>
                        </m:e>
                      </m:nary>
                      <m:d>
                        <m:dPr>
                          <m:ctrlPr>
                            <a:rPr kumimoji="1" lang="en-US" altLang="ja-JP" sz="2000" b="1" i="1" smtClean="0">
                              <a:latin typeface="Cambria Math" panose="02040503050406030204" pitchFamily="18" charset="0"/>
                            </a:rPr>
                          </m:ctrlPr>
                        </m:dPr>
                        <m:e>
                          <m:sSub>
                            <m:sSubPr>
                              <m:ctrlPr>
                                <a:rPr kumimoji="1" lang="en-US" altLang="ja-JP" sz="2000" i="1" smtClean="0">
                                  <a:latin typeface="Cambria Math" panose="02040503050406030204" pitchFamily="18" charset="0"/>
                                </a:rPr>
                              </m:ctrlPr>
                            </m:sSubPr>
                            <m:e>
                              <m:r>
                                <a:rPr kumimoji="1" lang="en-US" altLang="ja-JP" sz="2000" b="0" i="1" smtClean="0">
                                  <a:latin typeface="Cambria Math" panose="02040503050406030204" pitchFamily="18" charset="0"/>
                                </a:rPr>
                                <m:t>𝑥</m:t>
                              </m:r>
                            </m:e>
                            <m:sub>
                              <m:r>
                                <a:rPr kumimoji="1" lang="en-US" altLang="ja-JP" sz="2000" b="0" i="1" smtClean="0">
                                  <a:latin typeface="Cambria Math" panose="02040503050406030204" pitchFamily="18" charset="0"/>
                                </a:rPr>
                                <m:t>𝑖</m:t>
                              </m:r>
                            </m:sub>
                          </m:sSub>
                          <m:r>
                            <a:rPr kumimoji="1" lang="en-US" altLang="ja-JP" sz="2000" b="0" i="1" smtClean="0">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d>
                        <m:dPr>
                          <m:ctrlPr>
                            <a:rPr kumimoji="1" lang="en-US" altLang="ja-JP" sz="2000" b="1" i="1" smtClean="0">
                              <a:latin typeface="Cambria Math" panose="02040503050406030204" pitchFamily="18" charset="0"/>
                            </a:rPr>
                          </m:ctrlPr>
                        </m:dPr>
                        <m:e>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𝑥</m:t>
                              </m:r>
                            </m:e>
                            <m:sub>
                              <m:r>
                                <a:rPr lang="en-US" altLang="ja-JP" sz="2000" i="1">
                                  <a:latin typeface="Cambria Math" panose="02040503050406030204" pitchFamily="18" charset="0"/>
                                </a:rPr>
                                <m:t>𝑖</m:t>
                              </m:r>
                            </m:sub>
                          </m:sSub>
                          <m:r>
                            <a:rPr lang="en-US" altLang="ja-JP" sz="2000" b="1" i="1" smtClean="0">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d>
                        <m:dPr>
                          <m:begChr m:val="{"/>
                          <m:endChr m:val="}"/>
                          <m:ctrlPr>
                            <a:rPr kumimoji="1" lang="en-US" altLang="ja-JP" sz="2000" i="1" smtClean="0">
                              <a:latin typeface="Cambria Math" panose="02040503050406030204" pitchFamily="18" charset="0"/>
                            </a:rPr>
                          </m:ctrlPr>
                        </m:dPr>
                        <m:e>
                          <m:r>
                            <a:rPr kumimoji="1" lang="ja-JP" altLang="en-US" sz="2000" b="0" i="1" smtClean="0">
                              <a:latin typeface="Cambria Math" panose="02040503050406030204" pitchFamily="18" charset="0"/>
                            </a:rPr>
                            <m:t>𝜂</m:t>
                          </m:r>
                          <m:d>
                            <m:dPr>
                              <m:ctrlPr>
                                <a:rPr kumimoji="1" lang="en-US" altLang="ja-JP" sz="2000" b="0" i="1" smtClean="0">
                                  <a:latin typeface="Cambria Math" panose="02040503050406030204" pitchFamily="18" charset="0"/>
                                </a:rPr>
                              </m:ctrlPr>
                            </m:dPr>
                            <m:e>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𝑥</m:t>
                                  </m:r>
                                </m:e>
                                <m:sub>
                                  <m:r>
                                    <a:rPr lang="en-US" altLang="ja-JP" sz="2000" i="1">
                                      <a:latin typeface="Cambria Math" panose="02040503050406030204" pitchFamily="18" charset="0"/>
                                    </a:rPr>
                                    <m:t>𝑖</m:t>
                                  </m:r>
                                </m:sub>
                              </m:sSub>
                            </m:e>
                          </m:d>
                          <m:r>
                            <a:rPr kumimoji="1" lang="en-US" altLang="ja-JP" sz="2000" b="0" i="1" smtClean="0">
                              <a:latin typeface="Cambria Math" panose="02040503050406030204" pitchFamily="18" charset="0"/>
                            </a:rPr>
                            <m:t>−</m:t>
                          </m:r>
                          <m:r>
                            <a:rPr kumimoji="1" lang="en-US" altLang="ja-JP" sz="2000" b="0" i="1" smtClean="0">
                              <a:latin typeface="Cambria Math" panose="02040503050406030204" pitchFamily="18" charset="0"/>
                            </a:rPr>
                            <m:t>𝑠</m:t>
                          </m:r>
                          <m:d>
                            <m:dPr>
                              <m:ctrlPr>
                                <a:rPr kumimoji="1" lang="en-US" altLang="ja-JP" sz="2000" b="0" i="1" smtClean="0">
                                  <a:latin typeface="Cambria Math" panose="02040503050406030204" pitchFamily="18" charset="0"/>
                                </a:rPr>
                              </m:ctrlPr>
                            </m:dPr>
                            <m:e>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𝑥</m:t>
                                  </m:r>
                                </m:e>
                                <m:sub>
                                  <m:r>
                                    <a:rPr lang="en-US" altLang="ja-JP" sz="2000" i="1">
                                      <a:latin typeface="Cambria Math" panose="02040503050406030204" pitchFamily="18" charset="0"/>
                                    </a:rPr>
                                    <m:t>𝑖</m:t>
                                  </m:r>
                                </m:sub>
                              </m:sSub>
                              <m:r>
                                <a:rPr lang="en-US" altLang="ja-JP" sz="2000" b="0" i="1" smtClean="0">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e>
                      </m:d>
                      <m:r>
                        <a:rPr kumimoji="1" lang="en-US" altLang="ja-JP" sz="2000" b="0" i="1" smtClean="0">
                          <a:latin typeface="Cambria Math" panose="02040503050406030204" pitchFamily="18" charset="0"/>
                        </a:rPr>
                        <m:t>=0</m:t>
                      </m:r>
                    </m:oMath>
                  </m:oMathPara>
                </a14:m>
                <a:endParaRPr kumimoji="1" lang="en-US" altLang="ja-JP" sz="2000" dirty="0"/>
              </a:p>
              <a:p>
                <a:r>
                  <a:rPr kumimoji="1" lang="ja-JP" altLang="en-US" sz="1800" b="1" dirty="0"/>
                  <a:t>を満たし，</a:t>
                </a:r>
                <a:r>
                  <a:rPr lang="en-US" altLang="ja-JP" sz="1800" dirty="0">
                    <a:solidFill>
                      <a:prstClr val="black"/>
                    </a:solidFill>
                  </a:rPr>
                  <a:t> </a:t>
                </a:r>
                <a14:m>
                  <m:oMath xmlns:m="http://schemas.openxmlformats.org/officeDocument/2006/math">
                    <m:sSub>
                      <m:sSubPr>
                        <m:ctrlPr>
                          <a:rPr lang="en-US" altLang="ja-JP" sz="2000" i="1">
                            <a:latin typeface="Cambria Math" panose="02040503050406030204" pitchFamily="18" charset="0"/>
                          </a:rPr>
                        </m:ctrlPr>
                      </m:sSubPr>
                      <m:e>
                        <m:r>
                          <a:rPr lang="en-US" altLang="ja-JP" sz="2000" i="1">
                            <a:latin typeface="Cambria Math" panose="02040503050406030204" pitchFamily="18" charset="0"/>
                          </a:rPr>
                          <m:t>𝑥</m:t>
                        </m:r>
                      </m:e>
                      <m:sub>
                        <m:r>
                          <a:rPr lang="en-US" altLang="ja-JP" sz="2000" i="1">
                            <a:latin typeface="Cambria Math" panose="02040503050406030204" pitchFamily="18" charset="0"/>
                          </a:rPr>
                          <m:t>𝑖</m:t>
                        </m:r>
                      </m:sub>
                    </m:sSub>
                    <m:d>
                      <m:dPr>
                        <m:ctrlPr>
                          <a:rPr lang="en-US" altLang="ja-JP" sz="2000" i="1">
                            <a:solidFill>
                              <a:prstClr val="black"/>
                            </a:solidFill>
                            <a:latin typeface="Cambria Math" panose="02040503050406030204" pitchFamily="18" charset="0"/>
                          </a:rPr>
                        </m:ctrlPr>
                      </m:dPr>
                      <m:e>
                        <m:r>
                          <a:rPr lang="en-US" altLang="ja-JP" sz="2000" i="1">
                            <a:solidFill>
                              <a:prstClr val="black"/>
                            </a:solidFill>
                            <a:latin typeface="Cambria Math" panose="02040503050406030204" pitchFamily="18" charset="0"/>
                            <a:ea typeface="Cambria Math" panose="02040503050406030204" pitchFamily="18" charset="0"/>
                          </a:rPr>
                          <m:t>∀</m:t>
                        </m:r>
                        <m:r>
                          <a:rPr lang="en-US" altLang="ja-JP" sz="2000" i="1">
                            <a:solidFill>
                              <a:prstClr val="black"/>
                            </a:solidFill>
                            <a:latin typeface="Cambria Math" panose="02040503050406030204" pitchFamily="18" charset="0"/>
                            <a:ea typeface="Cambria Math" panose="02040503050406030204" pitchFamily="18" charset="0"/>
                          </a:rPr>
                          <m:t>𝑖</m:t>
                        </m:r>
                      </m:e>
                    </m:d>
                  </m:oMath>
                </a14:m>
                <a:r>
                  <a:rPr kumimoji="1" lang="ja-JP" altLang="en-US" sz="1800" b="1" dirty="0"/>
                  <a:t>を含む任意の値となることがわかる．つまり，教師入力信号がパラメータ</a:t>
                </a:r>
                <a14:m>
                  <m:oMath xmlns:m="http://schemas.openxmlformats.org/officeDocument/2006/math">
                    <m:sSup>
                      <m:sSupPr>
                        <m:ctrlPr>
                          <a:rPr lang="el-GR" altLang="ja-JP" sz="2000" i="1">
                            <a:solidFill>
                              <a:prstClr val="black"/>
                            </a:solidFill>
                            <a:latin typeface="Cambria Math" panose="02040503050406030204" pitchFamily="18" charset="0"/>
                            <a:ea typeface="Cambria Math" panose="02040503050406030204" pitchFamily="18" charset="0"/>
                          </a:rPr>
                        </m:ctrlPr>
                      </m:sSupPr>
                      <m:e>
                        <m:r>
                          <a:rPr lang="en-US" altLang="ja-JP" sz="2000" i="1">
                            <a:solidFill>
                              <a:prstClr val="black"/>
                            </a:solidFill>
                            <a:latin typeface="Cambria Math" panose="02040503050406030204" pitchFamily="18" charset="0"/>
                            <a:ea typeface="Cambria Math" panose="02040503050406030204" pitchFamily="18" charset="0"/>
                          </a:rPr>
                          <m:t>𝑚</m:t>
                        </m:r>
                      </m:e>
                      <m:sup>
                        <m:r>
                          <a:rPr lang="en-US" altLang="ja-JP" sz="2000" i="1">
                            <a:solidFill>
                              <a:prstClr val="black"/>
                            </a:solidFill>
                            <a:latin typeface="Cambria Math" panose="02040503050406030204" pitchFamily="18" charset="0"/>
                            <a:ea typeface="Cambria Math" panose="02040503050406030204" pitchFamily="18" charset="0"/>
                          </a:rPr>
                          <m:t>𝑗</m:t>
                        </m:r>
                      </m:sup>
                    </m:sSup>
                  </m:oMath>
                </a14:m>
                <a:r>
                  <a:rPr kumimoji="1" lang="ja-JP" altLang="en-US" sz="1800" b="1" dirty="0"/>
                  <a:t>の収束点として検出されることとなる．</a:t>
                </a:r>
                <a:endParaRPr kumimoji="1" lang="en-US" altLang="ja-JP" sz="1800" b="1" dirty="0"/>
              </a:p>
            </p:txBody>
          </p:sp>
        </mc:Choice>
        <mc:Fallback xmlns="">
          <p:sp>
            <p:nvSpPr>
              <p:cNvPr id="3" name="テキスト ボックス 2">
                <a:extLst>
                  <a:ext uri="{FF2B5EF4-FFF2-40B4-BE49-F238E27FC236}">
                    <a16:creationId xmlns:a16="http://schemas.microsoft.com/office/drawing/2014/main" id="{8FBCCE63-852B-F405-E86D-BC20CCBC672C}"/>
                  </a:ext>
                </a:extLst>
              </p:cNvPr>
              <p:cNvSpPr txBox="1">
                <a:spLocks noRot="1" noChangeAspect="1" noMove="1" noResize="1" noEditPoints="1" noAdjustHandles="1" noChangeArrowheads="1" noChangeShapeType="1" noTextEdit="1"/>
              </p:cNvSpPr>
              <p:nvPr/>
            </p:nvSpPr>
            <p:spPr>
              <a:xfrm>
                <a:off x="428625" y="4894058"/>
                <a:ext cx="11423156" cy="1857303"/>
              </a:xfrm>
              <a:prstGeom prst="rect">
                <a:avLst/>
              </a:prstGeom>
              <a:blipFill>
                <a:blip r:embed="rId5"/>
                <a:stretch>
                  <a:fillRect l="-373" b="-3583"/>
                </a:stretch>
              </a:blipFill>
              <a:ln>
                <a:solidFill>
                  <a:schemeClr val="accent6"/>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 name="テキスト ボックス 4">
                <a:extLst>
                  <a:ext uri="{FF2B5EF4-FFF2-40B4-BE49-F238E27FC236}">
                    <a16:creationId xmlns:a16="http://schemas.microsoft.com/office/drawing/2014/main" id="{5FBBCD60-0322-5C1D-C4B7-545D632CD10F}"/>
                  </a:ext>
                </a:extLst>
              </p:cNvPr>
              <p:cNvSpPr txBox="1"/>
              <p:nvPr/>
            </p:nvSpPr>
            <p:spPr>
              <a:xfrm>
                <a:off x="428625" y="2844546"/>
                <a:ext cx="11423156" cy="1649491"/>
              </a:xfrm>
              <a:prstGeom prst="rect">
                <a:avLst/>
              </a:prstGeom>
              <a:noFill/>
              <a:ln w="12700">
                <a:solidFill>
                  <a:schemeClr val="accent6"/>
                </a:solidFill>
              </a:ln>
            </p:spPr>
            <p:txBody>
              <a:bodyPr wrap="square" rtlCol="0">
                <a:spAutoFit/>
              </a:bodyPr>
              <a:lstStyle/>
              <a:p>
                <a:pPr lvl="0" algn="just">
                  <a:defRPr/>
                </a:pPr>
                <a:endParaRPr lang="en-US" altLang="ja-JP" sz="2400" i="1" dirty="0">
                  <a:solidFill>
                    <a:prstClr val="black"/>
                  </a:solidFill>
                  <a:latin typeface="Cambria Math" panose="02040503050406030204" pitchFamily="18" charset="0"/>
                </a:endParaRPr>
              </a:p>
              <a:p>
                <a:pPr lvl="0" algn="just">
                  <a:defRPr/>
                </a:pPr>
                <a14:m>
                  <m:oMathPara xmlns:m="http://schemas.openxmlformats.org/officeDocument/2006/math">
                    <m:oMathParaPr>
                      <m:jc m:val="centerGroup"/>
                    </m:oMathParaPr>
                    <m:oMath xmlns:m="http://schemas.openxmlformats.org/officeDocument/2006/math">
                      <m:sSub>
                        <m:sSubPr>
                          <m:ctrlPr>
                            <a:rPr lang="en-US" altLang="ja-JP" sz="2000" i="1" smtClean="0">
                              <a:solidFill>
                                <a:prstClr val="black"/>
                              </a:solidFill>
                              <a:latin typeface="Cambria Math" panose="02040503050406030204" pitchFamily="18" charset="0"/>
                            </a:rPr>
                          </m:ctrlPr>
                        </m:sSubPr>
                        <m:e>
                          <m:r>
                            <m:rPr>
                              <m:sty m:val="p"/>
                            </m:rPr>
                            <a:rPr lang="el-GR" altLang="ja-JP" sz="2000" i="1">
                              <a:solidFill>
                                <a:prstClr val="black"/>
                              </a:solidFill>
                              <a:latin typeface="Cambria Math" panose="02040503050406030204" pitchFamily="18" charset="0"/>
                              <a:ea typeface="Cambria Math" panose="02040503050406030204" pitchFamily="18" charset="0"/>
                            </a:rPr>
                            <m:t>Δ</m:t>
                          </m:r>
                        </m:e>
                        <m:sub>
                          <m:r>
                            <a:rPr lang="en-US" altLang="ja-JP" sz="2000" b="0" i="1" smtClean="0">
                              <a:solidFill>
                                <a:prstClr val="black"/>
                              </a:solidFill>
                              <a:latin typeface="Cambria Math" panose="02040503050406030204" pitchFamily="18" charset="0"/>
                              <a:ea typeface="Cambria Math" panose="02040503050406030204" pitchFamily="18" charset="0"/>
                            </a:rPr>
                            <m:t>0</m:t>
                          </m:r>
                        </m:sub>
                      </m:sSub>
                      <m:sSup>
                        <m:sSupPr>
                          <m:ctrlPr>
                            <a:rPr lang="en-US" altLang="ja-JP" sz="2000" i="1">
                              <a:solidFill>
                                <a:prstClr val="black"/>
                              </a:solidFill>
                              <a:latin typeface="Cambria Math" panose="02040503050406030204" pitchFamily="18" charset="0"/>
                            </a:rPr>
                          </m:ctrlPr>
                        </m:sSupPr>
                        <m:e>
                          <m:r>
                            <a:rPr lang="en-US" altLang="ja-JP" sz="2000" i="1">
                              <a:solidFill>
                                <a:prstClr val="black"/>
                              </a:solidFill>
                              <a:latin typeface="Cambria Math" panose="02040503050406030204" pitchFamily="18" charset="0"/>
                            </a:rPr>
                            <m:t>𝑚</m:t>
                          </m:r>
                        </m:e>
                        <m:sup>
                          <m:r>
                            <a:rPr lang="en-US" altLang="ja-JP" sz="2000" i="1">
                              <a:solidFill>
                                <a:prstClr val="black"/>
                              </a:solidFill>
                              <a:latin typeface="Cambria Math" panose="02040503050406030204" pitchFamily="18" charset="0"/>
                            </a:rPr>
                            <m:t>𝑗</m:t>
                          </m:r>
                        </m:sup>
                      </m:sSup>
                      <m:r>
                        <a:rPr lang="en-US" altLang="ja-JP" sz="2000" b="0" i="1" smtClean="0">
                          <a:solidFill>
                            <a:prstClr val="black"/>
                          </a:solidFill>
                          <a:latin typeface="Cambria Math" panose="02040503050406030204" pitchFamily="18" charset="0"/>
                        </a:rPr>
                        <m:t>=</m:t>
                      </m:r>
                      <m:nary>
                        <m:naryPr>
                          <m:chr m:val="∑"/>
                          <m:supHide m:val="on"/>
                          <m:ctrlPr>
                            <a:rPr lang="en-US" altLang="ja-JP" sz="2000" i="1">
                              <a:solidFill>
                                <a:prstClr val="black"/>
                              </a:solidFill>
                              <a:latin typeface="Cambria Math" panose="02040503050406030204" pitchFamily="18" charset="0"/>
                            </a:rPr>
                          </m:ctrlPr>
                        </m:naryPr>
                        <m:sub>
                          <m:r>
                            <m:rPr>
                              <m:brk m:alnAt="7"/>
                            </m:rPr>
                            <a:rPr lang="en-US" altLang="ja-JP" sz="2000" i="1">
                              <a:solidFill>
                                <a:prstClr val="black"/>
                              </a:solidFill>
                              <a:latin typeface="Cambria Math" panose="02040503050406030204" pitchFamily="18" charset="0"/>
                            </a:rPr>
                            <m:t>𝑖</m:t>
                          </m:r>
                        </m:sub>
                        <m:sup/>
                        <m:e>
                          <m:sSub>
                            <m:sSubPr>
                              <m:ctrlPr>
                                <a:rPr lang="en-US" altLang="ja-JP" sz="2000" i="1">
                                  <a:solidFill>
                                    <a:prstClr val="black"/>
                                  </a:solidFill>
                                  <a:latin typeface="Cambria Math" panose="02040503050406030204" pitchFamily="18" charset="0"/>
                                </a:rPr>
                              </m:ctrlPr>
                            </m:sSubPr>
                            <m:e>
                              <m:r>
                                <a:rPr lang="en-US" altLang="ja-JP" sz="2000" i="1">
                                  <a:solidFill>
                                    <a:prstClr val="black"/>
                                  </a:solidFill>
                                  <a:latin typeface="Cambria Math" panose="02040503050406030204" pitchFamily="18" charset="0"/>
                                </a:rPr>
                                <m:t>𝑝</m:t>
                              </m:r>
                            </m:e>
                            <m:sub>
                              <m:r>
                                <a:rPr lang="en-US" altLang="ja-JP" sz="2000" b="0" i="1" smtClean="0">
                                  <a:solidFill>
                                    <a:prstClr val="black"/>
                                  </a:solidFill>
                                  <a:latin typeface="Cambria Math" panose="02040503050406030204" pitchFamily="18" charset="0"/>
                                </a:rPr>
                                <m:t>0</m:t>
                              </m:r>
                            </m:sub>
                          </m:sSub>
                          <m:d>
                            <m:dPr>
                              <m:ctrlPr>
                                <a:rPr lang="en-US" altLang="ja-JP" sz="2000" i="1">
                                  <a:solidFill>
                                    <a:prstClr val="black"/>
                                  </a:solidFill>
                                  <a:latin typeface="Cambria Math" panose="02040503050406030204" pitchFamily="18" charset="0"/>
                                </a:rPr>
                              </m:ctrlPr>
                            </m:dPr>
                            <m:e>
                              <m:sSub>
                                <m:sSubPr>
                                  <m:ctrlPr>
                                    <a:rPr lang="en-US" altLang="ja-JP" sz="2000" i="1">
                                      <a:solidFill>
                                        <a:prstClr val="black"/>
                                      </a:solidFill>
                                      <a:latin typeface="Cambria Math" panose="02040503050406030204" pitchFamily="18" charset="0"/>
                                    </a:rPr>
                                  </m:ctrlPr>
                                </m:sSubPr>
                                <m:e>
                                  <m:r>
                                    <a:rPr lang="en-US" altLang="ja-JP" sz="2000" i="1">
                                      <a:solidFill>
                                        <a:prstClr val="black"/>
                                      </a:solidFill>
                                      <a:latin typeface="Cambria Math" panose="02040503050406030204" pitchFamily="18" charset="0"/>
                                    </a:rPr>
                                    <m:t>𝑥</m:t>
                                  </m:r>
                                </m:e>
                                <m:sub>
                                  <m:r>
                                    <a:rPr lang="en-US" altLang="ja-JP" sz="2000" i="1">
                                      <a:solidFill>
                                        <a:prstClr val="black"/>
                                      </a:solidFill>
                                      <a:latin typeface="Cambria Math" panose="02040503050406030204" pitchFamily="18" charset="0"/>
                                    </a:rPr>
                                    <m:t>𝑖</m:t>
                                  </m:r>
                                </m:sub>
                              </m:sSub>
                              <m:r>
                                <a:rPr lang="en-US" altLang="ja-JP" sz="2000" i="1">
                                  <a:solidFill>
                                    <a:prstClr val="black"/>
                                  </a:solidFill>
                                  <a:latin typeface="Cambria Math" panose="02040503050406030204" pitchFamily="18" charset="0"/>
                                </a:rPr>
                                <m:t>|</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e>
                          </m:d>
                        </m:e>
                      </m:nary>
                      <m:r>
                        <m:rPr>
                          <m:sty m:val="p"/>
                        </m:rPr>
                        <a:rPr lang="el-GR" altLang="ja-JP" sz="2000" i="1">
                          <a:solidFill>
                            <a:prstClr val="black"/>
                          </a:solidFill>
                          <a:latin typeface="Cambria Math" panose="02040503050406030204" pitchFamily="18" charset="0"/>
                          <a:ea typeface="Cambria Math" panose="02040503050406030204" pitchFamily="18" charset="0"/>
                        </a:rPr>
                        <m:t>Δ</m:t>
                      </m:r>
                      <m:sSubSup>
                        <m:sSubSupPr>
                          <m:ctrlPr>
                            <a:rPr lang="en-US" altLang="ja-JP" sz="2000" i="1">
                              <a:solidFill>
                                <a:prstClr val="black"/>
                              </a:solidFill>
                              <a:latin typeface="Cambria Math" panose="02040503050406030204" pitchFamily="18" charset="0"/>
                            </a:rPr>
                          </m:ctrlPr>
                        </m:sSubSupPr>
                        <m:e>
                          <m:r>
                            <a:rPr lang="en-US" altLang="ja-JP" sz="2000" i="1">
                              <a:solidFill>
                                <a:prstClr val="black"/>
                              </a:solidFill>
                              <a:latin typeface="Cambria Math" panose="02040503050406030204" pitchFamily="18" charset="0"/>
                            </a:rPr>
                            <m:t>𝑚</m:t>
                          </m:r>
                        </m:e>
                        <m:sub>
                          <m:r>
                            <a:rPr lang="en-US" altLang="ja-JP" sz="2000" i="1">
                              <a:solidFill>
                                <a:prstClr val="black"/>
                              </a:solidFill>
                              <a:latin typeface="Cambria Math" panose="02040503050406030204" pitchFamily="18" charset="0"/>
                            </a:rPr>
                            <m:t>[</m:t>
                          </m:r>
                          <m:r>
                            <a:rPr lang="en-US" altLang="ja-JP" sz="2000" i="1">
                              <a:solidFill>
                                <a:prstClr val="black"/>
                              </a:solidFill>
                              <a:latin typeface="Cambria Math" panose="02040503050406030204" pitchFamily="18" charset="0"/>
                            </a:rPr>
                            <m:t>𝑖</m:t>
                          </m:r>
                          <m:r>
                            <a:rPr lang="en-US" altLang="ja-JP" sz="2000" i="1">
                              <a:solidFill>
                                <a:prstClr val="black"/>
                              </a:solidFill>
                              <a:latin typeface="Cambria Math" panose="02040503050406030204" pitchFamily="18" charset="0"/>
                            </a:rPr>
                            <m:t>]</m:t>
                          </m:r>
                        </m:sub>
                        <m:sup>
                          <m:r>
                            <a:rPr lang="en-US" altLang="ja-JP" sz="2000" i="1">
                              <a:solidFill>
                                <a:prstClr val="black"/>
                              </a:solidFill>
                              <a:latin typeface="Cambria Math" panose="02040503050406030204" pitchFamily="18" charset="0"/>
                            </a:rPr>
                            <m:t>𝑗</m:t>
                          </m:r>
                        </m:sup>
                      </m:sSubSup>
                      <m:r>
                        <a:rPr lang="en-US" altLang="ja-JP" sz="2000" b="0" i="1" smtClean="0">
                          <a:solidFill>
                            <a:prstClr val="black"/>
                          </a:solidFill>
                          <a:latin typeface="Cambria Math" panose="02040503050406030204" pitchFamily="18" charset="0"/>
                        </a:rPr>
                        <m:t>=</m:t>
                      </m:r>
                      <m:r>
                        <a:rPr lang="el-GR" altLang="ja-JP" sz="2000" i="1">
                          <a:solidFill>
                            <a:prstClr val="black"/>
                          </a:solidFill>
                          <a:latin typeface="Cambria Math" panose="02040503050406030204" pitchFamily="18" charset="0"/>
                          <a:ea typeface="Cambria Math" panose="02040503050406030204" pitchFamily="18" charset="0"/>
                        </a:rPr>
                        <m:t>∆</m:t>
                      </m:r>
                      <m:sSup>
                        <m:sSupPr>
                          <m:ctrlPr>
                            <a:rPr lang="el-GR" altLang="ja-JP" sz="2000" i="1">
                              <a:solidFill>
                                <a:prstClr val="black"/>
                              </a:solidFill>
                              <a:latin typeface="Cambria Math" panose="02040503050406030204" pitchFamily="18" charset="0"/>
                              <a:ea typeface="Cambria Math" panose="02040503050406030204" pitchFamily="18" charset="0"/>
                            </a:rPr>
                          </m:ctrlPr>
                        </m:sSupPr>
                        <m:e>
                          <m:r>
                            <a:rPr lang="en-US" altLang="ja-JP" sz="2000" i="1">
                              <a:solidFill>
                                <a:prstClr val="black"/>
                              </a:solidFill>
                              <a:latin typeface="Cambria Math" panose="02040503050406030204" pitchFamily="18" charset="0"/>
                              <a:ea typeface="Cambria Math" panose="02040503050406030204" pitchFamily="18" charset="0"/>
                            </a:rPr>
                            <m:t>𝑚</m:t>
                          </m:r>
                        </m:e>
                        <m:sup>
                          <m:r>
                            <a:rPr lang="en-US" altLang="ja-JP" sz="2000" i="1">
                              <a:solidFill>
                                <a:prstClr val="black"/>
                              </a:solidFill>
                              <a:latin typeface="Cambria Math" panose="02040503050406030204" pitchFamily="18" charset="0"/>
                              <a:ea typeface="Cambria Math" panose="02040503050406030204" pitchFamily="18" charset="0"/>
                            </a:rPr>
                            <m:t>𝑗</m:t>
                          </m:r>
                        </m:sup>
                      </m:sSup>
                    </m:oMath>
                  </m:oMathPara>
                </a14:m>
                <a:endParaRPr lang="en-US" altLang="ja-JP" sz="2000" i="1" dirty="0">
                  <a:solidFill>
                    <a:prstClr val="black"/>
                  </a:solidFill>
                  <a:latin typeface="Cambria Math" panose="02040503050406030204" pitchFamily="18" charset="0"/>
                </a:endParaRPr>
              </a:p>
              <a:p>
                <a:pPr lvl="0" algn="just">
                  <a:defRPr/>
                </a:pPr>
                <a:endParaRPr lang="en-US" altLang="ja-JP" sz="800" i="1" dirty="0">
                  <a:solidFill>
                    <a:prstClr val="black"/>
                  </a:solidFill>
                  <a:latin typeface="Cambria Math" panose="020405030504060302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rPr>
                  <a:t>であり，</a:t>
                </a:r>
                <a:r>
                  <a:rPr kumimoji="1" lang="en-US" altLang="ja-JP" sz="1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rPr>
                  <a:t>RC-RBFN</a:t>
                </a:r>
                <a:r>
                  <a:rPr kumimoji="1" lang="ja-JP" altLang="en-US" sz="1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rPr>
                  <a:t>のパラメータ</a:t>
                </a:r>
                <a14:m>
                  <m:oMath xmlns:m="http://schemas.openxmlformats.org/officeDocument/2006/math">
                    <m:sSup>
                      <m:sSupPr>
                        <m:ctrlPr>
                          <a:rPr kumimoji="1" lang="el-GR" altLang="ja-JP" sz="20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𝑚</m:t>
                        </m:r>
                      </m:e>
                      <m:sup>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𝑗</m:t>
                        </m:r>
                      </m:sup>
                    </m:sSup>
                  </m:oMath>
                </a14:m>
                <a:r>
                  <a:rPr kumimoji="1" lang="ja-JP" altLang="en-US" sz="1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rPr>
                  <a:t>の更新則が従来の</a:t>
                </a:r>
                <a:r>
                  <a:rPr kumimoji="1" lang="en-US" altLang="ja-JP" sz="1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rPr>
                  <a:t>RBFN</a:t>
                </a:r>
                <a:r>
                  <a:rPr kumimoji="1" lang="ja-JP" altLang="en-US" sz="1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rPr>
                  <a:t>のパラメータ</a:t>
                </a:r>
                <a14:m>
                  <m:oMath xmlns:m="http://schemas.openxmlformats.org/officeDocument/2006/math">
                    <m:sSup>
                      <m:sSupPr>
                        <m:ctrlPr>
                          <a:rPr kumimoji="1" lang="el-GR" altLang="ja-JP"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𝑚</m:t>
                        </m:r>
                      </m:e>
                      <m:sup>
                        <m:r>
                          <a:rPr kumimoji="1" lang="en-US" altLang="ja-JP" sz="20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𝑗</m:t>
                        </m:r>
                      </m:sup>
                    </m:sSup>
                  </m:oMath>
                </a14:m>
                <a:r>
                  <a:rPr kumimoji="1" lang="ja-JP" altLang="en-US" sz="1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rPr>
                  <a:t>の更新則そのものになっている．</a:t>
                </a:r>
                <a:endParaRPr kumimoji="1" lang="en-US" altLang="ja-JP" sz="1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endParaRPr>
              </a:p>
            </p:txBody>
          </p:sp>
        </mc:Choice>
        <mc:Fallback xmlns="">
          <p:sp>
            <p:nvSpPr>
              <p:cNvPr id="5" name="テキスト ボックス 4">
                <a:extLst>
                  <a:ext uri="{FF2B5EF4-FFF2-40B4-BE49-F238E27FC236}">
                    <a16:creationId xmlns:a16="http://schemas.microsoft.com/office/drawing/2014/main" id="{5FBBCD60-0322-5C1D-C4B7-545D632CD10F}"/>
                  </a:ext>
                </a:extLst>
              </p:cNvPr>
              <p:cNvSpPr txBox="1">
                <a:spLocks noRot="1" noChangeAspect="1" noMove="1" noResize="1" noEditPoints="1" noAdjustHandles="1" noChangeArrowheads="1" noChangeShapeType="1" noTextEdit="1"/>
              </p:cNvSpPr>
              <p:nvPr/>
            </p:nvSpPr>
            <p:spPr>
              <a:xfrm>
                <a:off x="428625" y="2844546"/>
                <a:ext cx="11423156" cy="1649491"/>
              </a:xfrm>
              <a:prstGeom prst="rect">
                <a:avLst/>
              </a:prstGeom>
              <a:blipFill>
                <a:blip r:embed="rId6"/>
                <a:stretch>
                  <a:fillRect l="-373" r="-2399" b="-4779"/>
                </a:stretch>
              </a:blipFill>
              <a:ln w="12700">
                <a:solidFill>
                  <a:schemeClr val="accent6"/>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 name="テキスト ボックス 7">
                <a:extLst>
                  <a:ext uri="{FF2B5EF4-FFF2-40B4-BE49-F238E27FC236}">
                    <a16:creationId xmlns:a16="http://schemas.microsoft.com/office/drawing/2014/main" id="{82F4FF09-8597-E2EF-0229-B48CCBB713A0}"/>
                  </a:ext>
                </a:extLst>
              </p:cNvPr>
              <p:cNvSpPr txBox="1"/>
              <p:nvPr/>
            </p:nvSpPr>
            <p:spPr>
              <a:xfrm>
                <a:off x="670417" y="2522407"/>
                <a:ext cx="5428246" cy="600549"/>
              </a:xfrm>
              <a:prstGeom prst="rect">
                <a:avLst/>
              </a:prstGeom>
              <a:solidFill>
                <a:schemeClr val="bg1"/>
              </a:solidFill>
              <a:ln w="12700">
                <a:solidFill>
                  <a:schemeClr val="accent6"/>
                </a:solidFill>
              </a:ln>
            </p:spPr>
            <p:txBody>
              <a:bodyPr wrap="square" rtlCol="0">
                <a:spAutoFit/>
              </a:bodyPr>
              <a:lstStyle/>
              <a:p>
                <a:pPr algn="just"/>
                <a14:m>
                  <m:oMath xmlns:m="http://schemas.openxmlformats.org/officeDocument/2006/math">
                    <m:r>
                      <a:rPr lang="ja-JP" altLang="en-US" sz="2400" i="1">
                        <a:solidFill>
                          <a:prstClr val="black"/>
                        </a:solidFill>
                        <a:latin typeface="Cambria Math" panose="02040503050406030204" pitchFamily="18" charset="0"/>
                      </a:rPr>
                      <m:t>𝛽</m:t>
                    </m:r>
                    <m:r>
                      <a:rPr lang="en-US" altLang="ja-JP" sz="2400" i="1">
                        <a:solidFill>
                          <a:prstClr val="black"/>
                        </a:solidFill>
                        <a:latin typeface="Cambria Math" panose="02040503050406030204" pitchFamily="18" charset="0"/>
                      </a:rPr>
                      <m:t>=0</m:t>
                    </m:r>
                  </m:oMath>
                </a14:m>
                <a:r>
                  <a:rPr lang="ja-JP" altLang="en-US" sz="2000" b="1" dirty="0"/>
                  <a:t>で，</a:t>
                </a:r>
                <a:r>
                  <a:rPr lang="ja-JP" altLang="en-US" b="1" dirty="0"/>
                  <a:t>初期の状態が</a:t>
                </a:r>
                <a14:m>
                  <m:oMath xmlns:m="http://schemas.openxmlformats.org/officeDocument/2006/math">
                    <m:sSubSup>
                      <m:sSubSupPr>
                        <m:ctrlPr>
                          <a:rPr lang="en-US" altLang="ja-JP" sz="2400" i="1">
                            <a:solidFill>
                              <a:prstClr val="black"/>
                            </a:solidFill>
                            <a:latin typeface="Cambria Math" panose="02040503050406030204" pitchFamily="18" charset="0"/>
                          </a:rPr>
                        </m:ctrlPr>
                      </m:sSubSupPr>
                      <m:e>
                        <m:r>
                          <a:rPr lang="en-US" altLang="ja-JP" sz="2400" i="1">
                            <a:solidFill>
                              <a:prstClr val="black"/>
                            </a:solidFill>
                            <a:latin typeface="Cambria Math" panose="02040503050406030204" pitchFamily="18" charset="0"/>
                          </a:rPr>
                          <m:t>𝑚</m:t>
                        </m:r>
                      </m:e>
                      <m:sub>
                        <m:r>
                          <a:rPr lang="en-US" altLang="ja-JP" sz="2400" i="1">
                            <a:solidFill>
                              <a:prstClr val="black"/>
                            </a:solidFill>
                            <a:latin typeface="Cambria Math" panose="02040503050406030204" pitchFamily="18" charset="0"/>
                          </a:rPr>
                          <m:t>[</m:t>
                        </m:r>
                        <m:r>
                          <a:rPr lang="en-US" altLang="ja-JP" sz="2400" i="1">
                            <a:solidFill>
                              <a:prstClr val="black"/>
                            </a:solidFill>
                            <a:latin typeface="Cambria Math" panose="02040503050406030204" pitchFamily="18" charset="0"/>
                          </a:rPr>
                          <m:t>𝑖</m:t>
                        </m:r>
                        <m:r>
                          <a:rPr lang="en-US" altLang="ja-JP" sz="2400" i="1">
                            <a:solidFill>
                              <a:prstClr val="black"/>
                            </a:solidFill>
                            <a:latin typeface="Cambria Math" panose="02040503050406030204" pitchFamily="18" charset="0"/>
                          </a:rPr>
                          <m:t>]</m:t>
                        </m:r>
                      </m:sub>
                      <m:sup>
                        <m:r>
                          <a:rPr lang="en-US" altLang="ja-JP" sz="2400" i="1">
                            <a:solidFill>
                              <a:prstClr val="black"/>
                            </a:solidFill>
                            <a:latin typeface="Cambria Math" panose="02040503050406030204" pitchFamily="18" charset="0"/>
                          </a:rPr>
                          <m:t>𝑗</m:t>
                        </m:r>
                      </m:sup>
                    </m:sSubSup>
                    <m:r>
                      <a:rPr lang="en-US" altLang="ja-JP" sz="2400" i="1">
                        <a:solidFill>
                          <a:prstClr val="black"/>
                        </a:solidFill>
                        <a:latin typeface="Cambria Math" panose="02040503050406030204" pitchFamily="18" charset="0"/>
                      </a:rPr>
                      <m:t>=</m:t>
                    </m:r>
                    <m:sSup>
                      <m:sSupPr>
                        <m:ctrlPr>
                          <a:rPr lang="en-US" altLang="ja-JP" sz="2400" i="1">
                            <a:solidFill>
                              <a:prstClr val="black"/>
                            </a:solidFill>
                            <a:latin typeface="Cambria Math" panose="02040503050406030204" pitchFamily="18" charset="0"/>
                          </a:rPr>
                        </m:ctrlPr>
                      </m:sSupPr>
                      <m:e>
                        <m:r>
                          <a:rPr lang="en-US" altLang="ja-JP" sz="2400" i="1">
                            <a:solidFill>
                              <a:prstClr val="black"/>
                            </a:solidFill>
                            <a:latin typeface="Cambria Math" panose="02040503050406030204" pitchFamily="18" charset="0"/>
                          </a:rPr>
                          <m:t>𝑚</m:t>
                        </m:r>
                      </m:e>
                      <m:sup>
                        <m:r>
                          <a:rPr lang="en-US" altLang="ja-JP" sz="2400" i="1">
                            <a:solidFill>
                              <a:prstClr val="black"/>
                            </a:solidFill>
                            <a:latin typeface="Cambria Math" panose="02040503050406030204" pitchFamily="18" charset="0"/>
                          </a:rPr>
                          <m:t>𝑗</m:t>
                        </m:r>
                      </m:sup>
                    </m:sSup>
                    <m:d>
                      <m:dPr>
                        <m:ctrlPr>
                          <a:rPr lang="en-US" altLang="ja-JP" sz="2400" i="1">
                            <a:solidFill>
                              <a:prstClr val="black"/>
                            </a:solidFill>
                            <a:latin typeface="Cambria Math" panose="02040503050406030204" pitchFamily="18" charset="0"/>
                          </a:rPr>
                        </m:ctrlPr>
                      </m:dPr>
                      <m:e>
                        <m:r>
                          <a:rPr lang="en-US" altLang="ja-JP" sz="2400" i="1">
                            <a:solidFill>
                              <a:prstClr val="black"/>
                            </a:solidFill>
                            <a:latin typeface="Cambria Math" panose="02040503050406030204" pitchFamily="18" charset="0"/>
                            <a:ea typeface="Cambria Math" panose="02040503050406030204" pitchFamily="18" charset="0"/>
                          </a:rPr>
                          <m:t>∀</m:t>
                        </m:r>
                        <m:r>
                          <a:rPr lang="en-US" altLang="ja-JP" sz="2400" i="1">
                            <a:solidFill>
                              <a:prstClr val="black"/>
                            </a:solidFill>
                            <a:latin typeface="Cambria Math" panose="02040503050406030204" pitchFamily="18" charset="0"/>
                            <a:ea typeface="Cambria Math" panose="02040503050406030204" pitchFamily="18" charset="0"/>
                          </a:rPr>
                          <m:t>𝑖</m:t>
                        </m:r>
                      </m:e>
                    </m:d>
                  </m:oMath>
                </a14:m>
                <a:r>
                  <a:rPr lang="ja-JP" altLang="en-US" b="1" dirty="0"/>
                  <a:t>の場合</a:t>
                </a:r>
                <a:endParaRPr kumimoji="1" lang="ja-JP" altLang="en-US" sz="2000" b="1" dirty="0"/>
              </a:p>
            </p:txBody>
          </p:sp>
        </mc:Choice>
        <mc:Fallback xmlns="">
          <p:sp>
            <p:nvSpPr>
              <p:cNvPr id="8" name="テキスト ボックス 7">
                <a:extLst>
                  <a:ext uri="{FF2B5EF4-FFF2-40B4-BE49-F238E27FC236}">
                    <a16:creationId xmlns:a16="http://schemas.microsoft.com/office/drawing/2014/main" id="{82F4FF09-8597-E2EF-0229-B48CCBB713A0}"/>
                  </a:ext>
                </a:extLst>
              </p:cNvPr>
              <p:cNvSpPr txBox="1">
                <a:spLocks noRot="1" noChangeAspect="1" noMove="1" noResize="1" noEditPoints="1" noAdjustHandles="1" noChangeArrowheads="1" noChangeShapeType="1" noTextEdit="1"/>
              </p:cNvSpPr>
              <p:nvPr/>
            </p:nvSpPr>
            <p:spPr>
              <a:xfrm>
                <a:off x="670417" y="2522407"/>
                <a:ext cx="5428246" cy="600549"/>
              </a:xfrm>
              <a:prstGeom prst="rect">
                <a:avLst/>
              </a:prstGeom>
              <a:blipFill>
                <a:blip r:embed="rId7"/>
                <a:stretch>
                  <a:fillRect b="-4000"/>
                </a:stretch>
              </a:blipFill>
              <a:ln w="12700">
                <a:solidFill>
                  <a:schemeClr val="accent6"/>
                </a:solidFill>
              </a:ln>
            </p:spPr>
            <p:txBody>
              <a:bodyPr/>
              <a:lstStyle/>
              <a:p>
                <a:r>
                  <a:rPr lang="ja-JP" altLang="en-US">
                    <a:noFill/>
                  </a:rPr>
                  <a:t> </a:t>
                </a:r>
              </a:p>
            </p:txBody>
          </p:sp>
        </mc:Fallback>
      </mc:AlternateContent>
      <p:sp>
        <p:nvSpPr>
          <p:cNvPr id="9" name="正方形/長方形 8">
            <a:extLst>
              <a:ext uri="{FF2B5EF4-FFF2-40B4-BE49-F238E27FC236}">
                <a16:creationId xmlns:a16="http://schemas.microsoft.com/office/drawing/2014/main" id="{AE8F57D0-6BE5-9DD6-7FFF-3E0EC1BFECA4}"/>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00984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A663E93-744D-13FA-0DBD-809BB4D6EAEC}"/>
            </a:ext>
          </a:extLst>
        </p:cNvPr>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21FBE31F-5BBA-E2A4-DAB9-B08A2AC88A1A}"/>
              </a:ext>
            </a:extLst>
          </p:cNvPr>
          <p:cNvSpPr/>
          <p:nvPr/>
        </p:nvSpPr>
        <p:spPr>
          <a:xfrm>
            <a:off x="71336" y="3111919"/>
            <a:ext cx="12064156" cy="1236030"/>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81F924A4-44AD-D420-C372-863A762BA844}"/>
              </a:ext>
            </a:extLst>
          </p:cNvPr>
          <p:cNvSpPr/>
          <p:nvPr/>
        </p:nvSpPr>
        <p:spPr>
          <a:xfrm>
            <a:off x="56508" y="4690101"/>
            <a:ext cx="12064156" cy="2087357"/>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defRPr/>
            </a:pP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a:t>
            </a: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rPr>
              <a:t>　</a:t>
            </a:r>
            <a:r>
              <a:rPr lang="ja-JP" altLang="en-US" sz="2800" b="1" dirty="0">
                <a:solidFill>
                  <a:prstClr val="black"/>
                </a:solidFill>
              </a:rPr>
              <a:t>　</a:t>
            </a:r>
            <a:endParaRPr lang="en-US" altLang="ja-JP" sz="2800" i="0" dirty="0">
              <a:solidFill>
                <a:prstClr val="black"/>
              </a:solidFill>
              <a:latin typeface="游ゴシック" panose="02110004020202020204"/>
            </a:endParaRPr>
          </a:p>
        </p:txBody>
      </p:sp>
      <p:sp>
        <p:nvSpPr>
          <p:cNvPr id="2" name="四角形: 角を丸くする 1">
            <a:extLst>
              <a:ext uri="{FF2B5EF4-FFF2-40B4-BE49-F238E27FC236}">
                <a16:creationId xmlns:a16="http://schemas.microsoft.com/office/drawing/2014/main" id="{10F5AED2-5BC3-F82E-F505-4D38D73EC31A}"/>
              </a:ext>
            </a:extLst>
          </p:cNvPr>
          <p:cNvSpPr/>
          <p:nvPr/>
        </p:nvSpPr>
        <p:spPr>
          <a:xfrm>
            <a:off x="56508" y="838395"/>
            <a:ext cx="12064156" cy="1968405"/>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048D1818-0100-41A6-00E4-CFEC481D8CE7}"/>
              </a:ext>
            </a:extLst>
          </p:cNvPr>
          <p:cNvSpPr txBox="1"/>
          <p:nvPr/>
        </p:nvSpPr>
        <p:spPr>
          <a:xfrm>
            <a:off x="0" y="0"/>
            <a:ext cx="12192000" cy="584775"/>
          </a:xfrm>
          <a:prstGeom prst="rect">
            <a:avLst/>
          </a:prstGeom>
          <a:solidFill>
            <a:schemeClr val="accent6"/>
          </a:solidFill>
        </p:spPr>
        <p:txBody>
          <a:bodyPr wrap="square" rtlCol="0">
            <a:spAutoFit/>
          </a:bodyPr>
          <a:lstStyle/>
          <a:p>
            <a:pPr algn="ctr"/>
            <a:r>
              <a:rPr kumimoji="1" lang="en-US" altLang="ja-JP" sz="3200" b="1" dirty="0">
                <a:solidFill>
                  <a:schemeClr val="bg1"/>
                </a:solidFill>
              </a:rPr>
              <a:t>TA</a:t>
            </a:r>
            <a:r>
              <a:rPr kumimoji="1" lang="ja-JP" altLang="en-US" sz="3200" b="1" dirty="0">
                <a:solidFill>
                  <a:schemeClr val="bg1"/>
                </a:solidFill>
              </a:rPr>
              <a:t>を適用したシナプス可塑性方程式</a:t>
            </a:r>
          </a:p>
        </p:txBody>
      </p:sp>
      <mc:AlternateContent xmlns:mc="http://schemas.openxmlformats.org/markup-compatibility/2006" xmlns:a14="http://schemas.microsoft.com/office/drawing/2010/main">
        <mc:Choice Requires="a14">
          <p:sp>
            <p:nvSpPr>
              <p:cNvPr id="8" name="テキスト ボックス 7">
                <a:extLst>
                  <a:ext uri="{FF2B5EF4-FFF2-40B4-BE49-F238E27FC236}">
                    <a16:creationId xmlns:a16="http://schemas.microsoft.com/office/drawing/2014/main" id="{38B85919-7BA9-7778-210C-A5C88B799448}"/>
                  </a:ext>
                </a:extLst>
              </p:cNvPr>
              <p:cNvSpPr txBox="1"/>
              <p:nvPr/>
            </p:nvSpPr>
            <p:spPr>
              <a:xfrm>
                <a:off x="71336" y="1243456"/>
                <a:ext cx="12049328" cy="1450462"/>
              </a:xfrm>
              <a:prstGeom prst="rect">
                <a:avLst/>
              </a:prstGeom>
              <a:noFill/>
            </p:spPr>
            <p:txBody>
              <a:bodyPr wrap="square" lIns="0" tIns="0" rIns="0" bIns="0" rtlCol="0">
                <a:spAutoFit/>
              </a:bodyPr>
              <a:lstStyle/>
              <a:p>
                <a:pPr algn="just"/>
                <a14:m>
                  <m:oMathPara xmlns:m="http://schemas.openxmlformats.org/officeDocument/2006/math">
                    <m:oMathParaPr>
                      <m:jc m:val="center"/>
                    </m:oMathParaPr>
                    <m:oMath xmlns:m="http://schemas.openxmlformats.org/officeDocument/2006/math">
                      <m:f>
                        <m:fPr>
                          <m:ctrlPr>
                            <a:rPr lang="en-US" altLang="ja-JP" sz="2800" i="1" smtClean="0">
                              <a:latin typeface="Cambria Math" panose="02040503050406030204" pitchFamily="18" charset="0"/>
                            </a:rPr>
                          </m:ctrlPr>
                        </m:fPr>
                        <m:num>
                          <m:r>
                            <a:rPr lang="en-US" altLang="ja-JP" sz="2800" i="1">
                              <a:latin typeface="Cambria Math" panose="02040503050406030204" pitchFamily="18" charset="0"/>
                            </a:rPr>
                            <m:t>𝑑</m:t>
                          </m:r>
                          <m:sSubSup>
                            <m:sSubSupPr>
                              <m:ctrlPr>
                                <a:rPr lang="en-US" altLang="ja-JP" sz="2800" i="1">
                                  <a:latin typeface="Cambria Math" panose="02040503050406030204" pitchFamily="18" charset="0"/>
                                </a:rPr>
                              </m:ctrlPr>
                            </m:sSubSupPr>
                            <m:e>
                              <m:r>
                                <a:rPr lang="en-US" altLang="ja-JP" sz="2800" i="1">
                                  <a:latin typeface="Cambria Math" panose="02040503050406030204" pitchFamily="18" charset="0"/>
                                </a:rPr>
                                <m:t>𝑤</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𝑗</m:t>
                              </m:r>
                            </m:sup>
                          </m:sSubSup>
                        </m:num>
                        <m:den>
                          <m:r>
                            <a:rPr lang="en-US" altLang="ja-JP" sz="2800" i="1">
                              <a:latin typeface="Cambria Math" panose="02040503050406030204" pitchFamily="18" charset="0"/>
                            </a:rPr>
                            <m:t>𝑑𝑡</m:t>
                          </m:r>
                        </m:den>
                      </m:f>
                      <m:r>
                        <a:rPr lang="en-US" altLang="ja-JP" sz="2800" b="0" i="1" smtClean="0">
                          <a:latin typeface="Cambria Math" panose="02040503050406030204" pitchFamily="18" charset="0"/>
                        </a:rPr>
                        <m:t> </m:t>
                      </m:r>
                      <m:r>
                        <a:rPr lang="en-US" altLang="ja-JP" sz="2800" i="1">
                          <a:latin typeface="Cambria Math" panose="02040503050406030204" pitchFamily="18" charset="0"/>
                        </a:rPr>
                        <m:t>=</m:t>
                      </m:r>
                      <m:r>
                        <a:rPr lang="en-US" altLang="ja-JP" sz="2800" b="0" i="1" smtClean="0">
                          <a:latin typeface="Cambria Math" panose="02040503050406030204" pitchFamily="18" charset="0"/>
                        </a:rPr>
                        <m:t> </m:t>
                      </m:r>
                      <m:f>
                        <m:fPr>
                          <m:ctrlPr>
                            <a:rPr lang="en-US" altLang="ja-JP" sz="2800" i="1">
                              <a:latin typeface="Cambria Math" panose="02040503050406030204" pitchFamily="18" charset="0"/>
                            </a:rPr>
                          </m:ctrlPr>
                        </m:fPr>
                        <m:num>
                          <m:d>
                            <m:dPr>
                              <m:ctrlPr>
                                <a:rPr lang="en-US" altLang="ja-JP" sz="2800" i="1">
                                  <a:latin typeface="Cambria Math" panose="02040503050406030204" pitchFamily="18" charset="0"/>
                                </a:rPr>
                              </m:ctrlPr>
                            </m:dPr>
                            <m:e>
                              <m:sSubSup>
                                <m:sSubSupPr>
                                  <m:ctrlPr>
                                    <a:rPr lang="en-US" altLang="ja-JP" sz="2800" i="1">
                                      <a:latin typeface="Cambria Math" panose="02040503050406030204" pitchFamily="18" charset="0"/>
                                    </a:rPr>
                                  </m:ctrlPr>
                                </m:sSubSupPr>
                                <m:e>
                                  <m:r>
                                    <a:rPr lang="ja-JP" altLang="en-US" sz="2800" i="1">
                                      <a:latin typeface="Cambria Math" panose="02040503050406030204" pitchFamily="18" charset="0"/>
                                    </a:rPr>
                                    <m:t>𝛼</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𝑗</m:t>
                                  </m:r>
                                </m:sup>
                              </m:sSubSup>
                              <m:r>
                                <a:rPr lang="en-US" altLang="ja-JP" sz="2800" i="1">
                                  <a:latin typeface="Cambria Math" panose="02040503050406030204" pitchFamily="18" charset="0"/>
                                  <a:ea typeface="Cambria Math" panose="02040503050406030204" pitchFamily="18" charset="0"/>
                                </a:rPr>
                                <m:t>−</m:t>
                              </m:r>
                              <m:nary>
                                <m:naryPr>
                                  <m:chr m:val="∑"/>
                                  <m:ctrlPr>
                                    <a:rPr lang="en-US" altLang="ja-JP" sz="2800" i="1">
                                      <a:latin typeface="Cambria Math" panose="02040503050406030204" pitchFamily="18" charset="0"/>
                                      <a:ea typeface="Cambria Math" panose="02040503050406030204" pitchFamily="18" charset="0"/>
                                    </a:rPr>
                                  </m:ctrlPr>
                                </m:naryPr>
                                <m:sub>
                                  <m:r>
                                    <m:rPr>
                                      <m:brk m:alnAt="23"/>
                                    </m:rPr>
                                    <a:rPr lang="en-US" altLang="ja-JP" sz="2800" i="1">
                                      <a:latin typeface="Cambria Math" panose="02040503050406030204" pitchFamily="18" charset="0"/>
                                      <a:ea typeface="Cambria Math" panose="02040503050406030204" pitchFamily="18" charset="0"/>
                                    </a:rPr>
                                    <m:t>h</m:t>
                                  </m:r>
                                  <m:r>
                                    <a:rPr lang="en-US" altLang="ja-JP" sz="2800" i="1">
                                      <a:latin typeface="Cambria Math" panose="02040503050406030204" pitchFamily="18" charset="0"/>
                                      <a:ea typeface="Cambria Math" panose="02040503050406030204" pitchFamily="18" charset="0"/>
                                    </a:rPr>
                                    <m:t>=1</m:t>
                                  </m:r>
                                </m:sub>
                                <m:sup>
                                  <m:r>
                                    <a:rPr lang="en-US" altLang="ja-JP" sz="2800" b="0" i="1" smtClean="0">
                                      <a:latin typeface="Cambria Math" panose="02040503050406030204" pitchFamily="18" charset="0"/>
                                      <a:ea typeface="Cambria Math" panose="02040503050406030204" pitchFamily="18" charset="0"/>
                                    </a:rPr>
                                    <m:t>𝑀</m:t>
                                  </m:r>
                                </m:sup>
                                <m:e>
                                  <m:sSubSup>
                                    <m:sSubSupPr>
                                      <m:ctrlPr>
                                        <a:rPr lang="en-US" altLang="ja-JP" sz="2800" i="1">
                                          <a:latin typeface="Cambria Math" panose="02040503050406030204" pitchFamily="18" charset="0"/>
                                          <a:ea typeface="Cambria Math" panose="02040503050406030204" pitchFamily="18" charset="0"/>
                                        </a:rPr>
                                      </m:ctrlPr>
                                    </m:sSubSupPr>
                                    <m:e>
                                      <m:r>
                                        <a:rPr lang="ja-JP" altLang="en-US" sz="2800" i="1">
                                          <a:latin typeface="Cambria Math" panose="02040503050406030204" pitchFamily="18" charset="0"/>
                                          <a:ea typeface="Cambria Math" panose="02040503050406030204" pitchFamily="18" charset="0"/>
                                        </a:rPr>
                                        <m:t>𝛾</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𝑗h</m:t>
                                      </m:r>
                                    </m:sup>
                                  </m:sSubSup>
                                  <m:sSubSup>
                                    <m:sSubSupPr>
                                      <m:ctrlPr>
                                        <a:rPr lang="en-US" altLang="ja-JP" sz="2800" i="1">
                                          <a:latin typeface="Cambria Math" panose="02040503050406030204" pitchFamily="18" charset="0"/>
                                          <a:ea typeface="Cambria Math" panose="02040503050406030204" pitchFamily="18" charset="0"/>
                                        </a:rPr>
                                      </m:ctrlPr>
                                    </m:sSubSupPr>
                                    <m:e>
                                      <m:r>
                                        <a:rPr lang="en-US" altLang="ja-JP" sz="2800" i="1">
                                          <a:latin typeface="Cambria Math" panose="02040503050406030204" pitchFamily="18" charset="0"/>
                                          <a:ea typeface="Cambria Math" panose="02040503050406030204" pitchFamily="18" charset="0"/>
                                        </a:rPr>
                                        <m:t>𝑤</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h</m:t>
                                      </m:r>
                                    </m:sup>
                                  </m:sSubSup>
                                </m:e>
                              </m:nary>
                            </m:e>
                          </m:d>
                          <m:sSubSup>
                            <m:sSubSupPr>
                              <m:ctrlPr>
                                <a:rPr lang="en-US" altLang="ja-JP" sz="2800" i="1">
                                  <a:latin typeface="Cambria Math" panose="02040503050406030204" pitchFamily="18" charset="0"/>
                                  <a:ea typeface="Cambria Math" panose="02040503050406030204" pitchFamily="18" charset="0"/>
                                </a:rPr>
                              </m:ctrlPr>
                            </m:sSubSupPr>
                            <m:e>
                              <m:r>
                                <a:rPr lang="en-US" altLang="ja-JP" sz="2800" i="1">
                                  <a:latin typeface="Cambria Math" panose="02040503050406030204" pitchFamily="18" charset="0"/>
                                  <a:ea typeface="Cambria Math" panose="02040503050406030204" pitchFamily="18" charset="0"/>
                                </a:rPr>
                                <m:t>𝑤</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𝑗</m:t>
                              </m:r>
                            </m:sup>
                          </m:sSubSup>
                        </m:num>
                        <m:den>
                          <m:nary>
                            <m:naryPr>
                              <m:chr m:val="∑"/>
                              <m:ctrlPr>
                                <a:rPr lang="en-US" altLang="ja-JP" sz="2800" i="1">
                                  <a:latin typeface="Cambria Math" panose="02040503050406030204" pitchFamily="18" charset="0"/>
                                  <a:ea typeface="Cambria Math" panose="02040503050406030204" pitchFamily="18" charset="0"/>
                                </a:rPr>
                              </m:ctrlPr>
                            </m:naryPr>
                            <m:sub>
                              <m:r>
                                <a:rPr lang="en-US" altLang="ja-JP" sz="2800" i="1">
                                  <a:latin typeface="Cambria Math" panose="02040503050406030204" pitchFamily="18" charset="0"/>
                                  <a:ea typeface="Cambria Math" panose="02040503050406030204" pitchFamily="18" charset="0"/>
                                </a:rPr>
                                <m:t>𝑗</m:t>
                              </m:r>
                              <m:r>
                                <a:rPr lang="en-US" altLang="ja-JP" sz="2800" i="1">
                                  <a:latin typeface="Cambria Math" panose="02040503050406030204" pitchFamily="18" charset="0"/>
                                  <a:ea typeface="Cambria Math" panose="02040503050406030204" pitchFamily="18" charset="0"/>
                                </a:rPr>
                                <m:t>=1</m:t>
                              </m:r>
                            </m:sub>
                            <m:sup>
                              <m:r>
                                <a:rPr lang="en-US" altLang="ja-JP" sz="2800" b="0" i="1" smtClean="0">
                                  <a:latin typeface="Cambria Math" panose="02040503050406030204" pitchFamily="18" charset="0"/>
                                  <a:ea typeface="Cambria Math" panose="02040503050406030204" pitchFamily="18" charset="0"/>
                                </a:rPr>
                                <m:t>𝑀</m:t>
                              </m:r>
                            </m:sup>
                            <m:e>
                              <m:sSubSup>
                                <m:sSubSupPr>
                                  <m:ctrlPr>
                                    <a:rPr lang="en-US" altLang="ja-JP" sz="2800" i="1">
                                      <a:latin typeface="Cambria Math" panose="02040503050406030204" pitchFamily="18" charset="0"/>
                                      <a:ea typeface="Cambria Math" panose="02040503050406030204" pitchFamily="18" charset="0"/>
                                    </a:rPr>
                                  </m:ctrlPr>
                                </m:sSubSupPr>
                                <m:e>
                                  <m:r>
                                    <a:rPr lang="en-US" altLang="ja-JP" sz="2800" i="1">
                                      <a:latin typeface="Cambria Math" panose="02040503050406030204" pitchFamily="18" charset="0"/>
                                      <a:ea typeface="Cambria Math" panose="02040503050406030204" pitchFamily="18" charset="0"/>
                                    </a:rPr>
                                    <m:t>𝑤</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𝑗</m:t>
                                  </m:r>
                                </m:sup>
                              </m:sSubSup>
                              <m:sSup>
                                <m:sSupPr>
                                  <m:ctrlPr>
                                    <a:rPr lang="en-US" altLang="ja-JP" sz="2800" i="1">
                                      <a:latin typeface="Cambria Math" panose="02040503050406030204" pitchFamily="18" charset="0"/>
                                      <a:ea typeface="Cambria Math" panose="02040503050406030204" pitchFamily="18" charset="0"/>
                                    </a:rPr>
                                  </m:ctrlPr>
                                </m:sSupPr>
                                <m:e>
                                  <m:d>
                                    <m:dPr>
                                      <m:ctrlPr>
                                        <a:rPr lang="en-US" altLang="ja-JP" sz="2800" i="1">
                                          <a:latin typeface="Cambria Math" panose="02040503050406030204" pitchFamily="18" charset="0"/>
                                        </a:rPr>
                                      </m:ctrlPr>
                                    </m:dPr>
                                    <m:e>
                                      <m:sSubSup>
                                        <m:sSubSupPr>
                                          <m:ctrlPr>
                                            <a:rPr lang="en-US" altLang="ja-JP" sz="2800" i="1">
                                              <a:latin typeface="Cambria Math" panose="02040503050406030204" pitchFamily="18" charset="0"/>
                                            </a:rPr>
                                          </m:ctrlPr>
                                        </m:sSubSupPr>
                                        <m:e>
                                          <m:r>
                                            <a:rPr lang="ja-JP" altLang="en-US" sz="2800" i="1">
                                              <a:latin typeface="Cambria Math" panose="02040503050406030204" pitchFamily="18" charset="0"/>
                                            </a:rPr>
                                            <m:t>𝛼</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𝑗</m:t>
                                          </m:r>
                                        </m:sup>
                                      </m:sSubSup>
                                      <m:r>
                                        <a:rPr lang="en-US" altLang="ja-JP" sz="2800" i="1">
                                          <a:latin typeface="Cambria Math" panose="02040503050406030204" pitchFamily="18" charset="0"/>
                                          <a:ea typeface="Cambria Math" panose="02040503050406030204" pitchFamily="18" charset="0"/>
                                        </a:rPr>
                                        <m:t>−</m:t>
                                      </m:r>
                                      <m:nary>
                                        <m:naryPr>
                                          <m:chr m:val="∑"/>
                                          <m:ctrlPr>
                                            <a:rPr lang="en-US" altLang="ja-JP" sz="2800" i="1">
                                              <a:latin typeface="Cambria Math" panose="02040503050406030204" pitchFamily="18" charset="0"/>
                                              <a:ea typeface="Cambria Math" panose="02040503050406030204" pitchFamily="18" charset="0"/>
                                            </a:rPr>
                                          </m:ctrlPr>
                                        </m:naryPr>
                                        <m:sub>
                                          <m:r>
                                            <m:rPr>
                                              <m:brk m:alnAt="23"/>
                                            </m:rPr>
                                            <a:rPr lang="en-US" altLang="ja-JP" sz="2800" i="1">
                                              <a:latin typeface="Cambria Math" panose="02040503050406030204" pitchFamily="18" charset="0"/>
                                              <a:ea typeface="Cambria Math" panose="02040503050406030204" pitchFamily="18" charset="0"/>
                                            </a:rPr>
                                            <m:t>h</m:t>
                                          </m:r>
                                          <m:r>
                                            <a:rPr lang="en-US" altLang="ja-JP" sz="2800" i="1">
                                              <a:latin typeface="Cambria Math" panose="02040503050406030204" pitchFamily="18" charset="0"/>
                                              <a:ea typeface="Cambria Math" panose="02040503050406030204" pitchFamily="18" charset="0"/>
                                            </a:rPr>
                                            <m:t>=1</m:t>
                                          </m:r>
                                        </m:sub>
                                        <m:sup>
                                          <m:r>
                                            <a:rPr lang="en-US" altLang="ja-JP" sz="2800" b="0" i="1" smtClean="0">
                                              <a:latin typeface="Cambria Math" panose="02040503050406030204" pitchFamily="18" charset="0"/>
                                              <a:ea typeface="Cambria Math" panose="02040503050406030204" pitchFamily="18" charset="0"/>
                                            </a:rPr>
                                            <m:t>𝑀</m:t>
                                          </m:r>
                                        </m:sup>
                                        <m:e>
                                          <m:sSubSup>
                                            <m:sSubSupPr>
                                              <m:ctrlPr>
                                                <a:rPr lang="en-US" altLang="ja-JP" sz="2800" i="1">
                                                  <a:latin typeface="Cambria Math" panose="02040503050406030204" pitchFamily="18" charset="0"/>
                                                  <a:ea typeface="Cambria Math" panose="02040503050406030204" pitchFamily="18" charset="0"/>
                                                </a:rPr>
                                              </m:ctrlPr>
                                            </m:sSubSupPr>
                                            <m:e>
                                              <m:r>
                                                <a:rPr lang="ja-JP" altLang="en-US" sz="2800" i="1">
                                                  <a:latin typeface="Cambria Math" panose="02040503050406030204" pitchFamily="18" charset="0"/>
                                                  <a:ea typeface="Cambria Math" panose="02040503050406030204" pitchFamily="18" charset="0"/>
                                                </a:rPr>
                                                <m:t>𝛾</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𝑗h</m:t>
                                              </m:r>
                                            </m:sup>
                                          </m:sSubSup>
                                          <m:sSubSup>
                                            <m:sSubSupPr>
                                              <m:ctrlPr>
                                                <a:rPr lang="en-US" altLang="ja-JP" sz="2800" i="1">
                                                  <a:latin typeface="Cambria Math" panose="02040503050406030204" pitchFamily="18" charset="0"/>
                                                  <a:ea typeface="Cambria Math" panose="02040503050406030204" pitchFamily="18" charset="0"/>
                                                </a:rPr>
                                              </m:ctrlPr>
                                            </m:sSubSupPr>
                                            <m:e>
                                              <m:r>
                                                <a:rPr lang="en-US" altLang="ja-JP" sz="2800" i="1">
                                                  <a:latin typeface="Cambria Math" panose="02040503050406030204" pitchFamily="18" charset="0"/>
                                                  <a:ea typeface="Cambria Math" panose="02040503050406030204" pitchFamily="18" charset="0"/>
                                                </a:rPr>
                                                <m:t>𝑤</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h</m:t>
                                              </m:r>
                                            </m:sup>
                                          </m:sSubSup>
                                        </m:e>
                                      </m:nary>
                                    </m:e>
                                  </m:d>
                                </m:e>
                                <m:sup>
                                  <m:r>
                                    <a:rPr lang="en-US" altLang="ja-JP" sz="2800" i="1">
                                      <a:latin typeface="Cambria Math" panose="02040503050406030204" pitchFamily="18" charset="0"/>
                                      <a:ea typeface="Cambria Math" panose="02040503050406030204" pitchFamily="18" charset="0"/>
                                    </a:rPr>
                                    <m:t>2</m:t>
                                  </m:r>
                                </m:sup>
                              </m:sSup>
                            </m:e>
                          </m:nary>
                        </m:den>
                      </m:f>
                      <m:f>
                        <m:fPr>
                          <m:ctrlPr>
                            <a:rPr lang="en-US" altLang="ja-JP" sz="2800" i="1">
                              <a:latin typeface="Cambria Math" panose="02040503050406030204" pitchFamily="18" charset="0"/>
                            </a:rPr>
                          </m:ctrlPr>
                        </m:fPr>
                        <m:num>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𝑉</m:t>
                              </m:r>
                              <m:d>
                                <m:dPr>
                                  <m:ctrlPr>
                                    <a:rPr lang="en-US" altLang="ja-JP" sz="2800" b="1" i="1">
                                      <a:latin typeface="Cambria Math" panose="02040503050406030204" pitchFamily="18" charset="0"/>
                                    </a:rPr>
                                  </m:ctrlPr>
                                </m:dPr>
                                <m:e>
                                  <m:sSubSup>
                                    <m:sSubSupPr>
                                      <m:ctrlPr>
                                        <a:rPr lang="en-US" altLang="ja-JP" sz="2800" b="1" i="1">
                                          <a:latin typeface="Cambria Math" panose="02040503050406030204" pitchFamily="18" charset="0"/>
                                        </a:rPr>
                                      </m:ctrlPr>
                                    </m:sSubSup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0</m:t>
                                      </m:r>
                                    </m:sup>
                                  </m:sSubSup>
                                </m:e>
                              </m:d>
                            </m:e>
                            <m:sup>
                              <m:r>
                                <a:rPr lang="en-US" altLang="ja-JP" sz="2800" i="1">
                                  <a:latin typeface="Cambria Math" panose="02040503050406030204" pitchFamily="18" charset="0"/>
                                </a:rPr>
                                <m:t>𝑅</m:t>
                              </m:r>
                            </m:sup>
                          </m:sSup>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𝑉</m:t>
                              </m:r>
                              <m:d>
                                <m:dPr>
                                  <m:ctrlPr>
                                    <a:rPr lang="en-US" altLang="ja-JP" sz="2800" i="1">
                                      <a:latin typeface="Cambria Math" panose="02040503050406030204" pitchFamily="18" charset="0"/>
                                    </a:rPr>
                                  </m:ctrlPr>
                                </m:dPr>
                                <m:e>
                                  <m:sSub>
                                    <m:sSubPr>
                                      <m:ctrlPr>
                                        <a:rPr lang="en-US" altLang="ja-JP" sz="2800" i="1">
                                          <a:latin typeface="Cambria Math" panose="02040503050406030204" pitchFamily="18" charset="0"/>
                                        </a:rPr>
                                      </m:ctrlPr>
                                    </m:sSub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Sub>
                                </m:e>
                              </m:d>
                            </m:e>
                            <m:sup>
                              <m:f>
                                <m:fPr>
                                  <m:ctrlPr>
                                    <a:rPr lang="en-US" altLang="ja-JP" sz="2800" i="1">
                                      <a:latin typeface="Cambria Math" panose="02040503050406030204" pitchFamily="18" charset="0"/>
                                    </a:rPr>
                                  </m:ctrlPr>
                                </m:fPr>
                                <m:num>
                                  <m:r>
                                    <a:rPr lang="en-US" altLang="ja-JP" sz="2800" i="1">
                                      <a:latin typeface="Cambria Math" panose="02040503050406030204" pitchFamily="18" charset="0"/>
                                    </a:rPr>
                                    <m:t>1</m:t>
                                  </m:r>
                                </m:num>
                                <m:den>
                                  <m:r>
                                    <a:rPr lang="en-US" altLang="ja-JP" sz="2800" i="1">
                                      <a:latin typeface="Cambria Math" panose="02040503050406030204" pitchFamily="18" charset="0"/>
                                    </a:rPr>
                                    <m:t>𝑟</m:t>
                                  </m:r>
                                </m:den>
                              </m:f>
                            </m:sup>
                          </m:sSup>
                        </m:num>
                        <m:den>
                          <m:r>
                            <a:rPr lang="en-US" altLang="ja-JP" sz="2800" i="1">
                              <a:latin typeface="Cambria Math" panose="02040503050406030204" pitchFamily="18" charset="0"/>
                            </a:rPr>
                            <m:t>𝑅</m:t>
                          </m:r>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𝑡</m:t>
                              </m:r>
                            </m:e>
                            <m:sup>
                              <m:r>
                                <a:rPr lang="en-US" altLang="ja-JP" sz="2800" i="1">
                                  <a:latin typeface="Cambria Math" panose="02040503050406030204" pitchFamily="18" charset="0"/>
                                </a:rPr>
                                <m:t>∗</m:t>
                              </m:r>
                            </m:sup>
                          </m:sSup>
                        </m:den>
                      </m:f>
                    </m:oMath>
                  </m:oMathPara>
                </a14:m>
                <a:endParaRPr lang="ja-JP" altLang="en-US" sz="2800" dirty="0"/>
              </a:p>
            </p:txBody>
          </p:sp>
        </mc:Choice>
        <mc:Fallback xmlns="">
          <p:sp>
            <p:nvSpPr>
              <p:cNvPr id="8" name="テキスト ボックス 7">
                <a:extLst>
                  <a:ext uri="{FF2B5EF4-FFF2-40B4-BE49-F238E27FC236}">
                    <a16:creationId xmlns:a16="http://schemas.microsoft.com/office/drawing/2014/main" id="{38B85919-7BA9-7778-210C-A5C88B799448}"/>
                  </a:ext>
                </a:extLst>
              </p:cNvPr>
              <p:cNvSpPr txBox="1">
                <a:spLocks noRot="1" noChangeAspect="1" noMove="1" noResize="1" noEditPoints="1" noAdjustHandles="1" noChangeArrowheads="1" noChangeShapeType="1" noTextEdit="1"/>
              </p:cNvSpPr>
              <p:nvPr/>
            </p:nvSpPr>
            <p:spPr>
              <a:xfrm>
                <a:off x="71336" y="1243456"/>
                <a:ext cx="12049328" cy="1450462"/>
              </a:xfrm>
              <a:prstGeom prst="rect">
                <a:avLst/>
              </a:prstGeom>
              <a:blipFill>
                <a:blip r:embed="rId2"/>
                <a:stretch>
                  <a:fillRect/>
                </a:stretch>
              </a:blipFill>
            </p:spPr>
            <p:txBody>
              <a:bodyPr/>
              <a:lstStyle/>
              <a:p>
                <a:r>
                  <a:rPr lang="ja-JP" altLang="en-US">
                    <a:noFill/>
                  </a:rPr>
                  <a:t> </a:t>
                </a:r>
              </a:p>
            </p:txBody>
          </p:sp>
        </mc:Fallback>
      </mc:AlternateContent>
      <p:sp>
        <p:nvSpPr>
          <p:cNvPr id="4" name="正方形/長方形 3">
            <a:extLst>
              <a:ext uri="{FF2B5EF4-FFF2-40B4-BE49-F238E27FC236}">
                <a16:creationId xmlns:a16="http://schemas.microsoft.com/office/drawing/2014/main" id="{05B74EF1-AD9C-B5AA-9ED2-60AB960AC98F}"/>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A7FF3D02-A9AA-894C-EB80-B80F2637D6A1}"/>
              </a:ext>
            </a:extLst>
          </p:cNvPr>
          <p:cNvSpPr txBox="1"/>
          <p:nvPr/>
        </p:nvSpPr>
        <p:spPr>
          <a:xfrm>
            <a:off x="224971" y="4428491"/>
            <a:ext cx="1148460" cy="523220"/>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ja-JP" altLang="en-US" sz="2800" b="1" dirty="0"/>
              <a:t>記号</a:t>
            </a:r>
          </a:p>
        </p:txBody>
      </p:sp>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7C256F00-F1C6-E9C4-027E-39810F85162D}"/>
                  </a:ext>
                </a:extLst>
              </p:cNvPr>
              <p:cNvSpPr txBox="1"/>
              <p:nvPr/>
            </p:nvSpPr>
            <p:spPr>
              <a:xfrm>
                <a:off x="71336" y="3140961"/>
                <a:ext cx="12049328" cy="1319592"/>
              </a:xfrm>
              <a:prstGeom prst="rect">
                <a:avLst/>
              </a:prstGeom>
              <a:noFill/>
            </p:spPr>
            <p:txBody>
              <a:bodyPr wrap="square" lIns="0" tIns="0" rIns="0" bIns="0" rtlCol="0">
                <a:spAutoFit/>
              </a:bodyPr>
              <a:lstStyle/>
              <a:p>
                <a:pPr algn="just"/>
                <a14:m>
                  <m:oMathPara xmlns:m="http://schemas.openxmlformats.org/officeDocument/2006/math">
                    <m:oMathParaPr>
                      <m:jc m:val="center"/>
                    </m:oMathParaPr>
                    <m:oMath xmlns:m="http://schemas.openxmlformats.org/officeDocument/2006/math">
                      <m:r>
                        <a:rPr lang="en-US" altLang="ja-JP" sz="2800" i="1" smtClean="0">
                          <a:latin typeface="Cambria Math" panose="02040503050406030204" pitchFamily="18" charset="0"/>
                        </a:rPr>
                        <m:t>𝑉</m:t>
                      </m:r>
                      <m:d>
                        <m:dPr>
                          <m:ctrlPr>
                            <a:rPr lang="en-US" altLang="ja-JP" sz="2800" b="1" i="1">
                              <a:latin typeface="Cambria Math" panose="02040503050406030204" pitchFamily="18" charset="0"/>
                            </a:rPr>
                          </m:ctrlPr>
                        </m:dPr>
                        <m:e>
                          <m:sSub>
                            <m:sSubPr>
                              <m:ctrlPr>
                                <a:rPr lang="en-US" altLang="ja-JP" sz="2800" b="1" i="1">
                                  <a:latin typeface="Cambria Math" panose="02040503050406030204" pitchFamily="18" charset="0"/>
                                </a:rPr>
                              </m:ctrlPr>
                            </m:sSub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Sub>
                        </m:e>
                      </m:d>
                      <m:r>
                        <a:rPr lang="en-US" altLang="ja-JP" sz="2800" b="1" i="1" smtClean="0">
                          <a:latin typeface="Cambria Math" panose="02040503050406030204" pitchFamily="18" charset="0"/>
                        </a:rPr>
                        <m:t> </m:t>
                      </m:r>
                      <m:r>
                        <a:rPr lang="en-US" altLang="ja-JP" sz="2800" b="1" i="1">
                          <a:latin typeface="Cambria Math" panose="02040503050406030204" pitchFamily="18" charset="0"/>
                        </a:rPr>
                        <m:t>=</m:t>
                      </m:r>
                      <m:r>
                        <a:rPr lang="en-US" altLang="ja-JP" sz="2800" b="1" i="1" smtClean="0">
                          <a:latin typeface="Cambria Math" panose="02040503050406030204" pitchFamily="18" charset="0"/>
                        </a:rPr>
                        <m:t> </m:t>
                      </m:r>
                      <m:f>
                        <m:fPr>
                          <m:ctrlPr>
                            <a:rPr lang="en-US" altLang="ja-JP" sz="2800" i="1">
                              <a:latin typeface="Cambria Math" panose="02040503050406030204" pitchFamily="18" charset="0"/>
                            </a:rPr>
                          </m:ctrlPr>
                        </m:fPr>
                        <m:num>
                          <m:r>
                            <a:rPr lang="en-US" altLang="ja-JP" sz="2800" i="1">
                              <a:latin typeface="Cambria Math" panose="02040503050406030204" pitchFamily="18" charset="0"/>
                            </a:rPr>
                            <m:t>1</m:t>
                          </m:r>
                        </m:num>
                        <m:den>
                          <m:r>
                            <a:rPr lang="en-US" altLang="ja-JP" sz="2800" i="1">
                              <a:latin typeface="Cambria Math" panose="02040503050406030204" pitchFamily="18" charset="0"/>
                            </a:rPr>
                            <m:t>2</m:t>
                          </m:r>
                        </m:den>
                      </m:f>
                      <m:nary>
                        <m:naryPr>
                          <m:limLoc m:val="undOvr"/>
                          <m:subHide m:val="on"/>
                          <m:supHide m:val="on"/>
                          <m:ctrlPr>
                            <a:rPr lang="en-US" altLang="ja-JP" sz="2800" i="1" smtClean="0">
                              <a:latin typeface="Cambria Math" panose="02040503050406030204" pitchFamily="18" charset="0"/>
                            </a:rPr>
                          </m:ctrlPr>
                        </m:naryPr>
                        <m:sub/>
                        <m:sup/>
                        <m:e>
                          <m:sSup>
                            <m:sSupPr>
                              <m:ctrlPr>
                                <a:rPr lang="en-US" altLang="ja-JP" sz="2800" b="1" i="1">
                                  <a:latin typeface="Cambria Math" panose="02040503050406030204" pitchFamily="18" charset="0"/>
                                </a:rPr>
                              </m:ctrlPr>
                            </m:sSupPr>
                            <m:e>
                              <m:d>
                                <m:dPr>
                                  <m:begChr m:val="{"/>
                                  <m:endChr m:val="}"/>
                                  <m:ctrlPr>
                                    <a:rPr lang="en-US" altLang="ja-JP" sz="2800" b="1" i="1">
                                      <a:latin typeface="Cambria Math" panose="02040503050406030204" pitchFamily="18" charset="0"/>
                                    </a:rPr>
                                  </m:ctrlPr>
                                </m:dPr>
                                <m:e>
                                  <m:sSub>
                                    <m:sSubPr>
                                      <m:ctrlPr>
                                        <a:rPr lang="en-US" altLang="ja-JP" sz="2800" i="1">
                                          <a:latin typeface="Cambria Math" panose="02040503050406030204" pitchFamily="18" charset="0"/>
                                        </a:rPr>
                                      </m:ctrlPr>
                                    </m:sSubPr>
                                    <m:e>
                                      <m:r>
                                        <a:rPr lang="ja-JP" altLang="en-US" sz="2800" i="1">
                                          <a:latin typeface="Cambria Math" panose="02040503050406030204" pitchFamily="18" charset="0"/>
                                        </a:rPr>
                                        <m:t>𝜂</m:t>
                                      </m:r>
                                    </m:e>
                                    <m:sub>
                                      <m:r>
                                        <a:rPr lang="en-US" altLang="ja-JP" sz="2800" i="1">
                                          <a:latin typeface="Cambria Math" panose="02040503050406030204" pitchFamily="18" charset="0"/>
                                        </a:rPr>
                                        <m:t>𝑖𝑘</m:t>
                                      </m:r>
                                    </m:sub>
                                  </m:sSub>
                                  <m:d>
                                    <m:dPr>
                                      <m:ctrlPr>
                                        <a:rPr lang="en-US" altLang="ja-JP" sz="2800" i="1">
                                          <a:latin typeface="Cambria Math" panose="02040503050406030204" pitchFamily="18" charset="0"/>
                                        </a:rPr>
                                      </m:ctrlPr>
                                    </m:dPr>
                                    <m:e>
                                      <m:r>
                                        <a:rPr lang="en-US" altLang="ja-JP" sz="2800" i="1">
                                          <a:latin typeface="Cambria Math" panose="02040503050406030204" pitchFamily="18" charset="0"/>
                                        </a:rPr>
                                        <m:t>𝑥</m:t>
                                      </m:r>
                                    </m:e>
                                  </m:d>
                                  <m:r>
                                    <a:rPr lang="en-US" altLang="ja-JP" sz="2800" b="1" i="1">
                                      <a:latin typeface="Cambria Math" panose="02040503050406030204" pitchFamily="18" charset="0"/>
                                    </a:rPr>
                                    <m:t>−</m:t>
                                  </m:r>
                                  <m:sSub>
                                    <m:sSubPr>
                                      <m:ctrlPr>
                                        <a:rPr lang="en-US" altLang="ja-JP" sz="2800" i="1">
                                          <a:latin typeface="Cambria Math" panose="02040503050406030204" pitchFamily="18" charset="0"/>
                                        </a:rPr>
                                      </m:ctrlPr>
                                    </m:sSubPr>
                                    <m:e>
                                      <m:r>
                                        <a:rPr lang="en-US" altLang="ja-JP" sz="2800" i="1">
                                          <a:latin typeface="Cambria Math" panose="02040503050406030204" pitchFamily="18" charset="0"/>
                                        </a:rPr>
                                        <m:t>𝑠</m:t>
                                      </m:r>
                                    </m:e>
                                    <m:sub>
                                      <m:r>
                                        <a:rPr lang="en-US" altLang="ja-JP" sz="2800" i="1">
                                          <a:latin typeface="Cambria Math" panose="02040503050406030204" pitchFamily="18" charset="0"/>
                                        </a:rPr>
                                        <m:t>𝑖𝑘</m:t>
                                      </m:r>
                                    </m:sub>
                                  </m:sSub>
                                  <m:d>
                                    <m:dPr>
                                      <m:ctrlPr>
                                        <a:rPr lang="en-US" altLang="ja-JP" sz="2800" i="1">
                                          <a:latin typeface="Cambria Math" panose="02040503050406030204" pitchFamily="18" charset="0"/>
                                        </a:rPr>
                                      </m:ctrlPr>
                                    </m:dPr>
                                    <m:e>
                                      <m:r>
                                        <a:rPr lang="en-US" altLang="ja-JP" sz="2800" i="1">
                                          <a:latin typeface="Cambria Math" panose="02040503050406030204" pitchFamily="18" charset="0"/>
                                        </a:rPr>
                                        <m:t>𝑥</m:t>
                                      </m:r>
                                    </m:e>
                                  </m:d>
                                </m:e>
                              </m:d>
                            </m:e>
                            <m:sup>
                              <m:r>
                                <a:rPr lang="en-US" altLang="ja-JP" sz="2800" i="1">
                                  <a:latin typeface="Cambria Math" panose="02040503050406030204" pitchFamily="18" charset="0"/>
                                </a:rPr>
                                <m:t>2</m:t>
                              </m:r>
                            </m:sup>
                          </m:sSup>
                          <m:r>
                            <a:rPr lang="en-US" altLang="ja-JP" sz="2800" i="1">
                              <a:latin typeface="Cambria Math" panose="02040503050406030204" pitchFamily="18" charset="0"/>
                            </a:rPr>
                            <m:t>𝑑𝑥</m:t>
                          </m:r>
                        </m:e>
                      </m:nary>
                      <m:r>
                        <a:rPr lang="en-US" altLang="ja-JP" sz="2800" b="0" i="1" smtClean="0">
                          <a:latin typeface="Cambria Math" panose="02040503050406030204" pitchFamily="18" charset="0"/>
                        </a:rPr>
                        <m:t>   </m:t>
                      </m:r>
                      <m:f>
                        <m:fPr>
                          <m:ctrlPr>
                            <a:rPr lang="en-US" altLang="ja-JP" sz="2800" i="1">
                              <a:latin typeface="Cambria Math" panose="02040503050406030204" pitchFamily="18" charset="0"/>
                            </a:rPr>
                          </m:ctrlPr>
                        </m:fPr>
                        <m:num>
                          <m:r>
                            <a:rPr lang="en-US" altLang="ja-JP" sz="2800" i="1">
                              <a:latin typeface="Cambria Math" panose="02040503050406030204" pitchFamily="18" charset="0"/>
                            </a:rPr>
                            <m:t>𝑑𝑉</m:t>
                          </m:r>
                          <m:r>
                            <a:rPr lang="en-US" altLang="ja-JP" sz="2800" b="1" i="1">
                              <a:latin typeface="Cambria Math" panose="02040503050406030204" pitchFamily="18" charset="0"/>
                            </a:rPr>
                            <m:t>(</m:t>
                          </m:r>
                          <m:sSub>
                            <m:sSubPr>
                              <m:ctrlPr>
                                <a:rPr lang="en-US" altLang="ja-JP" sz="2800" b="1" i="1">
                                  <a:latin typeface="Cambria Math" panose="02040503050406030204" pitchFamily="18" charset="0"/>
                                </a:rPr>
                              </m:ctrlPr>
                            </m:sSub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Sub>
                          <m:r>
                            <a:rPr lang="en-US" altLang="ja-JP" sz="2800" i="1">
                              <a:latin typeface="Cambria Math" panose="02040503050406030204" pitchFamily="18" charset="0"/>
                            </a:rPr>
                            <m:t>)</m:t>
                          </m:r>
                        </m:num>
                        <m:den>
                          <m:r>
                            <a:rPr lang="en-US" altLang="ja-JP" sz="2800" i="1">
                              <a:latin typeface="Cambria Math" panose="02040503050406030204" pitchFamily="18" charset="0"/>
                            </a:rPr>
                            <m:t>𝑑𝑡</m:t>
                          </m:r>
                        </m:den>
                      </m:f>
                      <m:r>
                        <a:rPr lang="en-US" altLang="ja-JP" sz="2800" b="0" i="1" smtClean="0">
                          <a:latin typeface="Cambria Math" panose="02040503050406030204" pitchFamily="18" charset="0"/>
                        </a:rPr>
                        <m:t> </m:t>
                      </m:r>
                      <m:r>
                        <a:rPr lang="en-US" altLang="ja-JP" sz="2800" i="1">
                          <a:latin typeface="Cambria Math" panose="02040503050406030204" pitchFamily="18" charset="0"/>
                        </a:rPr>
                        <m:t>=</m:t>
                      </m:r>
                      <m:r>
                        <a:rPr lang="en-US" altLang="ja-JP" sz="2800" b="0" i="1" smtClean="0">
                          <a:latin typeface="Cambria Math" panose="02040503050406030204" pitchFamily="18" charset="0"/>
                        </a:rPr>
                        <m:t> </m:t>
                      </m:r>
                      <m:r>
                        <a:rPr lang="en-US" altLang="ja-JP" sz="2800" i="1">
                          <a:latin typeface="Cambria Math" panose="02040503050406030204" pitchFamily="18" charset="0"/>
                        </a:rPr>
                        <m:t>−</m:t>
                      </m:r>
                      <m:f>
                        <m:fPr>
                          <m:ctrlPr>
                            <a:rPr lang="en-US" altLang="ja-JP" sz="2800" i="1">
                              <a:latin typeface="Cambria Math" panose="02040503050406030204" pitchFamily="18" charset="0"/>
                            </a:rPr>
                          </m:ctrlPr>
                        </m:fPr>
                        <m:num>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𝑉</m:t>
                              </m:r>
                              <m:d>
                                <m:dPr>
                                  <m:ctrlPr>
                                    <a:rPr lang="en-US" altLang="ja-JP" sz="2800" b="1" i="1">
                                      <a:latin typeface="Cambria Math" panose="02040503050406030204" pitchFamily="18" charset="0"/>
                                    </a:rPr>
                                  </m:ctrlPr>
                                </m:dPr>
                                <m:e>
                                  <m:sSubSup>
                                    <m:sSubSupPr>
                                      <m:ctrlPr>
                                        <a:rPr lang="en-US" altLang="ja-JP" sz="2800" b="1" i="1">
                                          <a:latin typeface="Cambria Math" panose="02040503050406030204" pitchFamily="18" charset="0"/>
                                        </a:rPr>
                                      </m:ctrlPr>
                                    </m:sSubSup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0</m:t>
                                      </m:r>
                                    </m:sup>
                                  </m:sSubSup>
                                </m:e>
                              </m:d>
                            </m:e>
                            <m:sup>
                              <m:r>
                                <a:rPr lang="en-US" altLang="ja-JP" sz="2800" i="1">
                                  <a:latin typeface="Cambria Math" panose="02040503050406030204" pitchFamily="18" charset="0"/>
                                </a:rPr>
                                <m:t>𝑅</m:t>
                              </m:r>
                            </m:sup>
                          </m:sSup>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𝑉</m:t>
                              </m:r>
                              <m:d>
                                <m:dPr>
                                  <m:ctrlPr>
                                    <a:rPr lang="en-US" altLang="ja-JP" sz="2800" i="1">
                                      <a:latin typeface="Cambria Math" panose="02040503050406030204" pitchFamily="18" charset="0"/>
                                    </a:rPr>
                                  </m:ctrlPr>
                                </m:dPr>
                                <m:e>
                                  <m:sSub>
                                    <m:sSubPr>
                                      <m:ctrlPr>
                                        <a:rPr lang="en-US" altLang="ja-JP" sz="2800" i="1">
                                          <a:latin typeface="Cambria Math" panose="02040503050406030204" pitchFamily="18" charset="0"/>
                                        </a:rPr>
                                      </m:ctrlPr>
                                    </m:sSub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Sub>
                                </m:e>
                              </m:d>
                            </m:e>
                            <m:sup>
                              <m:f>
                                <m:fPr>
                                  <m:ctrlPr>
                                    <a:rPr lang="en-US" altLang="ja-JP" sz="2800" i="1">
                                      <a:latin typeface="Cambria Math" panose="02040503050406030204" pitchFamily="18" charset="0"/>
                                    </a:rPr>
                                  </m:ctrlPr>
                                </m:fPr>
                                <m:num>
                                  <m:r>
                                    <a:rPr lang="en-US" altLang="ja-JP" sz="2800" i="1">
                                      <a:latin typeface="Cambria Math" panose="02040503050406030204" pitchFamily="18" charset="0"/>
                                    </a:rPr>
                                    <m:t>1</m:t>
                                  </m:r>
                                </m:num>
                                <m:den>
                                  <m:r>
                                    <a:rPr lang="en-US" altLang="ja-JP" sz="2800" i="1">
                                      <a:latin typeface="Cambria Math" panose="02040503050406030204" pitchFamily="18" charset="0"/>
                                    </a:rPr>
                                    <m:t>𝑟</m:t>
                                  </m:r>
                                </m:den>
                              </m:f>
                            </m:sup>
                          </m:sSup>
                        </m:num>
                        <m:den>
                          <m:r>
                            <a:rPr lang="en-US" altLang="ja-JP" sz="2800" i="1">
                              <a:latin typeface="Cambria Math" panose="02040503050406030204" pitchFamily="18" charset="0"/>
                            </a:rPr>
                            <m:t>𝑅</m:t>
                          </m:r>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𝑡</m:t>
                              </m:r>
                            </m:e>
                            <m:sup>
                              <m:r>
                                <a:rPr lang="en-US" altLang="ja-JP" sz="2800" i="1">
                                  <a:latin typeface="Cambria Math" panose="02040503050406030204" pitchFamily="18" charset="0"/>
                                </a:rPr>
                                <m:t>∗</m:t>
                              </m:r>
                            </m:sup>
                          </m:sSup>
                        </m:den>
                      </m:f>
                    </m:oMath>
                  </m:oMathPara>
                </a14:m>
                <a:endParaRPr lang="ja-JP" altLang="en-US" sz="3200" dirty="0"/>
              </a:p>
            </p:txBody>
          </p:sp>
        </mc:Choice>
        <mc:Fallback xmlns="">
          <p:sp>
            <p:nvSpPr>
              <p:cNvPr id="15" name="テキスト ボックス 14">
                <a:extLst>
                  <a:ext uri="{FF2B5EF4-FFF2-40B4-BE49-F238E27FC236}">
                    <a16:creationId xmlns:a16="http://schemas.microsoft.com/office/drawing/2014/main" id="{7C256F00-F1C6-E9C4-027E-39810F85162D}"/>
                  </a:ext>
                </a:extLst>
              </p:cNvPr>
              <p:cNvSpPr txBox="1">
                <a:spLocks noRot="1" noChangeAspect="1" noMove="1" noResize="1" noEditPoints="1" noAdjustHandles="1" noChangeArrowheads="1" noChangeShapeType="1" noTextEdit="1"/>
              </p:cNvSpPr>
              <p:nvPr/>
            </p:nvSpPr>
            <p:spPr>
              <a:xfrm>
                <a:off x="71336" y="3140961"/>
                <a:ext cx="12049328" cy="1319592"/>
              </a:xfrm>
              <a:prstGeom prst="rect">
                <a:avLst/>
              </a:prstGeom>
              <a:blipFill>
                <a:blip r:embed="rId3"/>
                <a:stretch>
                  <a:fillRect/>
                </a:stretch>
              </a:blipFill>
            </p:spPr>
            <p:txBody>
              <a:bodyPr/>
              <a:lstStyle/>
              <a:p>
                <a:r>
                  <a:rPr lang="ja-JP" altLang="en-US">
                    <a:noFill/>
                  </a:rPr>
                  <a:t> </a:t>
                </a:r>
              </a:p>
            </p:txBody>
          </p:sp>
        </mc:Fallback>
      </mc:AlternateContent>
      <p:sp>
        <p:nvSpPr>
          <p:cNvPr id="3" name="テキスト ボックス 2">
            <a:extLst>
              <a:ext uri="{FF2B5EF4-FFF2-40B4-BE49-F238E27FC236}">
                <a16:creationId xmlns:a16="http://schemas.microsoft.com/office/drawing/2014/main" id="{9D07F9BC-7457-A10F-7A46-3C9E44EAB99A}"/>
              </a:ext>
            </a:extLst>
          </p:cNvPr>
          <p:cNvSpPr txBox="1"/>
          <p:nvPr/>
        </p:nvSpPr>
        <p:spPr>
          <a:xfrm>
            <a:off x="224972" y="632804"/>
            <a:ext cx="8476576" cy="523220"/>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ja-JP" altLang="en-US" sz="2800" b="1" dirty="0"/>
              <a:t>望ましい</a:t>
            </a:r>
            <a:r>
              <a:rPr lang="ja-JP" altLang="en-US" sz="2800" b="1" dirty="0"/>
              <a:t>学習回数</a:t>
            </a:r>
            <a:r>
              <a:rPr kumimoji="1" lang="ja-JP" altLang="en-US" sz="2800" b="1" dirty="0"/>
              <a:t>で収束するシナプス可塑性方程式</a:t>
            </a:r>
          </a:p>
        </p:txBody>
      </p:sp>
      <p:sp>
        <p:nvSpPr>
          <p:cNvPr id="14" name="テキスト ボックス 13">
            <a:extLst>
              <a:ext uri="{FF2B5EF4-FFF2-40B4-BE49-F238E27FC236}">
                <a16:creationId xmlns:a16="http://schemas.microsoft.com/office/drawing/2014/main" id="{B6C89F73-7D21-7F20-3E36-349DC53D074C}"/>
              </a:ext>
            </a:extLst>
          </p:cNvPr>
          <p:cNvSpPr txBox="1"/>
          <p:nvPr/>
        </p:nvSpPr>
        <p:spPr>
          <a:xfrm>
            <a:off x="224971" y="2887342"/>
            <a:ext cx="5605558" cy="523220"/>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en-US" altLang="ja-JP" sz="2800" b="1" dirty="0"/>
              <a:t>Lyapunov</a:t>
            </a:r>
            <a:r>
              <a:rPr kumimoji="1" lang="ja-JP" altLang="en-US" sz="2800" b="1" dirty="0"/>
              <a:t>関数とその時間変化</a:t>
            </a:r>
          </a:p>
        </p:txBody>
      </p:sp>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7E969CA4-E995-9E64-B307-9C0A27DBEB0A}"/>
                  </a:ext>
                </a:extLst>
              </p:cNvPr>
              <p:cNvSpPr txBox="1"/>
              <p:nvPr/>
            </p:nvSpPr>
            <p:spPr>
              <a:xfrm>
                <a:off x="56508" y="4850712"/>
                <a:ext cx="12064156" cy="1926746"/>
              </a:xfrm>
              <a:prstGeom prst="rect">
                <a:avLst/>
              </a:prstGeom>
              <a:noFill/>
            </p:spPr>
            <p:txBody>
              <a:bodyPr wrap="square">
                <a:spAutoFit/>
              </a:bodyPr>
              <a:lstStyle/>
              <a:p>
                <a:pPr lvl="0" algn="ctr">
                  <a:defRPr/>
                </a:pPr>
                <a:r>
                  <a:rPr lang="ja-JP" altLang="en-US" sz="3200" b="1" dirty="0">
                    <a:solidFill>
                      <a:prstClr val="black"/>
                    </a:solidFill>
                  </a:rPr>
                  <a:t>第</a:t>
                </a:r>
                <a14:m>
                  <m:oMath xmlns:m="http://schemas.openxmlformats.org/officeDocument/2006/math">
                    <m:r>
                      <a:rPr lang="en-US" altLang="ja-JP" sz="3200" i="1">
                        <a:solidFill>
                          <a:prstClr val="black"/>
                        </a:solidFill>
                        <a:latin typeface="Cambria Math" panose="02040503050406030204" pitchFamily="18" charset="0"/>
                      </a:rPr>
                      <m:t>𝑗</m:t>
                    </m:r>
                  </m:oMath>
                </a14:m>
                <a:r>
                  <a:rPr lang="ja-JP" altLang="en-US" sz="3200" b="1" dirty="0">
                    <a:solidFill>
                      <a:prstClr val="black"/>
                    </a:solidFill>
                  </a:rPr>
                  <a:t>基底関数</a:t>
                </a:r>
                <a:r>
                  <a:rPr lang="ja-JP" altLang="en-US" sz="3200" dirty="0">
                    <a:solidFill>
                      <a:prstClr val="black"/>
                    </a:solidFill>
                  </a:rPr>
                  <a:t>：</a:t>
                </a:r>
                <a14:m>
                  <m:oMath xmlns:m="http://schemas.openxmlformats.org/officeDocument/2006/math">
                    <m:sSubSup>
                      <m:sSubSupPr>
                        <m:ctrlPr>
                          <a:rPr lang="en-US" altLang="ja-JP" sz="3200" i="1">
                            <a:solidFill>
                              <a:prstClr val="black"/>
                            </a:solidFill>
                            <a:latin typeface="Cambria Math" panose="02040503050406030204" pitchFamily="18" charset="0"/>
                          </a:rPr>
                        </m:ctrlPr>
                      </m:sSubSupPr>
                      <m:e>
                        <m:r>
                          <a:rPr lang="ja-JP" altLang="en-US" sz="3200" i="1">
                            <a:solidFill>
                              <a:prstClr val="black"/>
                            </a:solidFill>
                            <a:latin typeface="Cambria Math" panose="02040503050406030204" pitchFamily="18" charset="0"/>
                          </a:rPr>
                          <m:t>𝜉</m:t>
                        </m:r>
                      </m:e>
                      <m:sub>
                        <m:r>
                          <a:rPr lang="en-US" altLang="ja-JP" sz="3200" i="1">
                            <a:solidFill>
                              <a:prstClr val="black"/>
                            </a:solidFill>
                            <a:latin typeface="Cambria Math" panose="02040503050406030204" pitchFamily="18" charset="0"/>
                          </a:rPr>
                          <m:t>𝑖𝑘</m:t>
                        </m:r>
                      </m:sub>
                      <m:sup>
                        <m:r>
                          <a:rPr lang="en-US" altLang="ja-JP" sz="3200" i="1">
                            <a:solidFill>
                              <a:prstClr val="black"/>
                            </a:solidFill>
                            <a:latin typeface="Cambria Math" panose="02040503050406030204" pitchFamily="18" charset="0"/>
                          </a:rPr>
                          <m:t>𝑗</m:t>
                        </m:r>
                      </m:sup>
                    </m:sSubSup>
                    <m:d>
                      <m:dPr>
                        <m:ctrlPr>
                          <a:rPr lang="en-US" altLang="ja-JP" sz="3200" i="1">
                            <a:solidFill>
                              <a:prstClr val="black"/>
                            </a:solidFill>
                            <a:latin typeface="Cambria Math" panose="02040503050406030204" pitchFamily="18" charset="0"/>
                          </a:rPr>
                        </m:ctrlPr>
                      </m:dPr>
                      <m:e>
                        <m:r>
                          <a:rPr lang="en-US" altLang="ja-JP" sz="3200" i="1">
                            <a:solidFill>
                              <a:prstClr val="black"/>
                            </a:solidFill>
                            <a:latin typeface="Cambria Math" panose="02040503050406030204" pitchFamily="18" charset="0"/>
                          </a:rPr>
                          <m:t>𝑥</m:t>
                        </m:r>
                      </m:e>
                    </m:d>
                  </m:oMath>
                </a14:m>
                <a:r>
                  <a:rPr lang="ja-JP" altLang="en-US" sz="3200" b="1" dirty="0">
                    <a:solidFill>
                      <a:prstClr val="black"/>
                    </a:solidFill>
                  </a:rPr>
                  <a:t>　　基底関数の重み付き和</a:t>
                </a:r>
                <a:r>
                  <a:rPr lang="ja-JP" altLang="en-US" sz="3200" dirty="0">
                    <a:solidFill>
                      <a:prstClr val="black"/>
                    </a:solidFill>
                  </a:rPr>
                  <a:t>：</a:t>
                </a:r>
                <a14:m>
                  <m:oMath xmlns:m="http://schemas.openxmlformats.org/officeDocument/2006/math">
                    <m:sSub>
                      <m:sSubPr>
                        <m:ctrlPr>
                          <a:rPr lang="en-US" altLang="ja-JP" sz="3200" i="1">
                            <a:solidFill>
                              <a:prstClr val="black"/>
                            </a:solidFill>
                            <a:latin typeface="Cambria Math" panose="02040503050406030204" pitchFamily="18" charset="0"/>
                          </a:rPr>
                        </m:ctrlPr>
                      </m:sSubPr>
                      <m:e>
                        <m:r>
                          <a:rPr lang="en-US" altLang="ja-JP" sz="3200" i="1">
                            <a:solidFill>
                              <a:prstClr val="black"/>
                            </a:solidFill>
                            <a:latin typeface="Cambria Math" panose="02040503050406030204" pitchFamily="18" charset="0"/>
                          </a:rPr>
                          <m:t>𝑠</m:t>
                        </m:r>
                      </m:e>
                      <m:sub>
                        <m:r>
                          <a:rPr lang="en-US" altLang="ja-JP" sz="3200" i="1">
                            <a:solidFill>
                              <a:prstClr val="black"/>
                            </a:solidFill>
                            <a:latin typeface="Cambria Math" panose="02040503050406030204" pitchFamily="18" charset="0"/>
                          </a:rPr>
                          <m:t>𝑖𝑘</m:t>
                        </m:r>
                      </m:sub>
                    </m:sSub>
                    <m:d>
                      <m:dPr>
                        <m:ctrlPr>
                          <a:rPr lang="en-US" altLang="ja-JP" sz="3200" i="1">
                            <a:solidFill>
                              <a:prstClr val="black"/>
                            </a:solidFill>
                            <a:latin typeface="Cambria Math" panose="02040503050406030204" pitchFamily="18" charset="0"/>
                          </a:rPr>
                        </m:ctrlPr>
                      </m:dPr>
                      <m:e>
                        <m:r>
                          <a:rPr lang="en-US" altLang="ja-JP" sz="3200" i="1">
                            <a:solidFill>
                              <a:prstClr val="black"/>
                            </a:solidFill>
                            <a:latin typeface="Cambria Math" panose="02040503050406030204" pitchFamily="18" charset="0"/>
                          </a:rPr>
                          <m:t>𝑥</m:t>
                        </m:r>
                      </m:e>
                    </m:d>
                  </m:oMath>
                </a14:m>
                <a:endParaRPr lang="en-US" altLang="ja-JP" sz="3200" dirty="0">
                  <a:solidFill>
                    <a:prstClr val="black"/>
                  </a:solidFill>
                </a:endParaRPr>
              </a:p>
              <a:p>
                <a:pPr lvl="0" algn="ctr">
                  <a:defRPr/>
                </a:pPr>
                <a:r>
                  <a:rPr lang="ja-JP" altLang="en-US" sz="3200" b="1" dirty="0">
                    <a:solidFill>
                      <a:prstClr val="black"/>
                    </a:solidFill>
                  </a:rPr>
                  <a:t>教師信号</a:t>
                </a:r>
                <a:r>
                  <a:rPr lang="ja-JP" altLang="en-US" sz="3200" dirty="0">
                    <a:solidFill>
                      <a:prstClr val="black"/>
                    </a:solidFill>
                  </a:rPr>
                  <a:t>：</a:t>
                </a:r>
                <a14:m>
                  <m:oMath xmlns:m="http://schemas.openxmlformats.org/officeDocument/2006/math">
                    <m:sSub>
                      <m:sSubPr>
                        <m:ctrlPr>
                          <a:rPr lang="en-US" altLang="ja-JP" sz="3200" i="1">
                            <a:solidFill>
                              <a:prstClr val="black"/>
                            </a:solidFill>
                            <a:latin typeface="Cambria Math" panose="02040503050406030204" pitchFamily="18" charset="0"/>
                          </a:rPr>
                        </m:ctrlPr>
                      </m:sSubPr>
                      <m:e>
                        <m:r>
                          <a:rPr lang="ja-JP" altLang="en-US" sz="3200" i="1">
                            <a:solidFill>
                              <a:prstClr val="black"/>
                            </a:solidFill>
                            <a:latin typeface="Cambria Math" panose="02040503050406030204" pitchFamily="18" charset="0"/>
                          </a:rPr>
                          <m:t>𝜂</m:t>
                        </m:r>
                      </m:e>
                      <m:sub>
                        <m:r>
                          <a:rPr lang="en-US" altLang="ja-JP" sz="3200" i="1">
                            <a:solidFill>
                              <a:prstClr val="black"/>
                            </a:solidFill>
                            <a:latin typeface="Cambria Math" panose="02040503050406030204" pitchFamily="18" charset="0"/>
                          </a:rPr>
                          <m:t>𝑖𝑘</m:t>
                        </m:r>
                      </m:sub>
                    </m:sSub>
                    <m:d>
                      <m:dPr>
                        <m:ctrlPr>
                          <a:rPr lang="en-US" altLang="ja-JP" sz="3200" i="1">
                            <a:solidFill>
                              <a:prstClr val="black"/>
                            </a:solidFill>
                            <a:latin typeface="Cambria Math" panose="02040503050406030204" pitchFamily="18" charset="0"/>
                          </a:rPr>
                        </m:ctrlPr>
                      </m:dPr>
                      <m:e>
                        <m:r>
                          <a:rPr lang="en-US" altLang="ja-JP" sz="3200" i="1">
                            <a:solidFill>
                              <a:prstClr val="black"/>
                            </a:solidFill>
                            <a:latin typeface="Cambria Math" panose="02040503050406030204" pitchFamily="18" charset="0"/>
                          </a:rPr>
                          <m:t>𝑥</m:t>
                        </m:r>
                      </m:e>
                    </m:d>
                  </m:oMath>
                </a14:m>
                <a:r>
                  <a:rPr kumimoji="1" lang="ja-JP" altLang="en-US"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任意の奇数</a:t>
                </a:r>
                <a:r>
                  <a:rPr kumimoji="1" lang="ja-JP" altLang="en-US" sz="3200" b="0"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a:t>
                </a:r>
                <a14:m>
                  <m:oMath xmlns:m="http://schemas.openxmlformats.org/officeDocument/2006/math">
                    <m:r>
                      <a:rPr kumimoji="1" lang="en-US" altLang="ja-JP" sz="3200" b="0" i="1" u="none" strike="noStrike" kern="1200" cap="none" spc="0" normalizeH="0" baseline="0" noProof="0" smtClean="0">
                        <a:ln>
                          <a:noFill/>
                        </a:ln>
                        <a:solidFill>
                          <a:prstClr val="black"/>
                        </a:solidFill>
                        <a:effectLst/>
                        <a:uLnTx/>
                        <a:uFillTx/>
                        <a:latin typeface="Cambria Math" panose="02040503050406030204" pitchFamily="18" charset="0"/>
                      </a:rPr>
                      <m:t>𝑟</m:t>
                    </m:r>
                  </m:oMath>
                </a14:m>
                <a:r>
                  <a:rPr kumimoji="1" lang="ja-JP" altLang="en-US"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定数</a:t>
                </a:r>
                <a:r>
                  <a:rPr kumimoji="1" lang="ja-JP" altLang="en-US" sz="3200" b="0"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a:t>
                </a:r>
                <a14:m>
                  <m:oMath xmlns:m="http://schemas.openxmlformats.org/officeDocument/2006/math">
                    <m:r>
                      <a:rPr kumimoji="1" lang="en-US" altLang="ja-JP" sz="3200" b="0" i="1" u="none" strike="noStrike" kern="1200" cap="none" spc="0" normalizeH="0" baseline="0" noProof="0" smtClean="0">
                        <a:ln>
                          <a:noFill/>
                        </a:ln>
                        <a:solidFill>
                          <a:prstClr val="black"/>
                        </a:solidFill>
                        <a:effectLst/>
                        <a:uLnTx/>
                        <a:uFillTx/>
                        <a:latin typeface="Cambria Math" panose="02040503050406030204" pitchFamily="18" charset="0"/>
                      </a:rPr>
                      <m:t>𝑅</m:t>
                    </m:r>
                    <m:r>
                      <a:rPr kumimoji="1" lang="en-US" altLang="ja-JP" sz="3200" b="0" i="1" u="none" strike="noStrike" kern="1200" cap="none" spc="0" normalizeH="0" baseline="0" noProof="0" smtClean="0">
                        <a:ln>
                          <a:noFill/>
                        </a:ln>
                        <a:solidFill>
                          <a:prstClr val="black"/>
                        </a:solidFill>
                        <a:effectLst/>
                        <a:uLnTx/>
                        <a:uFillTx/>
                        <a:latin typeface="Cambria Math" panose="02040503050406030204" pitchFamily="18" charset="0"/>
                      </a:rPr>
                      <m:t>=</m:t>
                    </m:r>
                    <m:f>
                      <m:fPr>
                        <m:ctrlPr>
                          <a:rPr kumimoji="1" lang="en-US" altLang="ja-JP" sz="3200" b="0" i="1" u="none" strike="noStrike" kern="1200" cap="none" spc="0" normalizeH="0" baseline="0" noProof="0" smtClean="0">
                            <a:ln>
                              <a:noFill/>
                            </a:ln>
                            <a:solidFill>
                              <a:prstClr val="black"/>
                            </a:solidFill>
                            <a:effectLst/>
                            <a:uLnTx/>
                            <a:uFillTx/>
                            <a:latin typeface="Cambria Math" panose="02040503050406030204" pitchFamily="18" charset="0"/>
                          </a:rPr>
                        </m:ctrlPr>
                      </m:fPr>
                      <m:num>
                        <m:d>
                          <m:dPr>
                            <m:ctrlP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ctrlPr>
                          </m:dPr>
                          <m:e>
                            <m: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t>𝑟</m:t>
                            </m:r>
                            <m: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t>−1</m:t>
                            </m:r>
                          </m:e>
                        </m:d>
                      </m:num>
                      <m:den>
                        <m:r>
                          <a:rPr kumimoji="1" lang="en-US" altLang="ja-JP" sz="3200" b="0" i="1" u="none" strike="noStrike" kern="1200" cap="none" spc="0" normalizeH="0" baseline="0" noProof="0" smtClean="0">
                            <a:ln>
                              <a:noFill/>
                            </a:ln>
                            <a:solidFill>
                              <a:prstClr val="black"/>
                            </a:solidFill>
                            <a:effectLst/>
                            <a:uLnTx/>
                            <a:uFillTx/>
                            <a:latin typeface="Cambria Math" panose="02040503050406030204" pitchFamily="18" charset="0"/>
                          </a:rPr>
                          <m:t>𝑟</m:t>
                        </m:r>
                      </m:den>
                    </m:f>
                  </m:oMath>
                </a14:m>
                <a:endParaRPr kumimoji="1" lang="en-US" altLang="ja-JP" sz="3200" b="0"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a:p>
                <a:pPr lvl="0" algn="ctr">
                  <a:defRPr/>
                </a:pPr>
                <a:r>
                  <a:rPr kumimoji="1" lang="ja-JP" altLang="en-US"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望ましい学習回数</a:t>
                </a:r>
                <a:r>
                  <a:rPr kumimoji="1" lang="ja-JP" altLang="en-US" sz="3200" b="0"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a:t>
                </a:r>
                <a14:m>
                  <m:oMath xmlns:m="http://schemas.openxmlformats.org/officeDocument/2006/math">
                    <m:sSup>
                      <m:sSupPr>
                        <m:ctrlP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ctrlPr>
                      </m:sSupPr>
                      <m:e>
                        <m: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t>𝑡</m:t>
                        </m:r>
                      </m:e>
                      <m:sup>
                        <m: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t>∗</m:t>
                        </m:r>
                      </m:sup>
                    </m:sSup>
                  </m:oMath>
                </a14:m>
                <a:endParaRPr lang="en-US" altLang="ja-JP" sz="3200" b="1" dirty="0">
                  <a:solidFill>
                    <a:prstClr val="black"/>
                  </a:solidFill>
                </a:endParaRPr>
              </a:p>
            </p:txBody>
          </p:sp>
        </mc:Choice>
        <mc:Fallback xmlns="">
          <p:sp>
            <p:nvSpPr>
              <p:cNvPr id="7" name="テキスト ボックス 6">
                <a:extLst>
                  <a:ext uri="{FF2B5EF4-FFF2-40B4-BE49-F238E27FC236}">
                    <a16:creationId xmlns:a16="http://schemas.microsoft.com/office/drawing/2014/main" id="{7E969CA4-E995-9E64-B307-9C0A27DBEB0A}"/>
                  </a:ext>
                </a:extLst>
              </p:cNvPr>
              <p:cNvSpPr txBox="1">
                <a:spLocks noRot="1" noChangeAspect="1" noMove="1" noResize="1" noEditPoints="1" noAdjustHandles="1" noChangeArrowheads="1" noChangeShapeType="1" noTextEdit="1"/>
              </p:cNvSpPr>
              <p:nvPr/>
            </p:nvSpPr>
            <p:spPr>
              <a:xfrm>
                <a:off x="56508" y="4850712"/>
                <a:ext cx="12064156" cy="1926746"/>
              </a:xfrm>
              <a:prstGeom prst="rect">
                <a:avLst/>
              </a:prstGeom>
              <a:blipFill>
                <a:blip r:embed="rId4"/>
                <a:stretch>
                  <a:fillRect b="-9810"/>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8567613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ADB1C23-D5A6-A672-A1AF-133B86859F13}"/>
            </a:ext>
          </a:extLst>
        </p:cNvPr>
        <p:cNvGrpSpPr/>
        <p:nvPr/>
      </p:nvGrpSpPr>
      <p:grpSpPr>
        <a:xfrm>
          <a:off x="0" y="0"/>
          <a:ext cx="0" cy="0"/>
          <a:chOff x="0" y="0"/>
          <a:chExt cx="0" cy="0"/>
        </a:xfrm>
      </p:grpSpPr>
      <p:sp>
        <p:nvSpPr>
          <p:cNvPr id="28" name="テキスト ボックス 27">
            <a:extLst>
              <a:ext uri="{FF2B5EF4-FFF2-40B4-BE49-F238E27FC236}">
                <a16:creationId xmlns:a16="http://schemas.microsoft.com/office/drawing/2014/main" id="{C09ECFA0-54E2-F0B9-3158-BA5BB9760C20}"/>
              </a:ext>
            </a:extLst>
          </p:cNvPr>
          <p:cNvSpPr txBox="1"/>
          <p:nvPr/>
        </p:nvSpPr>
        <p:spPr>
          <a:xfrm>
            <a:off x="0" y="0"/>
            <a:ext cx="12192000" cy="584775"/>
          </a:xfrm>
          <a:prstGeom prst="rect">
            <a:avLst/>
          </a:prstGeom>
          <a:solidFill>
            <a:schemeClr val="accent6"/>
          </a:solidFill>
        </p:spPr>
        <p:txBody>
          <a:bodyPr wrap="square" rtlCol="0">
            <a:spAutoFit/>
          </a:bodyPr>
          <a:lstStyle/>
          <a:p>
            <a:pPr algn="ctr"/>
            <a:r>
              <a:rPr kumimoji="1" lang="ja-JP" altLang="en-US" sz="3200" b="1" dirty="0">
                <a:solidFill>
                  <a:schemeClr val="bg1"/>
                </a:solidFill>
              </a:rPr>
              <a:t>数値実験の設定</a:t>
            </a:r>
          </a:p>
        </p:txBody>
      </p:sp>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1A623264-2B9F-034F-5B35-15E073DA75FD}"/>
                  </a:ext>
                </a:extLst>
              </p:cNvPr>
              <p:cNvSpPr txBox="1"/>
              <p:nvPr/>
            </p:nvSpPr>
            <p:spPr>
              <a:xfrm>
                <a:off x="350707" y="1505396"/>
                <a:ext cx="11490585" cy="3847207"/>
              </a:xfrm>
              <a:prstGeom prst="rect">
                <a:avLst/>
              </a:prstGeom>
              <a:solidFill>
                <a:schemeClr val="bg1"/>
              </a:solidFill>
              <a:ln w="12700">
                <a:solidFill>
                  <a:schemeClr val="accent6"/>
                </a:solidFill>
              </a:ln>
            </p:spPr>
            <p:txBody>
              <a:bodyPr wrap="square" rtlCol="0">
                <a:spAutoFit/>
              </a:bodyPr>
              <a:lstStyle/>
              <a:p>
                <a:pPr algn="just"/>
                <a:r>
                  <a:rPr lang="ja-JP" altLang="en-US" sz="2000" b="1" dirty="0"/>
                  <a:t>・基底関数の数：</a:t>
                </a:r>
                <a:r>
                  <a:rPr lang="en-US" altLang="ja-JP" sz="2000" b="1" dirty="0"/>
                  <a:t>10</a:t>
                </a:r>
              </a:p>
              <a:p>
                <a:pPr algn="just"/>
                <a:endParaRPr lang="en-US" altLang="ja-JP" sz="800" b="1" dirty="0"/>
              </a:p>
              <a:p>
                <a:pPr algn="just"/>
                <a:r>
                  <a:rPr lang="ja-JP" altLang="en-US" sz="2000" b="1" dirty="0"/>
                  <a:t>・教師信号：</a:t>
                </a:r>
                <a14:m>
                  <m:oMath xmlns:m="http://schemas.openxmlformats.org/officeDocument/2006/math">
                    <m:r>
                      <a:rPr lang="ja-JP" altLang="en-US" sz="2000" b="1" i="1" smtClean="0">
                        <a:latin typeface="Cambria Math" panose="02040503050406030204" pitchFamily="18" charset="0"/>
                      </a:rPr>
                      <m:t>𝜼</m:t>
                    </m:r>
                    <m:d>
                      <m:dPr>
                        <m:ctrlPr>
                          <a:rPr lang="en-US" altLang="ja-JP" sz="2000" b="1" i="1" smtClean="0">
                            <a:latin typeface="Cambria Math" panose="02040503050406030204" pitchFamily="18" charset="0"/>
                          </a:rPr>
                        </m:ctrlPr>
                      </m:dPr>
                      <m:e>
                        <m:r>
                          <a:rPr lang="en-US" altLang="ja-JP" sz="2000" b="1" i="1" smtClean="0">
                            <a:latin typeface="Cambria Math" panose="02040503050406030204" pitchFamily="18" charset="0"/>
                          </a:rPr>
                          <m:t>𝒙</m:t>
                        </m:r>
                      </m:e>
                    </m:d>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𝟒</m:t>
                    </m:r>
                    <m:r>
                      <a:rPr lang="en-US" altLang="ja-JP" sz="2000" b="1" i="1" smtClean="0">
                        <a:latin typeface="Cambria Math" panose="02040503050406030204" pitchFamily="18" charset="0"/>
                      </a:rPr>
                      <m:t>𝑵</m:t>
                    </m:r>
                    <m:d>
                      <m:dPr>
                        <m:ctrlPr>
                          <a:rPr lang="en-US" altLang="ja-JP" sz="2000" b="1" i="1" smtClean="0">
                            <a:latin typeface="Cambria Math" panose="02040503050406030204" pitchFamily="18" charset="0"/>
                          </a:rPr>
                        </m:ctrlPr>
                      </m:dPr>
                      <m:e>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𝟏𝟑</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𝟐</m:t>
                        </m:r>
                      </m:e>
                    </m:d>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𝟐</m:t>
                    </m:r>
                    <m:r>
                      <a:rPr lang="en-US" altLang="ja-JP" sz="2000" b="1" i="1" smtClean="0">
                        <a:latin typeface="Cambria Math" panose="02040503050406030204" pitchFamily="18" charset="0"/>
                      </a:rPr>
                      <m:t>𝑵</m:t>
                    </m:r>
                    <m:d>
                      <m:dPr>
                        <m:ctrlPr>
                          <a:rPr lang="en-US" altLang="ja-JP" sz="2000" b="1" i="1" smtClean="0">
                            <a:latin typeface="Cambria Math" panose="02040503050406030204" pitchFamily="18" charset="0"/>
                          </a:rPr>
                        </m:ctrlPr>
                      </m:dPr>
                      <m:e>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𝟏</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𝟏</m:t>
                        </m:r>
                      </m:e>
                    </m:d>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𝟑</m:t>
                    </m:r>
                    <m:d>
                      <m:dPr>
                        <m:ctrlPr>
                          <a:rPr lang="en-US" altLang="ja-JP" sz="2000" b="1" i="1" smtClean="0">
                            <a:latin typeface="Cambria Math" panose="02040503050406030204" pitchFamily="18" charset="0"/>
                          </a:rPr>
                        </m:ctrlPr>
                      </m:dPr>
                      <m:e>
                        <m:r>
                          <a:rPr lang="en-US" altLang="ja-JP" sz="2000" b="1" i="1" smtClean="0">
                            <a:latin typeface="Cambria Math" panose="02040503050406030204" pitchFamily="18" charset="0"/>
                          </a:rPr>
                          <m:t>𝟖</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𝟒</m:t>
                        </m:r>
                      </m:e>
                    </m:d>
                  </m:oMath>
                </a14:m>
                <a:endParaRPr kumimoji="1" lang="en-US" altLang="ja-JP" dirty="0">
                  <a:latin typeface="+mn-ea"/>
                </a:endParaRPr>
              </a:p>
              <a:p>
                <a:pPr algn="just"/>
                <a:endParaRPr kumimoji="1" lang="en-US" altLang="ja-JP" sz="800" dirty="0">
                  <a:latin typeface="+mn-ea"/>
                </a:endParaRPr>
              </a:p>
              <a:p>
                <a:pPr algn="just"/>
                <a:r>
                  <a:rPr kumimoji="1" lang="ja-JP" altLang="en-US" sz="2000" b="1" u="none" strike="noStrike" kern="1200" cap="none" spc="0" normalizeH="0" baseline="0" noProof="0" dirty="0">
                    <a:ln>
                      <a:noFill/>
                    </a:ln>
                    <a:solidFill>
                      <a:prstClr val="black"/>
                    </a:solidFill>
                    <a:effectLst/>
                    <a:uLnTx/>
                    <a:uFillTx/>
                    <a:cs typeface="+mn-cs"/>
                  </a:rPr>
                  <a:t>　ただし</a:t>
                </a:r>
                <a14:m>
                  <m:oMath xmlns:m="http://schemas.openxmlformats.org/officeDocument/2006/math">
                    <m:r>
                      <a:rPr lang="ja-JP" altLang="en-US" sz="2000" b="1" i="1">
                        <a:solidFill>
                          <a:prstClr val="black"/>
                        </a:solidFill>
                        <a:latin typeface="Cambria Math" panose="02040503050406030204" pitchFamily="18" charset="0"/>
                      </a:rPr>
                      <m:t>，</m:t>
                    </m:r>
                    <m:r>
                      <a:rPr kumimoji="1" lang="en-US" altLang="ja-JP" sz="20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𝑵</m:t>
                    </m:r>
                    <m:d>
                      <m:dPr>
                        <m:ctrlPr>
                          <a:rPr kumimoji="1" lang="en-US" altLang="ja-JP" sz="20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𝒎</m:t>
                        </m:r>
                        <m:r>
                          <a:rPr kumimoji="1" lang="en-US" altLang="ja-JP" sz="2000" b="1"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r>
                          <a:rPr kumimoji="1" lang="ja-JP" altLang="en-US" sz="2000" b="1" i="1" u="none" strike="noStrike" kern="1200" cap="none" spc="0" normalizeH="0" baseline="0" noProof="0" smtClean="0">
                            <a:ln>
                              <a:noFill/>
                            </a:ln>
                            <a:solidFill>
                              <a:prstClr val="black"/>
                            </a:solidFill>
                            <a:effectLst/>
                            <a:uLnTx/>
                            <a:uFillTx/>
                            <a:latin typeface="Cambria Math" panose="02040503050406030204" pitchFamily="18" charset="0"/>
                          </a:rPr>
                          <m:t>𝚺</m:t>
                        </m:r>
                      </m:e>
                    </m:d>
                  </m:oMath>
                </a14:m>
                <a:r>
                  <a:rPr kumimoji="1" lang="ja-JP" altLang="en-US" sz="2000" b="1" dirty="0">
                    <a:latin typeface="+mn-ea"/>
                  </a:rPr>
                  <a:t>は平均</a:t>
                </a:r>
                <a14:m>
                  <m:oMath xmlns:m="http://schemas.openxmlformats.org/officeDocument/2006/math">
                    <m:r>
                      <a:rPr lang="en-US" altLang="ja-JP" sz="2000" b="1" i="1">
                        <a:solidFill>
                          <a:prstClr val="black"/>
                        </a:solidFill>
                        <a:latin typeface="Cambria Math" panose="02040503050406030204" pitchFamily="18" charset="0"/>
                      </a:rPr>
                      <m:t>𝒎</m:t>
                    </m:r>
                  </m:oMath>
                </a14:m>
                <a:r>
                  <a:rPr kumimoji="1" lang="ja-JP" altLang="en-US" sz="2000" b="1" dirty="0">
                    <a:latin typeface="+mn-ea"/>
                  </a:rPr>
                  <a:t>，分散</a:t>
                </a:r>
                <a14:m>
                  <m:oMath xmlns:m="http://schemas.openxmlformats.org/officeDocument/2006/math">
                    <m:r>
                      <a:rPr lang="ja-JP" altLang="en-US" sz="2000" b="1" i="1">
                        <a:solidFill>
                          <a:prstClr val="black"/>
                        </a:solidFill>
                        <a:latin typeface="Cambria Math" panose="02040503050406030204" pitchFamily="18" charset="0"/>
                      </a:rPr>
                      <m:t>𝚺</m:t>
                    </m:r>
                  </m:oMath>
                </a14:m>
                <a:r>
                  <a:rPr kumimoji="1" lang="ja-JP" altLang="en-US" sz="2000" b="1" dirty="0">
                    <a:latin typeface="+mn-ea"/>
                  </a:rPr>
                  <a:t>の正規密度関数</a:t>
                </a:r>
                <a:endParaRPr kumimoji="1" lang="en-US" altLang="ja-JP" sz="2000" b="1" dirty="0">
                  <a:latin typeface="+mn-ea"/>
                </a:endParaRPr>
              </a:p>
              <a:p>
                <a:pPr algn="just"/>
                <a:endParaRPr lang="en-US" altLang="ja-JP" sz="800" b="1" dirty="0">
                  <a:latin typeface="+mn-ea"/>
                </a:endParaRPr>
              </a:p>
              <a:p>
                <a:pPr algn="just"/>
                <a:r>
                  <a:rPr lang="ja-JP" altLang="en-US" sz="2000" b="1" dirty="0">
                    <a:latin typeface="+mn-ea"/>
                  </a:rPr>
                  <a:t>・シナプス結合荷重</a:t>
                </a:r>
                <a14:m>
                  <m:oMath xmlns:m="http://schemas.openxmlformats.org/officeDocument/2006/math">
                    <m:r>
                      <a:rPr lang="en-US" altLang="ja-JP" sz="2000" b="1" i="1" smtClean="0">
                        <a:latin typeface="Cambria Math" panose="02040503050406030204" pitchFamily="18" charset="0"/>
                      </a:rPr>
                      <m:t>𝒘</m:t>
                    </m:r>
                  </m:oMath>
                </a14:m>
                <a:r>
                  <a:rPr lang="ja-JP" altLang="en-US" sz="2000" b="1" dirty="0">
                    <a:latin typeface="+mn-ea"/>
                  </a:rPr>
                  <a:t>の初期値：</a:t>
                </a:r>
                <a:endParaRPr lang="en-US" altLang="ja-JP" sz="2000" b="1" dirty="0">
                  <a:latin typeface="+mn-ea"/>
                </a:endParaRPr>
              </a:p>
              <a:p>
                <a:pPr algn="just"/>
                <a:endParaRPr lang="en-US" altLang="ja-JP" sz="800" b="1" dirty="0">
                  <a:latin typeface="+mn-ea"/>
                </a:endParaRPr>
              </a:p>
              <a:p>
                <a:pPr algn="just"/>
                <a14:m>
                  <m:oMathPara xmlns:m="http://schemas.openxmlformats.org/officeDocument/2006/math">
                    <m:oMathParaPr>
                      <m:jc m:val="left"/>
                    </m:oMathParaPr>
                    <m:oMath xmlns:m="http://schemas.openxmlformats.org/officeDocument/2006/math">
                      <m:d>
                        <m:dPr>
                          <m:begChr m:val="["/>
                          <m:endChr m:val="]"/>
                          <m:ctrlPr>
                            <a:rPr lang="en-US" altLang="ja-JP" sz="2000" b="1" i="1" smtClean="0">
                              <a:latin typeface="Cambria Math" panose="02040503050406030204" pitchFamily="18" charset="0"/>
                            </a:rPr>
                          </m:ctrlPr>
                        </m:dPr>
                        <m:e>
                          <m:sSub>
                            <m:sSubPr>
                              <m:ctrlPr>
                                <a:rPr lang="en-US" altLang="ja-JP" sz="2000" b="1" i="1" smtClean="0">
                                  <a:latin typeface="Cambria Math" panose="02040503050406030204" pitchFamily="18" charset="0"/>
                                </a:rPr>
                              </m:ctrlPr>
                            </m:sSubPr>
                            <m:e>
                              <m:r>
                                <a:rPr lang="en-US" altLang="ja-JP" sz="2000" b="1" i="1" smtClean="0">
                                  <a:latin typeface="Cambria Math" panose="02040503050406030204" pitchFamily="18" charset="0"/>
                                </a:rPr>
                                <m:t>𝒘</m:t>
                              </m:r>
                            </m:e>
                            <m:sub>
                              <m:r>
                                <a:rPr lang="en-US" altLang="ja-JP" sz="2000" b="1" i="1" smtClean="0">
                                  <a:latin typeface="Cambria Math" panose="02040503050406030204" pitchFamily="18" charset="0"/>
                                </a:rPr>
                                <m:t>𝟏</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a:latin typeface="Cambria Math" panose="02040503050406030204" pitchFamily="18" charset="0"/>
                                </a:rPr>
                                <m:t>𝒘</m:t>
                              </m:r>
                            </m:e>
                            <m:sub>
                              <m:r>
                                <a:rPr lang="en-US" altLang="ja-JP" sz="2000" b="1" i="1" smtClean="0">
                                  <a:latin typeface="Cambria Math" panose="02040503050406030204" pitchFamily="18" charset="0"/>
                                </a:rPr>
                                <m:t>𝟐</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a:latin typeface="Cambria Math" panose="02040503050406030204" pitchFamily="18" charset="0"/>
                                </a:rPr>
                                <m:t>𝒘</m:t>
                              </m:r>
                            </m:e>
                            <m:sub>
                              <m:r>
                                <a:rPr lang="en-US" altLang="ja-JP" sz="2000" b="1" i="1" smtClean="0">
                                  <a:latin typeface="Cambria Math" panose="02040503050406030204" pitchFamily="18" charset="0"/>
                                </a:rPr>
                                <m:t>𝟑</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a:latin typeface="Cambria Math" panose="02040503050406030204" pitchFamily="18" charset="0"/>
                                </a:rPr>
                                <m:t>𝒘</m:t>
                              </m:r>
                            </m:e>
                            <m:sub>
                              <m:r>
                                <a:rPr lang="en-US" altLang="ja-JP" sz="2000" b="1" i="1" smtClean="0">
                                  <a:latin typeface="Cambria Math" panose="02040503050406030204" pitchFamily="18" charset="0"/>
                                </a:rPr>
                                <m:t>𝟒</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a:latin typeface="Cambria Math" panose="02040503050406030204" pitchFamily="18" charset="0"/>
                                </a:rPr>
                                <m:t>𝒘</m:t>
                              </m:r>
                            </m:e>
                            <m:sub>
                              <m:r>
                                <a:rPr lang="en-US" altLang="ja-JP" sz="2000" b="1" i="1" smtClean="0">
                                  <a:latin typeface="Cambria Math" panose="02040503050406030204" pitchFamily="18" charset="0"/>
                                </a:rPr>
                                <m:t>𝟓</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a:latin typeface="Cambria Math" panose="02040503050406030204" pitchFamily="18" charset="0"/>
                                </a:rPr>
                                <m:t>𝒘</m:t>
                              </m:r>
                            </m:e>
                            <m:sub>
                              <m:r>
                                <a:rPr lang="en-US" altLang="ja-JP" sz="2000" b="1" i="1" smtClean="0">
                                  <a:latin typeface="Cambria Math" panose="02040503050406030204" pitchFamily="18" charset="0"/>
                                </a:rPr>
                                <m:t>𝟔</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a:latin typeface="Cambria Math" panose="02040503050406030204" pitchFamily="18" charset="0"/>
                                </a:rPr>
                                <m:t>𝒘</m:t>
                              </m:r>
                            </m:e>
                            <m:sub>
                              <m:r>
                                <a:rPr lang="en-US" altLang="ja-JP" sz="2000" b="1" i="1" smtClean="0">
                                  <a:latin typeface="Cambria Math" panose="02040503050406030204" pitchFamily="18" charset="0"/>
                                </a:rPr>
                                <m:t>𝟕</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a:latin typeface="Cambria Math" panose="02040503050406030204" pitchFamily="18" charset="0"/>
                                </a:rPr>
                                <m:t>𝒘</m:t>
                              </m:r>
                            </m:e>
                            <m:sub>
                              <m:r>
                                <a:rPr lang="en-US" altLang="ja-JP" sz="2000" b="1" i="1" smtClean="0">
                                  <a:latin typeface="Cambria Math" panose="02040503050406030204" pitchFamily="18" charset="0"/>
                                </a:rPr>
                                <m:t>𝟖</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a:latin typeface="Cambria Math" panose="02040503050406030204" pitchFamily="18" charset="0"/>
                                </a:rPr>
                                <m:t>𝒘</m:t>
                              </m:r>
                            </m:e>
                            <m:sub>
                              <m:r>
                                <a:rPr lang="en-US" altLang="ja-JP" sz="2000" b="1" i="1" smtClean="0">
                                  <a:latin typeface="Cambria Math" panose="02040503050406030204" pitchFamily="18" charset="0"/>
                                </a:rPr>
                                <m:t>𝟗</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smtClean="0">
                                  <a:latin typeface="Cambria Math" panose="02040503050406030204" pitchFamily="18" charset="0"/>
                                </a:rPr>
                                <m:t>,</m:t>
                              </m:r>
                              <m:r>
                                <a:rPr lang="en-US" altLang="ja-JP" sz="2000" b="1" i="1">
                                  <a:latin typeface="Cambria Math" panose="02040503050406030204" pitchFamily="18" charset="0"/>
                                </a:rPr>
                                <m:t>𝒘</m:t>
                              </m:r>
                            </m:e>
                            <m:sub>
                              <m:r>
                                <a:rPr lang="en-US" altLang="ja-JP" sz="2000" b="1" i="1">
                                  <a:latin typeface="Cambria Math" panose="02040503050406030204" pitchFamily="18" charset="0"/>
                                </a:rPr>
                                <m:t>𝟏</m:t>
                              </m:r>
                              <m:r>
                                <a:rPr lang="en-US" altLang="ja-JP" sz="2000" b="1" i="1" smtClean="0">
                                  <a:latin typeface="Cambria Math" panose="02040503050406030204" pitchFamily="18" charset="0"/>
                                </a:rPr>
                                <m:t>𝟎</m:t>
                              </m:r>
                            </m:sub>
                          </m:sSub>
                        </m:e>
                      </m:d>
                      <m:r>
                        <a:rPr lang="en-US" altLang="ja-JP" sz="2000" b="1" i="1" smtClean="0">
                          <a:latin typeface="Cambria Math" panose="02040503050406030204" pitchFamily="18" charset="0"/>
                        </a:rPr>
                        <m:t> = </m:t>
                      </m:r>
                      <m:d>
                        <m:dPr>
                          <m:begChr m:val="["/>
                          <m:endChr m:val="]"/>
                          <m:ctrlPr>
                            <a:rPr lang="en-US" altLang="ja-JP" sz="2000" b="1" i="1" smtClean="0">
                              <a:latin typeface="Cambria Math" panose="02040503050406030204" pitchFamily="18" charset="0"/>
                            </a:rPr>
                          </m:ctrlPr>
                        </m:dPr>
                        <m:e>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𝟎</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𝟏</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𝟎</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𝟒</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𝟎</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𝟕</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𝟏</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𝟎</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𝟏</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𝟑</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𝟏</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𝟔</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𝟏</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𝟗</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𝟐</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𝟐</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𝟐</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𝟓</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𝟐</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𝟖</m:t>
                          </m:r>
                          <m:r>
                            <a:rPr lang="en-US" altLang="ja-JP" sz="2000" b="1" i="1" smtClean="0">
                              <a:latin typeface="Cambria Math" panose="02040503050406030204" pitchFamily="18" charset="0"/>
                            </a:rPr>
                            <m:t> </m:t>
                          </m:r>
                        </m:e>
                      </m:d>
                    </m:oMath>
                  </m:oMathPara>
                </a14:m>
                <a:endParaRPr lang="en-US" altLang="ja-JP" sz="2000" b="1" dirty="0">
                  <a:latin typeface="+mn-ea"/>
                </a:endParaRPr>
              </a:p>
              <a:p>
                <a:pPr algn="just"/>
                <a:endParaRPr lang="en-US" altLang="ja-JP" sz="800" dirty="0">
                  <a:latin typeface="+mn-ea"/>
                </a:endParaRPr>
              </a:p>
              <a:p>
                <a:pPr algn="just"/>
                <a:r>
                  <a:rPr lang="ja-JP" altLang="en-US" sz="2000" b="1" dirty="0">
                    <a:latin typeface="+mn-ea"/>
                  </a:rPr>
                  <a:t>・平均位置</a:t>
                </a:r>
                <a14:m>
                  <m:oMath xmlns:m="http://schemas.openxmlformats.org/officeDocument/2006/math">
                    <m:r>
                      <a:rPr lang="en-US" altLang="ja-JP" sz="2000" b="1" i="1" smtClean="0">
                        <a:latin typeface="Cambria Math" panose="02040503050406030204" pitchFamily="18" charset="0"/>
                      </a:rPr>
                      <m:t>𝒎</m:t>
                    </m:r>
                  </m:oMath>
                </a14:m>
                <a:r>
                  <a:rPr lang="ja-JP" altLang="en-US" sz="2000" b="1" dirty="0">
                    <a:latin typeface="+mn-ea"/>
                  </a:rPr>
                  <a:t>の初期値：</a:t>
                </a:r>
                <a:endParaRPr lang="en-US" altLang="ja-JP" sz="2000" b="1" dirty="0">
                  <a:latin typeface="+mn-ea"/>
                </a:endParaRPr>
              </a:p>
              <a:p>
                <a:pPr algn="just"/>
                <a:endParaRPr lang="en-US" altLang="ja-JP" sz="800" b="1" dirty="0">
                  <a:latin typeface="+mn-ea"/>
                </a:endParaRPr>
              </a:p>
              <a:p>
                <a:pPr algn="just"/>
                <a14:m>
                  <m:oMathPara xmlns:m="http://schemas.openxmlformats.org/officeDocument/2006/math">
                    <m:oMathParaPr>
                      <m:jc m:val="left"/>
                    </m:oMathParaPr>
                    <m:oMath xmlns:m="http://schemas.openxmlformats.org/officeDocument/2006/math">
                      <m:d>
                        <m:dPr>
                          <m:begChr m:val="["/>
                          <m:endChr m:val="]"/>
                          <m:ctrlPr>
                            <a:rPr lang="en-US" altLang="ja-JP" sz="2000" b="1" i="1" smtClean="0">
                              <a:latin typeface="Cambria Math" panose="02040503050406030204" pitchFamily="18" charset="0"/>
                            </a:rPr>
                          </m:ctrlPr>
                        </m:dPr>
                        <m:e>
                          <m:sSub>
                            <m:sSubPr>
                              <m:ctrlPr>
                                <a:rPr lang="en-US" altLang="ja-JP" sz="2000" b="1" i="1" smtClean="0">
                                  <a:latin typeface="Cambria Math" panose="02040503050406030204" pitchFamily="18" charset="0"/>
                                </a:rPr>
                              </m:ctrlPr>
                            </m:sSubPr>
                            <m:e>
                              <m:r>
                                <a:rPr lang="en-US" altLang="ja-JP" sz="2000" b="1" i="1" smtClean="0">
                                  <a:latin typeface="Cambria Math" panose="02040503050406030204" pitchFamily="18" charset="0"/>
                                </a:rPr>
                                <m:t>𝒎</m:t>
                              </m:r>
                            </m:e>
                            <m:sub>
                              <m:r>
                                <a:rPr lang="en-US" altLang="ja-JP" sz="2000" b="1" i="1" smtClean="0">
                                  <a:latin typeface="Cambria Math" panose="02040503050406030204" pitchFamily="18" charset="0"/>
                                </a:rPr>
                                <m:t>𝟏</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smtClean="0">
                                  <a:latin typeface="Cambria Math" panose="02040503050406030204" pitchFamily="18" charset="0"/>
                                </a:rPr>
                                <m:t>𝒎</m:t>
                              </m:r>
                            </m:e>
                            <m:sub>
                              <m:r>
                                <a:rPr lang="en-US" altLang="ja-JP" sz="2000" b="1" i="1" smtClean="0">
                                  <a:latin typeface="Cambria Math" panose="02040503050406030204" pitchFamily="18" charset="0"/>
                                </a:rPr>
                                <m:t>𝟐</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smtClean="0">
                                  <a:latin typeface="Cambria Math" panose="02040503050406030204" pitchFamily="18" charset="0"/>
                                </a:rPr>
                                <m:t>𝒎</m:t>
                              </m:r>
                            </m:e>
                            <m:sub>
                              <m:r>
                                <a:rPr lang="en-US" altLang="ja-JP" sz="2000" b="1" i="1" smtClean="0">
                                  <a:latin typeface="Cambria Math" panose="02040503050406030204" pitchFamily="18" charset="0"/>
                                </a:rPr>
                                <m:t>𝟑</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smtClean="0">
                                  <a:latin typeface="Cambria Math" panose="02040503050406030204" pitchFamily="18" charset="0"/>
                                </a:rPr>
                                <m:t>𝒎</m:t>
                              </m:r>
                            </m:e>
                            <m:sub>
                              <m:r>
                                <a:rPr lang="en-US" altLang="ja-JP" sz="2000" b="1" i="1" smtClean="0">
                                  <a:latin typeface="Cambria Math" panose="02040503050406030204" pitchFamily="18" charset="0"/>
                                </a:rPr>
                                <m:t>𝟒</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smtClean="0">
                                  <a:latin typeface="Cambria Math" panose="02040503050406030204" pitchFamily="18" charset="0"/>
                                </a:rPr>
                                <m:t>𝒎</m:t>
                              </m:r>
                            </m:e>
                            <m:sub>
                              <m:r>
                                <a:rPr lang="en-US" altLang="ja-JP" sz="2000" b="1" i="1" smtClean="0">
                                  <a:latin typeface="Cambria Math" panose="02040503050406030204" pitchFamily="18" charset="0"/>
                                </a:rPr>
                                <m:t>𝟓</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smtClean="0">
                                  <a:latin typeface="Cambria Math" panose="02040503050406030204" pitchFamily="18" charset="0"/>
                                </a:rPr>
                                <m:t>𝒎</m:t>
                              </m:r>
                            </m:e>
                            <m:sub>
                              <m:r>
                                <a:rPr lang="en-US" altLang="ja-JP" sz="2000" b="1" i="1" smtClean="0">
                                  <a:latin typeface="Cambria Math" panose="02040503050406030204" pitchFamily="18" charset="0"/>
                                </a:rPr>
                                <m:t>𝟔</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smtClean="0">
                                  <a:latin typeface="Cambria Math" panose="02040503050406030204" pitchFamily="18" charset="0"/>
                                </a:rPr>
                                <m:t>𝒎</m:t>
                              </m:r>
                            </m:e>
                            <m:sub>
                              <m:r>
                                <a:rPr lang="en-US" altLang="ja-JP" sz="2000" b="1" i="1" smtClean="0">
                                  <a:latin typeface="Cambria Math" panose="02040503050406030204" pitchFamily="18" charset="0"/>
                                </a:rPr>
                                <m:t>𝟕</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smtClean="0">
                                  <a:latin typeface="Cambria Math" panose="02040503050406030204" pitchFamily="18" charset="0"/>
                                </a:rPr>
                                <m:t>𝒎</m:t>
                              </m:r>
                            </m:e>
                            <m:sub>
                              <m:r>
                                <a:rPr lang="en-US" altLang="ja-JP" sz="2000" b="1" i="1" smtClean="0">
                                  <a:latin typeface="Cambria Math" panose="02040503050406030204" pitchFamily="18" charset="0"/>
                                </a:rPr>
                                <m:t>𝟖</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smtClean="0">
                                  <a:latin typeface="Cambria Math" panose="02040503050406030204" pitchFamily="18" charset="0"/>
                                </a:rPr>
                                <m:t>𝒎</m:t>
                              </m:r>
                            </m:e>
                            <m:sub>
                              <m:r>
                                <a:rPr lang="en-US" altLang="ja-JP" sz="2000" b="1" i="1" smtClean="0">
                                  <a:latin typeface="Cambria Math" panose="02040503050406030204" pitchFamily="18" charset="0"/>
                                </a:rPr>
                                <m:t>𝟗</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𝒎</m:t>
                              </m:r>
                            </m:e>
                            <m:sub>
                              <m:r>
                                <a:rPr lang="en-US" altLang="ja-JP" sz="2000" b="1" i="1">
                                  <a:latin typeface="Cambria Math" panose="02040503050406030204" pitchFamily="18" charset="0"/>
                                </a:rPr>
                                <m:t>𝟏</m:t>
                              </m:r>
                              <m:r>
                                <a:rPr lang="en-US" altLang="ja-JP" sz="2000" b="1" i="1" smtClean="0">
                                  <a:latin typeface="Cambria Math" panose="02040503050406030204" pitchFamily="18" charset="0"/>
                                </a:rPr>
                                <m:t>𝟎</m:t>
                              </m:r>
                            </m:sub>
                          </m:sSub>
                        </m:e>
                      </m:d>
                      <m:r>
                        <a:rPr lang="en-US" altLang="ja-JP" sz="2000" b="1" i="1" smtClean="0">
                          <a:latin typeface="Cambria Math" panose="02040503050406030204" pitchFamily="18" charset="0"/>
                        </a:rPr>
                        <m:t> = </m:t>
                      </m:r>
                      <m:d>
                        <m:dPr>
                          <m:begChr m:val="["/>
                          <m:endChr m:val="]"/>
                          <m:ctrlPr>
                            <a:rPr lang="en-US" altLang="ja-JP" sz="2000" b="1" i="1" smtClean="0">
                              <a:latin typeface="Cambria Math" panose="02040503050406030204" pitchFamily="18" charset="0"/>
                            </a:rPr>
                          </m:ctrlPr>
                        </m:dPr>
                        <m:e>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𝟏𝟓</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𝟕</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𝟐</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𝟓</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𝟏𝟑</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𝟏𝟐</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𝟑</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𝟕</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𝟖</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𝟏𝟔</m:t>
                          </m:r>
                          <m:r>
                            <a:rPr lang="en-US" altLang="ja-JP" sz="2000" b="1" i="1" smtClean="0">
                              <a:latin typeface="Cambria Math" panose="02040503050406030204" pitchFamily="18" charset="0"/>
                            </a:rPr>
                            <m:t> </m:t>
                          </m:r>
                        </m:e>
                      </m:d>
                    </m:oMath>
                  </m:oMathPara>
                </a14:m>
                <a:endParaRPr lang="en-US" altLang="ja-JP" sz="2000" b="1" dirty="0">
                  <a:latin typeface="+mn-ea"/>
                </a:endParaRPr>
              </a:p>
              <a:p>
                <a:pPr algn="just"/>
                <a:endParaRPr lang="en-US" altLang="ja-JP" sz="800" dirty="0">
                  <a:latin typeface="+mn-ea"/>
                </a:endParaRPr>
              </a:p>
              <a:p>
                <a:pPr algn="just"/>
                <a:r>
                  <a:rPr lang="ja-JP" altLang="en-US" sz="2000" b="1" dirty="0">
                    <a:latin typeface="+mn-ea"/>
                  </a:rPr>
                  <a:t>・分散</a:t>
                </a:r>
                <a14:m>
                  <m:oMath xmlns:m="http://schemas.openxmlformats.org/officeDocument/2006/math">
                    <m:r>
                      <a:rPr lang="ja-JP" altLang="en-US" sz="2000" b="1" i="1">
                        <a:solidFill>
                          <a:prstClr val="black"/>
                        </a:solidFill>
                        <a:latin typeface="Cambria Math" panose="02040503050406030204" pitchFamily="18" charset="0"/>
                      </a:rPr>
                      <m:t>𝚺</m:t>
                    </m:r>
                  </m:oMath>
                </a14:m>
                <a:r>
                  <a:rPr lang="ja-JP" altLang="en-US" sz="2000" b="1" dirty="0">
                    <a:latin typeface="+mn-ea"/>
                  </a:rPr>
                  <a:t>の初期値：</a:t>
                </a:r>
                <a:endParaRPr lang="en-US" altLang="ja-JP" sz="2000" b="1" dirty="0">
                  <a:latin typeface="+mn-ea"/>
                </a:endParaRPr>
              </a:p>
              <a:p>
                <a:pPr algn="just"/>
                <a:endParaRPr lang="en-US" altLang="ja-JP" sz="800" b="1" dirty="0">
                  <a:latin typeface="+mn-ea"/>
                </a:endParaRPr>
              </a:p>
              <a:p>
                <a:pPr algn="just"/>
                <a14:m>
                  <m:oMathPara xmlns:m="http://schemas.openxmlformats.org/officeDocument/2006/math">
                    <m:oMathParaPr>
                      <m:jc m:val="left"/>
                    </m:oMathParaPr>
                    <m:oMath xmlns:m="http://schemas.openxmlformats.org/officeDocument/2006/math">
                      <m:d>
                        <m:dPr>
                          <m:begChr m:val="["/>
                          <m:endChr m:val="]"/>
                          <m:ctrlPr>
                            <a:rPr lang="en-US" altLang="ja-JP" sz="2000" b="1" i="1" smtClean="0">
                              <a:latin typeface="Cambria Math" panose="02040503050406030204" pitchFamily="18" charset="0"/>
                            </a:rPr>
                          </m:ctrlPr>
                        </m:dPr>
                        <m:e>
                          <m:sSub>
                            <m:sSubPr>
                              <m:ctrlPr>
                                <a:rPr lang="en-US" altLang="ja-JP" sz="2000" b="1" i="1" smtClean="0">
                                  <a:latin typeface="Cambria Math" panose="02040503050406030204" pitchFamily="18" charset="0"/>
                                </a:rPr>
                              </m:ctrlPr>
                            </m:sSubPr>
                            <m:e>
                              <m:r>
                                <a:rPr lang="ja-JP" altLang="en-US" sz="2000" b="1" i="1">
                                  <a:solidFill>
                                    <a:prstClr val="black"/>
                                  </a:solidFill>
                                  <a:latin typeface="Cambria Math" panose="02040503050406030204" pitchFamily="18" charset="0"/>
                                </a:rPr>
                                <m:t>𝚺</m:t>
                              </m:r>
                            </m:e>
                            <m:sub>
                              <m:r>
                                <a:rPr lang="en-US" altLang="ja-JP" sz="2000" b="1" i="1" smtClean="0">
                                  <a:latin typeface="Cambria Math" panose="02040503050406030204" pitchFamily="18" charset="0"/>
                                </a:rPr>
                                <m:t>𝟏</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ja-JP" altLang="en-US" sz="2000" b="1" i="1">
                                  <a:solidFill>
                                    <a:prstClr val="black"/>
                                  </a:solidFill>
                                  <a:latin typeface="Cambria Math" panose="02040503050406030204" pitchFamily="18" charset="0"/>
                                </a:rPr>
                                <m:t>𝚺</m:t>
                              </m:r>
                            </m:e>
                            <m:sub>
                              <m:r>
                                <a:rPr lang="en-US" altLang="ja-JP" sz="2000" b="1" i="1" smtClean="0">
                                  <a:latin typeface="Cambria Math" panose="02040503050406030204" pitchFamily="18" charset="0"/>
                                </a:rPr>
                                <m:t>𝟐</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ja-JP" altLang="en-US" sz="2000" b="1" i="1">
                                  <a:solidFill>
                                    <a:prstClr val="black"/>
                                  </a:solidFill>
                                  <a:latin typeface="Cambria Math" panose="02040503050406030204" pitchFamily="18" charset="0"/>
                                </a:rPr>
                                <m:t>𝚺</m:t>
                              </m:r>
                            </m:e>
                            <m:sub>
                              <m:r>
                                <a:rPr lang="en-US" altLang="ja-JP" sz="2000" b="1" i="1" smtClean="0">
                                  <a:latin typeface="Cambria Math" panose="02040503050406030204" pitchFamily="18" charset="0"/>
                                </a:rPr>
                                <m:t>𝟑</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ja-JP" altLang="en-US" sz="2000" b="1" i="1">
                                  <a:solidFill>
                                    <a:prstClr val="black"/>
                                  </a:solidFill>
                                  <a:latin typeface="Cambria Math" panose="02040503050406030204" pitchFamily="18" charset="0"/>
                                </a:rPr>
                                <m:t>𝚺</m:t>
                              </m:r>
                            </m:e>
                            <m:sub>
                              <m:r>
                                <a:rPr lang="en-US" altLang="ja-JP" sz="2000" b="1" i="1" smtClean="0">
                                  <a:latin typeface="Cambria Math" panose="02040503050406030204" pitchFamily="18" charset="0"/>
                                </a:rPr>
                                <m:t>𝟒</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ja-JP" altLang="en-US" sz="2000" b="1" i="1">
                                  <a:solidFill>
                                    <a:prstClr val="black"/>
                                  </a:solidFill>
                                  <a:latin typeface="Cambria Math" panose="02040503050406030204" pitchFamily="18" charset="0"/>
                                </a:rPr>
                                <m:t>𝚺</m:t>
                              </m:r>
                            </m:e>
                            <m:sub>
                              <m:r>
                                <a:rPr lang="en-US" altLang="ja-JP" sz="2000" b="1" i="1" smtClean="0">
                                  <a:latin typeface="Cambria Math" panose="02040503050406030204" pitchFamily="18" charset="0"/>
                                </a:rPr>
                                <m:t>𝟓</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ja-JP" altLang="en-US" sz="2000" b="1" i="1">
                                  <a:solidFill>
                                    <a:prstClr val="black"/>
                                  </a:solidFill>
                                  <a:latin typeface="Cambria Math" panose="02040503050406030204" pitchFamily="18" charset="0"/>
                                </a:rPr>
                                <m:t>𝚺</m:t>
                              </m:r>
                            </m:e>
                            <m:sub>
                              <m:r>
                                <a:rPr lang="en-US" altLang="ja-JP" sz="2000" b="1" i="1" smtClean="0">
                                  <a:latin typeface="Cambria Math" panose="02040503050406030204" pitchFamily="18" charset="0"/>
                                </a:rPr>
                                <m:t>𝟔</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ja-JP" altLang="en-US" sz="2000" b="1" i="1">
                                  <a:solidFill>
                                    <a:prstClr val="black"/>
                                  </a:solidFill>
                                  <a:latin typeface="Cambria Math" panose="02040503050406030204" pitchFamily="18" charset="0"/>
                                </a:rPr>
                                <m:t>𝚺</m:t>
                              </m:r>
                            </m:e>
                            <m:sub>
                              <m:r>
                                <a:rPr lang="en-US" altLang="ja-JP" sz="2000" b="1" i="1" smtClean="0">
                                  <a:latin typeface="Cambria Math" panose="02040503050406030204" pitchFamily="18" charset="0"/>
                                </a:rPr>
                                <m:t>𝟕</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ja-JP" altLang="en-US" sz="2000" b="1" i="1">
                                  <a:solidFill>
                                    <a:prstClr val="black"/>
                                  </a:solidFill>
                                  <a:latin typeface="Cambria Math" panose="02040503050406030204" pitchFamily="18" charset="0"/>
                                </a:rPr>
                                <m:t>𝚺</m:t>
                              </m:r>
                            </m:e>
                            <m:sub>
                              <m:r>
                                <a:rPr lang="en-US" altLang="ja-JP" sz="2000" b="1" i="1" smtClean="0">
                                  <a:latin typeface="Cambria Math" panose="02040503050406030204" pitchFamily="18" charset="0"/>
                                </a:rPr>
                                <m:t>𝟖</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ja-JP" altLang="en-US" sz="2000" b="1" i="1">
                                  <a:solidFill>
                                    <a:prstClr val="black"/>
                                  </a:solidFill>
                                  <a:latin typeface="Cambria Math" panose="02040503050406030204" pitchFamily="18" charset="0"/>
                                </a:rPr>
                                <m:t>𝚺</m:t>
                              </m:r>
                            </m:e>
                            <m:sub>
                              <m:r>
                                <a:rPr lang="en-US" altLang="ja-JP" sz="2000" b="1" i="1" smtClean="0">
                                  <a:latin typeface="Cambria Math" panose="02040503050406030204" pitchFamily="18" charset="0"/>
                                </a:rPr>
                                <m:t>𝟗</m:t>
                              </m:r>
                            </m:sub>
                          </m:sSub>
                          <m:r>
                            <a:rPr lang="en-US" altLang="ja-JP" sz="2000" b="1" i="1" smtClean="0">
                              <a:latin typeface="Cambria Math" panose="02040503050406030204" pitchFamily="18" charset="0"/>
                            </a:rPr>
                            <m:t> </m:t>
                          </m:r>
                          <m:sSub>
                            <m:sSubPr>
                              <m:ctrlPr>
                                <a:rPr lang="en-US" altLang="ja-JP" sz="2000" b="1" i="1">
                                  <a:latin typeface="Cambria Math" panose="02040503050406030204" pitchFamily="18" charset="0"/>
                                </a:rPr>
                              </m:ctrlPr>
                            </m:sSubPr>
                            <m:e>
                              <m:r>
                                <a:rPr lang="en-US" altLang="ja-JP" sz="2000" b="1" i="1" smtClean="0">
                                  <a:latin typeface="Cambria Math" panose="02040503050406030204" pitchFamily="18" charset="0"/>
                                </a:rPr>
                                <m:t>,</m:t>
                              </m:r>
                              <m:r>
                                <a:rPr lang="ja-JP" altLang="en-US" sz="2000" b="1" i="1">
                                  <a:solidFill>
                                    <a:prstClr val="black"/>
                                  </a:solidFill>
                                  <a:latin typeface="Cambria Math" panose="02040503050406030204" pitchFamily="18" charset="0"/>
                                </a:rPr>
                                <m:t>𝚺</m:t>
                              </m:r>
                            </m:e>
                            <m:sub>
                              <m:r>
                                <a:rPr lang="en-US" altLang="ja-JP" sz="2000" b="1" i="1">
                                  <a:latin typeface="Cambria Math" panose="02040503050406030204" pitchFamily="18" charset="0"/>
                                </a:rPr>
                                <m:t>𝟏</m:t>
                              </m:r>
                              <m:r>
                                <a:rPr lang="en-US" altLang="ja-JP" sz="2000" b="1" i="1" smtClean="0">
                                  <a:latin typeface="Cambria Math" panose="02040503050406030204" pitchFamily="18" charset="0"/>
                                </a:rPr>
                                <m:t>𝟎</m:t>
                              </m:r>
                            </m:sub>
                          </m:sSub>
                        </m:e>
                      </m:d>
                      <m:r>
                        <a:rPr lang="en-US" altLang="ja-JP" sz="2000" b="1" i="1" smtClean="0">
                          <a:latin typeface="Cambria Math" panose="02040503050406030204" pitchFamily="18" charset="0"/>
                        </a:rPr>
                        <m:t> = </m:t>
                      </m:r>
                      <m:d>
                        <m:dPr>
                          <m:begChr m:val="["/>
                          <m:endChr m:val="]"/>
                          <m:ctrlPr>
                            <a:rPr lang="en-US" altLang="ja-JP" sz="2000" b="1" i="1" smtClean="0">
                              <a:latin typeface="Cambria Math" panose="02040503050406030204" pitchFamily="18" charset="0"/>
                            </a:rPr>
                          </m:ctrlPr>
                        </m:dPr>
                        <m:e>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𝟔</m:t>
                          </m:r>
                          <m:r>
                            <a:rPr lang="en-US" altLang="ja-JP" sz="2000" b="1" i="1" smtClean="0">
                              <a:latin typeface="Cambria Math" panose="02040503050406030204" pitchFamily="18" charset="0"/>
                            </a:rPr>
                            <m:t>, </m:t>
                          </m:r>
                          <m:r>
                            <a:rPr lang="en-US" altLang="ja-JP" sz="2000" b="1" i="1" smtClean="0">
                              <a:latin typeface="Cambria Math" panose="02040503050406030204" pitchFamily="18" charset="0"/>
                            </a:rPr>
                            <m:t>𝟏𝟎</m:t>
                          </m:r>
                          <m:r>
                            <a:rPr lang="en-US" altLang="ja-JP" sz="2000" b="1" i="1" smtClean="0">
                              <a:latin typeface="Cambria Math" panose="02040503050406030204" pitchFamily="18" charset="0"/>
                            </a:rPr>
                            <m:t> , </m:t>
                          </m:r>
                          <m:r>
                            <a:rPr lang="en-US" altLang="ja-JP" sz="2000" b="1" i="1" smtClean="0">
                              <a:latin typeface="Cambria Math" panose="02040503050406030204" pitchFamily="18" charset="0"/>
                            </a:rPr>
                            <m:t>𝟑</m:t>
                          </m:r>
                          <m:r>
                            <a:rPr lang="en-US" altLang="ja-JP" sz="2000" b="1" i="1" smtClean="0">
                              <a:latin typeface="Cambria Math" panose="02040503050406030204" pitchFamily="18" charset="0"/>
                            </a:rPr>
                            <m:t> , </m:t>
                          </m:r>
                          <m:r>
                            <a:rPr lang="en-US" altLang="ja-JP" sz="2000" b="1" i="1" smtClean="0">
                              <a:latin typeface="Cambria Math" panose="02040503050406030204" pitchFamily="18" charset="0"/>
                            </a:rPr>
                            <m:t>𝟓</m:t>
                          </m:r>
                          <m:r>
                            <a:rPr lang="en-US" altLang="ja-JP" sz="2000" b="1" i="1" smtClean="0">
                              <a:latin typeface="Cambria Math" panose="02040503050406030204" pitchFamily="18" charset="0"/>
                            </a:rPr>
                            <m:t> , </m:t>
                          </m:r>
                          <m:r>
                            <a:rPr lang="en-US" altLang="ja-JP" sz="2000" b="1" i="1" smtClean="0">
                              <a:latin typeface="Cambria Math" panose="02040503050406030204" pitchFamily="18" charset="0"/>
                            </a:rPr>
                            <m:t>𝟏</m:t>
                          </m:r>
                          <m:r>
                            <a:rPr lang="en-US" altLang="ja-JP" sz="2000" b="1" i="1" smtClean="0">
                              <a:latin typeface="Cambria Math" panose="02040503050406030204" pitchFamily="18" charset="0"/>
                            </a:rPr>
                            <m:t> , </m:t>
                          </m:r>
                          <m:r>
                            <a:rPr lang="en-US" altLang="ja-JP" sz="2000" b="1" i="1" smtClean="0">
                              <a:latin typeface="Cambria Math" panose="02040503050406030204" pitchFamily="18" charset="0"/>
                            </a:rPr>
                            <m:t>𝟏𝟑</m:t>
                          </m:r>
                          <m:r>
                            <a:rPr lang="en-US" altLang="ja-JP" sz="2000" b="1" i="1" smtClean="0">
                              <a:latin typeface="Cambria Math" panose="02040503050406030204" pitchFamily="18" charset="0"/>
                            </a:rPr>
                            <m:t> , </m:t>
                          </m:r>
                          <m:r>
                            <a:rPr lang="en-US" altLang="ja-JP" sz="2000" b="1" i="1" smtClean="0">
                              <a:latin typeface="Cambria Math" panose="02040503050406030204" pitchFamily="18" charset="0"/>
                            </a:rPr>
                            <m:t>𝟗</m:t>
                          </m:r>
                          <m:r>
                            <a:rPr lang="en-US" altLang="ja-JP" sz="2000" b="1" i="1" smtClean="0">
                              <a:latin typeface="Cambria Math" panose="02040503050406030204" pitchFamily="18" charset="0"/>
                            </a:rPr>
                            <m:t> , </m:t>
                          </m:r>
                          <m:r>
                            <a:rPr lang="en-US" altLang="ja-JP" sz="2000" b="1" i="1" smtClean="0">
                              <a:latin typeface="Cambria Math" panose="02040503050406030204" pitchFamily="18" charset="0"/>
                            </a:rPr>
                            <m:t>𝟏𝟏</m:t>
                          </m:r>
                          <m:r>
                            <a:rPr lang="en-US" altLang="ja-JP" sz="2000" b="1" i="1" smtClean="0">
                              <a:latin typeface="Cambria Math" panose="02040503050406030204" pitchFamily="18" charset="0"/>
                            </a:rPr>
                            <m:t> , </m:t>
                          </m:r>
                          <m:r>
                            <a:rPr lang="en-US" altLang="ja-JP" sz="2000" b="1" i="1" smtClean="0">
                              <a:latin typeface="Cambria Math" panose="02040503050406030204" pitchFamily="18" charset="0"/>
                            </a:rPr>
                            <m:t>𝟒</m:t>
                          </m:r>
                          <m:r>
                            <a:rPr lang="en-US" altLang="ja-JP" sz="2000" b="1" i="1" smtClean="0">
                              <a:latin typeface="Cambria Math" panose="02040503050406030204" pitchFamily="18" charset="0"/>
                            </a:rPr>
                            <m:t> , </m:t>
                          </m:r>
                          <m:r>
                            <a:rPr lang="en-US" altLang="ja-JP" sz="2000" b="1" i="1" smtClean="0">
                              <a:latin typeface="Cambria Math" panose="02040503050406030204" pitchFamily="18" charset="0"/>
                            </a:rPr>
                            <m:t>𝟐</m:t>
                          </m:r>
                          <m:r>
                            <a:rPr lang="en-US" altLang="ja-JP" sz="2000" b="1" i="1" smtClean="0">
                              <a:latin typeface="Cambria Math" panose="02040503050406030204" pitchFamily="18" charset="0"/>
                            </a:rPr>
                            <m:t> </m:t>
                          </m:r>
                        </m:e>
                      </m:d>
                    </m:oMath>
                  </m:oMathPara>
                </a14:m>
                <a:endParaRPr lang="en-US" altLang="ja-JP" sz="2000" b="1" dirty="0">
                  <a:latin typeface="+mn-ea"/>
                </a:endParaRPr>
              </a:p>
            </p:txBody>
          </p:sp>
        </mc:Choice>
        <mc:Fallback xmlns="">
          <p:sp>
            <p:nvSpPr>
              <p:cNvPr id="12" name="テキスト ボックス 11">
                <a:extLst>
                  <a:ext uri="{FF2B5EF4-FFF2-40B4-BE49-F238E27FC236}">
                    <a16:creationId xmlns:a16="http://schemas.microsoft.com/office/drawing/2014/main" id="{1A623264-2B9F-034F-5B35-15E073DA75FD}"/>
                  </a:ext>
                </a:extLst>
              </p:cNvPr>
              <p:cNvSpPr txBox="1">
                <a:spLocks noRot="1" noChangeAspect="1" noMove="1" noResize="1" noEditPoints="1" noAdjustHandles="1" noChangeArrowheads="1" noChangeShapeType="1" noTextEdit="1"/>
              </p:cNvSpPr>
              <p:nvPr/>
            </p:nvSpPr>
            <p:spPr>
              <a:xfrm>
                <a:off x="350707" y="1505396"/>
                <a:ext cx="11490585" cy="3847207"/>
              </a:xfrm>
              <a:prstGeom prst="rect">
                <a:avLst/>
              </a:prstGeom>
              <a:blipFill>
                <a:blip r:embed="rId2"/>
                <a:stretch>
                  <a:fillRect l="-530" t="-790"/>
                </a:stretch>
              </a:blipFill>
              <a:ln w="12700">
                <a:solidFill>
                  <a:schemeClr val="accent6"/>
                </a:solidFill>
              </a:ln>
            </p:spPr>
            <p:txBody>
              <a:bodyPr/>
              <a:lstStyle/>
              <a:p>
                <a:r>
                  <a:rPr lang="ja-JP" altLang="en-US">
                    <a:noFill/>
                  </a:rPr>
                  <a:t> </a:t>
                </a:r>
              </a:p>
            </p:txBody>
          </p:sp>
        </mc:Fallback>
      </mc:AlternateContent>
      <p:sp>
        <p:nvSpPr>
          <p:cNvPr id="3" name="正方形/長方形 2">
            <a:extLst>
              <a:ext uri="{FF2B5EF4-FFF2-40B4-BE49-F238E27FC236}">
                <a16:creationId xmlns:a16="http://schemas.microsoft.com/office/drawing/2014/main" id="{F38CC9FC-6B3D-7321-EC3C-26FA49B2CD9E}"/>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352164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42CA6D6-FA96-3FA0-9FAE-A147361207EB}"/>
            </a:ext>
          </a:extLst>
        </p:cNvPr>
        <p:cNvGrpSpPr/>
        <p:nvPr/>
      </p:nvGrpSpPr>
      <p:grpSpPr>
        <a:xfrm>
          <a:off x="0" y="0"/>
          <a:ext cx="0" cy="0"/>
          <a:chOff x="0" y="0"/>
          <a:chExt cx="0" cy="0"/>
        </a:xfrm>
      </p:grpSpPr>
      <p:sp>
        <p:nvSpPr>
          <p:cNvPr id="28" name="テキスト ボックス 27">
            <a:extLst>
              <a:ext uri="{FF2B5EF4-FFF2-40B4-BE49-F238E27FC236}">
                <a16:creationId xmlns:a16="http://schemas.microsoft.com/office/drawing/2014/main" id="{9FFB9918-344D-0867-75F6-D2E633797786}"/>
              </a:ext>
            </a:extLst>
          </p:cNvPr>
          <p:cNvSpPr txBox="1"/>
          <p:nvPr/>
        </p:nvSpPr>
        <p:spPr>
          <a:xfrm>
            <a:off x="-1" y="0"/>
            <a:ext cx="12192000" cy="584775"/>
          </a:xfrm>
          <a:prstGeom prst="rect">
            <a:avLst/>
          </a:prstGeom>
          <a:solidFill>
            <a:schemeClr val="accent6"/>
          </a:solidFill>
        </p:spPr>
        <p:txBody>
          <a:bodyPr wrap="square" rtlCol="0">
            <a:spAutoFit/>
          </a:bodyPr>
          <a:lstStyle/>
          <a:p>
            <a:pPr algn="ctr"/>
            <a:r>
              <a:rPr lang="en-US" altLang="ja-JP" sz="3200" b="1" dirty="0">
                <a:solidFill>
                  <a:schemeClr val="bg1"/>
                </a:solidFill>
              </a:rPr>
              <a:t>CRBFN</a:t>
            </a:r>
            <a:r>
              <a:rPr lang="ja-JP" altLang="en-US" sz="3200" b="1" dirty="0">
                <a:solidFill>
                  <a:schemeClr val="bg1"/>
                </a:solidFill>
              </a:rPr>
              <a:t>による学習の結果</a:t>
            </a:r>
            <a:endParaRPr kumimoji="1" lang="ja-JP" altLang="en-US" sz="3200" b="1" dirty="0">
              <a:solidFill>
                <a:schemeClr val="bg1"/>
              </a:solidFill>
            </a:endParaRPr>
          </a:p>
        </p:txBody>
      </p:sp>
      <p:pic>
        <p:nvPicPr>
          <p:cNvPr id="5" name="図 4">
            <a:extLst>
              <a:ext uri="{FF2B5EF4-FFF2-40B4-BE49-F238E27FC236}">
                <a16:creationId xmlns:a16="http://schemas.microsoft.com/office/drawing/2014/main" id="{A0694448-14A7-67B6-2325-A288C47034F6}"/>
              </a:ext>
            </a:extLst>
          </p:cNvPr>
          <p:cNvPicPr>
            <a:picLocks noChangeAspect="1"/>
          </p:cNvPicPr>
          <p:nvPr/>
        </p:nvPicPr>
        <p:blipFill>
          <a:blip r:embed="rId2"/>
          <a:stretch>
            <a:fillRect/>
          </a:stretch>
        </p:blipFill>
        <p:spPr>
          <a:xfrm>
            <a:off x="548023" y="1233002"/>
            <a:ext cx="4960549" cy="3207352"/>
          </a:xfrm>
          <a:prstGeom prst="rect">
            <a:avLst/>
          </a:prstGeom>
          <a:ln>
            <a:solidFill>
              <a:schemeClr val="tx1"/>
            </a:solidFill>
          </a:ln>
        </p:spPr>
      </p:pic>
      <p:pic>
        <p:nvPicPr>
          <p:cNvPr id="13" name="図 12">
            <a:extLst>
              <a:ext uri="{FF2B5EF4-FFF2-40B4-BE49-F238E27FC236}">
                <a16:creationId xmlns:a16="http://schemas.microsoft.com/office/drawing/2014/main" id="{E70EB5E0-48B8-F642-140B-CAB62B2A6BC7}"/>
              </a:ext>
            </a:extLst>
          </p:cNvPr>
          <p:cNvPicPr>
            <a:picLocks noChangeAspect="1"/>
          </p:cNvPicPr>
          <p:nvPr/>
        </p:nvPicPr>
        <p:blipFill>
          <a:blip r:embed="rId3"/>
          <a:stretch>
            <a:fillRect/>
          </a:stretch>
        </p:blipFill>
        <p:spPr>
          <a:xfrm>
            <a:off x="6683429" y="1233002"/>
            <a:ext cx="4843277" cy="3207352"/>
          </a:xfrm>
          <a:prstGeom prst="rect">
            <a:avLst/>
          </a:prstGeom>
          <a:ln>
            <a:solidFill>
              <a:schemeClr val="tx1"/>
            </a:solidFill>
          </a:ln>
        </p:spPr>
      </p:pic>
      <p:grpSp>
        <p:nvGrpSpPr>
          <p:cNvPr id="19" name="グループ化 18">
            <a:extLst>
              <a:ext uri="{FF2B5EF4-FFF2-40B4-BE49-F238E27FC236}">
                <a16:creationId xmlns:a16="http://schemas.microsoft.com/office/drawing/2014/main" id="{5EC2D8A2-8083-BC2C-98B2-D5123DE0FD90}"/>
              </a:ext>
            </a:extLst>
          </p:cNvPr>
          <p:cNvGrpSpPr/>
          <p:nvPr/>
        </p:nvGrpSpPr>
        <p:grpSpPr>
          <a:xfrm>
            <a:off x="3837729" y="4962747"/>
            <a:ext cx="4516539" cy="1388888"/>
            <a:chOff x="3285222" y="4150780"/>
            <a:chExt cx="4516539" cy="1388888"/>
          </a:xfrm>
        </p:grpSpPr>
        <mc:AlternateContent xmlns:mc="http://schemas.openxmlformats.org/markup-compatibility/2006" xmlns:a14="http://schemas.microsoft.com/office/drawing/2010/main">
          <mc:Choice Requires="a14">
            <p:sp>
              <p:nvSpPr>
                <p:cNvPr id="10" name="テキスト ボックス 9">
                  <a:extLst>
                    <a:ext uri="{FF2B5EF4-FFF2-40B4-BE49-F238E27FC236}">
                      <a16:creationId xmlns:a16="http://schemas.microsoft.com/office/drawing/2014/main" id="{65A43CC4-29BD-597D-8CE0-DF031DD568E1}"/>
                    </a:ext>
                  </a:extLst>
                </p:cNvPr>
                <p:cNvSpPr txBox="1"/>
                <p:nvPr/>
              </p:nvSpPr>
              <p:spPr>
                <a:xfrm>
                  <a:off x="3285222" y="4340109"/>
                  <a:ext cx="4516539" cy="1199559"/>
                </a:xfrm>
                <a:prstGeom prst="rect">
                  <a:avLst/>
                </a:prstGeom>
                <a:noFill/>
                <a:ln w="12700">
                  <a:solidFill>
                    <a:schemeClr val="accent6"/>
                  </a:solidFill>
                </a:ln>
              </p:spPr>
              <p:txBody>
                <a:bodyPr wrap="square" rtlCol="0">
                  <a:spAutoFit/>
                </a:bodyPr>
                <a:lstStyle/>
                <a:p>
                  <a:endParaRPr lang="en-US" altLang="ja-JP" sz="900"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altLang="ja-JP" sz="2400" b="0" i="1">
                            <a:latin typeface="Cambria Math" panose="02040503050406030204" pitchFamily="18" charset="0"/>
                          </a:rPr>
                          <m:t>𝐸</m:t>
                        </m:r>
                        <m:r>
                          <a:rPr lang="en-US" altLang="ja-JP" sz="2400" b="0" i="1" smtClean="0">
                            <a:latin typeface="Cambria Math" panose="02040503050406030204" pitchFamily="18" charset="0"/>
                          </a:rPr>
                          <m:t>=</m:t>
                        </m:r>
                        <m:f>
                          <m:fPr>
                            <m:ctrlPr>
                              <a:rPr lang="en-US" altLang="ja-JP" sz="2400" i="1" smtClean="0">
                                <a:latin typeface="Cambria Math" panose="02040503050406030204" pitchFamily="18" charset="0"/>
                              </a:rPr>
                            </m:ctrlPr>
                          </m:fPr>
                          <m:num>
                            <m:r>
                              <a:rPr lang="en-US" altLang="ja-JP" sz="2400" b="0" i="1" smtClean="0">
                                <a:latin typeface="Cambria Math" panose="02040503050406030204" pitchFamily="18" charset="0"/>
                              </a:rPr>
                              <m:t>1</m:t>
                            </m:r>
                          </m:num>
                          <m:den>
                            <m:r>
                              <a:rPr lang="en-US" altLang="ja-JP" sz="2400" b="0" i="1" smtClean="0">
                                <a:latin typeface="Cambria Math" panose="02040503050406030204" pitchFamily="18" charset="0"/>
                              </a:rPr>
                              <m:t>2</m:t>
                            </m:r>
                          </m:den>
                        </m:f>
                        <m:nary>
                          <m:naryPr>
                            <m:limLoc m:val="undOvr"/>
                            <m:subHide m:val="on"/>
                            <m:supHide m:val="on"/>
                            <m:ctrlPr>
                              <a:rPr lang="en-US" altLang="ja-JP" sz="2400" i="1" smtClean="0">
                                <a:latin typeface="Cambria Math" panose="02040503050406030204" pitchFamily="18" charset="0"/>
                              </a:rPr>
                            </m:ctrlPr>
                          </m:naryPr>
                          <m:sub/>
                          <m:sup/>
                          <m:e>
                            <m:sSup>
                              <m:sSupPr>
                                <m:ctrlPr>
                                  <a:rPr lang="en-US" altLang="ja-JP" sz="2400" i="1" smtClean="0">
                                    <a:latin typeface="Cambria Math" panose="02040503050406030204" pitchFamily="18" charset="0"/>
                                  </a:rPr>
                                </m:ctrlPr>
                              </m:sSupPr>
                              <m:e>
                                <m:d>
                                  <m:dPr>
                                    <m:begChr m:val="{"/>
                                    <m:endChr m:val="}"/>
                                    <m:ctrlPr>
                                      <a:rPr lang="en-US" altLang="ja-JP" sz="2400" i="1">
                                        <a:latin typeface="Cambria Math" panose="02040503050406030204" pitchFamily="18" charset="0"/>
                                      </a:rPr>
                                    </m:ctrlPr>
                                  </m:dPr>
                                  <m:e>
                                    <m:r>
                                      <a:rPr lang="ja-JP" altLang="en-US" sz="2400" b="0" i="1">
                                        <a:latin typeface="Cambria Math" panose="02040503050406030204" pitchFamily="18" charset="0"/>
                                      </a:rPr>
                                      <m:t>𝜂</m:t>
                                    </m:r>
                                    <m:d>
                                      <m:dPr>
                                        <m:ctrlPr>
                                          <a:rPr lang="en-US" altLang="ja-JP" sz="2400" i="1">
                                            <a:latin typeface="Cambria Math" panose="02040503050406030204" pitchFamily="18" charset="0"/>
                                          </a:rPr>
                                        </m:ctrlPr>
                                      </m:dPr>
                                      <m:e>
                                        <m:r>
                                          <a:rPr lang="en-US" altLang="ja-JP" sz="2400" b="0" i="1">
                                            <a:latin typeface="Cambria Math" panose="02040503050406030204" pitchFamily="18" charset="0"/>
                                          </a:rPr>
                                          <m:t>𝑥</m:t>
                                        </m:r>
                                      </m:e>
                                    </m:d>
                                    <m:r>
                                      <a:rPr lang="en-US" altLang="ja-JP" sz="2400" b="0" i="1">
                                        <a:latin typeface="Cambria Math" panose="02040503050406030204" pitchFamily="18" charset="0"/>
                                      </a:rPr>
                                      <m:t>−</m:t>
                                    </m:r>
                                    <m:r>
                                      <a:rPr lang="en-US" altLang="ja-JP" sz="2400" b="0" i="1">
                                        <a:latin typeface="Cambria Math" panose="02040503050406030204" pitchFamily="18" charset="0"/>
                                      </a:rPr>
                                      <m:t>𝑠</m:t>
                                    </m:r>
                                    <m:d>
                                      <m:dPr>
                                        <m:ctrlPr>
                                          <a:rPr lang="en-US" altLang="ja-JP" sz="2400" i="1">
                                            <a:latin typeface="Cambria Math" panose="02040503050406030204" pitchFamily="18" charset="0"/>
                                          </a:rPr>
                                        </m:ctrlPr>
                                      </m:dPr>
                                      <m:e>
                                        <m:r>
                                          <a:rPr lang="en-US" altLang="ja-JP" sz="2400" b="0" i="1">
                                            <a:latin typeface="Cambria Math" panose="02040503050406030204" pitchFamily="18" charset="0"/>
                                          </a:rPr>
                                          <m:t>𝑥</m:t>
                                        </m:r>
                                      </m:e>
                                    </m:d>
                                  </m:e>
                                </m:d>
                              </m:e>
                              <m:sup>
                                <m:r>
                                  <a:rPr lang="en-US" altLang="ja-JP" sz="2400" b="0" i="1" smtClean="0">
                                    <a:latin typeface="Cambria Math" panose="02040503050406030204" pitchFamily="18" charset="0"/>
                                  </a:rPr>
                                  <m:t>2</m:t>
                                </m:r>
                              </m:sup>
                            </m:sSup>
                            <m:r>
                              <a:rPr lang="en-US" altLang="ja-JP" sz="2400" b="0" i="1" smtClean="0">
                                <a:latin typeface="Cambria Math" panose="02040503050406030204" pitchFamily="18" charset="0"/>
                              </a:rPr>
                              <m:t>𝑑𝑥</m:t>
                            </m:r>
                          </m:e>
                        </m:nary>
                        <m:r>
                          <a:rPr lang="en-US" altLang="ja-JP" sz="2400" b="0" i="1">
                            <a:latin typeface="Cambria Math" panose="02040503050406030204" pitchFamily="18" charset="0"/>
                            <a:ea typeface="Cambria Math" panose="02040503050406030204" pitchFamily="18" charset="0"/>
                          </a:rPr>
                          <m:t>≈</m:t>
                        </m:r>
                        <m:r>
                          <a:rPr lang="en-US" altLang="ja-JP" sz="2400" b="0" i="1" smtClean="0">
                            <a:latin typeface="Cambria Math" panose="02040503050406030204" pitchFamily="18" charset="0"/>
                          </a:rPr>
                          <m:t>0.08</m:t>
                        </m:r>
                      </m:oMath>
                    </m:oMathPara>
                  </a14:m>
                  <a:endParaRPr kumimoji="1" lang="ja-JP" altLang="en-US" sz="2400" b="1" dirty="0"/>
                </a:p>
              </p:txBody>
            </p:sp>
          </mc:Choice>
          <mc:Fallback xmlns="">
            <p:sp>
              <p:nvSpPr>
                <p:cNvPr id="10" name="テキスト ボックス 9">
                  <a:extLst>
                    <a:ext uri="{FF2B5EF4-FFF2-40B4-BE49-F238E27FC236}">
                      <a16:creationId xmlns:a16="http://schemas.microsoft.com/office/drawing/2014/main" id="{65A43CC4-29BD-597D-8CE0-DF031DD568E1}"/>
                    </a:ext>
                  </a:extLst>
                </p:cNvPr>
                <p:cNvSpPr txBox="1">
                  <a:spLocks noRot="1" noChangeAspect="1" noMove="1" noResize="1" noEditPoints="1" noAdjustHandles="1" noChangeArrowheads="1" noChangeShapeType="1" noTextEdit="1"/>
                </p:cNvSpPr>
                <p:nvPr/>
              </p:nvSpPr>
              <p:spPr>
                <a:xfrm>
                  <a:off x="3285222" y="4340109"/>
                  <a:ext cx="4516539" cy="1199559"/>
                </a:xfrm>
                <a:prstGeom prst="rect">
                  <a:avLst/>
                </a:prstGeom>
                <a:blipFill>
                  <a:blip r:embed="rId4"/>
                  <a:stretch>
                    <a:fillRect/>
                  </a:stretch>
                </a:blipFill>
                <a:ln w="12700">
                  <a:solidFill>
                    <a:schemeClr val="accent6"/>
                  </a:solidFill>
                </a:ln>
              </p:spPr>
              <p:txBody>
                <a:bodyPr/>
                <a:lstStyle/>
                <a:p>
                  <a:r>
                    <a:rPr lang="ja-JP" altLang="en-US">
                      <a:noFill/>
                    </a:rPr>
                    <a:t> </a:t>
                  </a:r>
                </a:p>
              </p:txBody>
            </p:sp>
          </mc:Fallback>
        </mc:AlternateContent>
        <p:sp>
          <p:nvSpPr>
            <p:cNvPr id="18" name="テキスト ボックス 17">
              <a:extLst>
                <a:ext uri="{FF2B5EF4-FFF2-40B4-BE49-F238E27FC236}">
                  <a16:creationId xmlns:a16="http://schemas.microsoft.com/office/drawing/2014/main" id="{494BB5AA-CDFD-DAE0-DFD3-BF3726C834E2}"/>
                </a:ext>
              </a:extLst>
            </p:cNvPr>
            <p:cNvSpPr txBox="1"/>
            <p:nvPr/>
          </p:nvSpPr>
          <p:spPr>
            <a:xfrm>
              <a:off x="3408849" y="4150780"/>
              <a:ext cx="1619722" cy="410112"/>
            </a:xfrm>
            <a:prstGeom prst="rect">
              <a:avLst/>
            </a:prstGeom>
            <a:solidFill>
              <a:schemeClr val="bg1"/>
            </a:solidFill>
            <a:ln w="12700">
              <a:solidFill>
                <a:schemeClr val="accent6"/>
              </a:solidFill>
            </a:ln>
          </p:spPr>
          <p:txBody>
            <a:bodyPr wrap="square" rtlCol="0">
              <a:spAutoFit/>
            </a:bodyPr>
            <a:lstStyle/>
            <a:p>
              <a:pPr algn="just"/>
              <a:r>
                <a:rPr lang="ja-JP" altLang="en-US" sz="2000" b="1" dirty="0"/>
                <a:t>累積</a:t>
              </a:r>
              <a:r>
                <a:rPr lang="en-US" altLang="ja-JP" sz="2000" b="1" dirty="0"/>
                <a:t>2</a:t>
              </a:r>
              <a:r>
                <a:rPr lang="ja-JP" altLang="en-US" sz="2000" b="1" dirty="0"/>
                <a:t>乗誤差</a:t>
              </a:r>
              <a:endParaRPr kumimoji="1" lang="ja-JP" altLang="en-US" dirty="0">
                <a:latin typeface="+mn-ea"/>
              </a:endParaRPr>
            </a:p>
          </p:txBody>
        </p:sp>
      </p:grpSp>
      <p:sp>
        <p:nvSpPr>
          <p:cNvPr id="3" name="正方形/長方形 2">
            <a:extLst>
              <a:ext uri="{FF2B5EF4-FFF2-40B4-BE49-F238E27FC236}">
                <a16:creationId xmlns:a16="http://schemas.microsoft.com/office/drawing/2014/main" id="{DFA31D5D-4C05-9E57-0CBB-F4661B0DE11D}"/>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193287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28A9D86-53B9-B929-88CE-E391B0209B5A}"/>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8D228A4A-95C2-6B46-4CD4-277B235EEAEE}"/>
              </a:ext>
            </a:extLst>
          </p:cNvPr>
          <p:cNvSpPr/>
          <p:nvPr/>
        </p:nvSpPr>
        <p:spPr>
          <a:xfrm>
            <a:off x="38100" y="906914"/>
            <a:ext cx="6629400" cy="5893936"/>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テキスト ボックス 27">
            <a:extLst>
              <a:ext uri="{FF2B5EF4-FFF2-40B4-BE49-F238E27FC236}">
                <a16:creationId xmlns:a16="http://schemas.microsoft.com/office/drawing/2014/main" id="{DCA14B4A-8550-2CC5-0F3D-B51E40E52876}"/>
              </a:ext>
            </a:extLst>
          </p:cNvPr>
          <p:cNvSpPr txBox="1"/>
          <p:nvPr/>
        </p:nvSpPr>
        <p:spPr>
          <a:xfrm>
            <a:off x="-1" y="0"/>
            <a:ext cx="12192000" cy="584775"/>
          </a:xfrm>
          <a:prstGeom prst="rect">
            <a:avLst/>
          </a:prstGeom>
          <a:solidFill>
            <a:schemeClr val="accent6"/>
          </a:solidFill>
        </p:spPr>
        <p:txBody>
          <a:bodyPr wrap="square" rtlCol="0">
            <a:spAutoFit/>
          </a:bodyPr>
          <a:lstStyle/>
          <a:p>
            <a:pPr algn="ctr"/>
            <a:r>
              <a:rPr lang="ja-JP" altLang="en-US" sz="3200" b="1" dirty="0">
                <a:solidFill>
                  <a:schemeClr val="bg1"/>
                </a:solidFill>
              </a:rPr>
              <a:t>数値実験</a:t>
            </a:r>
            <a:endParaRPr kumimoji="1" lang="ja-JP" altLang="en-US" sz="3200" b="1" dirty="0">
              <a:solidFill>
                <a:schemeClr val="bg1"/>
              </a:solidFill>
            </a:endParaRPr>
          </a:p>
        </p:txBody>
      </p:sp>
      <mc:AlternateContent xmlns:mc="http://schemas.openxmlformats.org/markup-compatibility/2006" xmlns:a14="http://schemas.microsoft.com/office/drawing/2010/main">
        <mc:Choice Requires="a14">
          <p:graphicFrame>
            <p:nvGraphicFramePr>
              <p:cNvPr id="2" name="表 1">
                <a:extLst>
                  <a:ext uri="{FF2B5EF4-FFF2-40B4-BE49-F238E27FC236}">
                    <a16:creationId xmlns:a16="http://schemas.microsoft.com/office/drawing/2014/main" id="{034A26B4-EDC0-204A-55C9-143A0F128F18}"/>
                  </a:ext>
                </a:extLst>
              </p:cNvPr>
              <p:cNvGraphicFramePr>
                <a:graphicFrameLocks noGrp="1"/>
              </p:cNvGraphicFramePr>
              <p:nvPr>
                <p:extLst>
                  <p:ext uri="{D42A27DB-BD31-4B8C-83A1-F6EECF244321}">
                    <p14:modId xmlns:p14="http://schemas.microsoft.com/office/powerpoint/2010/main" val="2828451210"/>
                  </p:ext>
                </p:extLst>
              </p:nvPr>
            </p:nvGraphicFramePr>
            <p:xfrm>
              <a:off x="238126" y="3504582"/>
              <a:ext cx="7096122" cy="1294772"/>
            </p:xfrm>
            <a:graphic>
              <a:graphicData uri="http://schemas.openxmlformats.org/drawingml/2006/table">
                <a:tbl>
                  <a:tblPr firstRow="1" bandRow="1">
                    <a:tableStyleId>{5940675A-B579-460E-94D1-54222C63F5DA}</a:tableStyleId>
                  </a:tblPr>
                  <a:tblGrid>
                    <a:gridCol w="645102">
                      <a:extLst>
                        <a:ext uri="{9D8B030D-6E8A-4147-A177-3AD203B41FA5}">
                          <a16:colId xmlns:a16="http://schemas.microsoft.com/office/drawing/2014/main" val="3640828944"/>
                        </a:ext>
                      </a:extLst>
                    </a:gridCol>
                    <a:gridCol w="645102">
                      <a:extLst>
                        <a:ext uri="{9D8B030D-6E8A-4147-A177-3AD203B41FA5}">
                          <a16:colId xmlns:a16="http://schemas.microsoft.com/office/drawing/2014/main" val="203111009"/>
                        </a:ext>
                      </a:extLst>
                    </a:gridCol>
                    <a:gridCol w="645102">
                      <a:extLst>
                        <a:ext uri="{9D8B030D-6E8A-4147-A177-3AD203B41FA5}">
                          <a16:colId xmlns:a16="http://schemas.microsoft.com/office/drawing/2014/main" val="2762494622"/>
                        </a:ext>
                      </a:extLst>
                    </a:gridCol>
                    <a:gridCol w="645102">
                      <a:extLst>
                        <a:ext uri="{9D8B030D-6E8A-4147-A177-3AD203B41FA5}">
                          <a16:colId xmlns:a16="http://schemas.microsoft.com/office/drawing/2014/main" val="651192601"/>
                        </a:ext>
                      </a:extLst>
                    </a:gridCol>
                    <a:gridCol w="645102">
                      <a:extLst>
                        <a:ext uri="{9D8B030D-6E8A-4147-A177-3AD203B41FA5}">
                          <a16:colId xmlns:a16="http://schemas.microsoft.com/office/drawing/2014/main" val="3364222437"/>
                        </a:ext>
                      </a:extLst>
                    </a:gridCol>
                    <a:gridCol w="645102">
                      <a:extLst>
                        <a:ext uri="{9D8B030D-6E8A-4147-A177-3AD203B41FA5}">
                          <a16:colId xmlns:a16="http://schemas.microsoft.com/office/drawing/2014/main" val="2026636391"/>
                        </a:ext>
                      </a:extLst>
                    </a:gridCol>
                    <a:gridCol w="645102">
                      <a:extLst>
                        <a:ext uri="{9D8B030D-6E8A-4147-A177-3AD203B41FA5}">
                          <a16:colId xmlns:a16="http://schemas.microsoft.com/office/drawing/2014/main" val="405082014"/>
                        </a:ext>
                      </a:extLst>
                    </a:gridCol>
                    <a:gridCol w="645102">
                      <a:extLst>
                        <a:ext uri="{9D8B030D-6E8A-4147-A177-3AD203B41FA5}">
                          <a16:colId xmlns:a16="http://schemas.microsoft.com/office/drawing/2014/main" val="522898676"/>
                        </a:ext>
                      </a:extLst>
                    </a:gridCol>
                    <a:gridCol w="645102">
                      <a:extLst>
                        <a:ext uri="{9D8B030D-6E8A-4147-A177-3AD203B41FA5}">
                          <a16:colId xmlns:a16="http://schemas.microsoft.com/office/drawing/2014/main" val="3541608898"/>
                        </a:ext>
                      </a:extLst>
                    </a:gridCol>
                    <a:gridCol w="645102">
                      <a:extLst>
                        <a:ext uri="{9D8B030D-6E8A-4147-A177-3AD203B41FA5}">
                          <a16:colId xmlns:a16="http://schemas.microsoft.com/office/drawing/2014/main" val="841652310"/>
                        </a:ext>
                      </a:extLst>
                    </a:gridCol>
                    <a:gridCol w="645102">
                      <a:extLst>
                        <a:ext uri="{9D8B030D-6E8A-4147-A177-3AD203B41FA5}">
                          <a16:colId xmlns:a16="http://schemas.microsoft.com/office/drawing/2014/main" val="1936688330"/>
                        </a:ext>
                      </a:extLst>
                    </a:gridCol>
                  </a:tblGrid>
                  <a:tr h="323693">
                    <a:tc>
                      <a:txBody>
                        <a:bodyPr/>
                        <a:lstStyle/>
                        <a:p>
                          <a:pPr algn="ctr"/>
                          <a:endParaRPr kumimoji="1" lang="ja-JP" altLang="en-US" sz="1200"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𝑤</m:t>
                                    </m:r>
                                  </m:e>
                                  <m:sub>
                                    <m:r>
                                      <a:rPr kumimoji="1" lang="en-US" altLang="ja-JP" sz="1200" b="0" i="1" smtClean="0">
                                        <a:latin typeface="Cambria Math" panose="02040503050406030204" pitchFamily="18" charset="0"/>
                                      </a:rPr>
                                      <m:t>1</m:t>
                                    </m:r>
                                  </m:sub>
                                </m:sSub>
                              </m:oMath>
                            </m:oMathPara>
                          </a14:m>
                          <a:endParaRPr kumimoji="1" lang="ja-JP" altLang="en-US" sz="1200"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𝑤</m:t>
                                    </m:r>
                                  </m:e>
                                  <m:sub>
                                    <m:r>
                                      <a:rPr kumimoji="1" lang="en-US" altLang="ja-JP" sz="1200" b="0" i="1" smtClean="0">
                                        <a:latin typeface="Cambria Math" panose="02040503050406030204" pitchFamily="18" charset="0"/>
                                      </a:rPr>
                                      <m:t>2</m:t>
                                    </m:r>
                                  </m:sub>
                                </m:sSub>
                              </m:oMath>
                            </m:oMathPara>
                          </a14:m>
                          <a:endParaRPr kumimoji="1" lang="ja-JP" altLang="en-US" sz="1200"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𝑤</m:t>
                                    </m:r>
                                  </m:e>
                                  <m:sub>
                                    <m:r>
                                      <a:rPr kumimoji="1" lang="en-US" altLang="ja-JP" sz="1200" b="0" i="1" smtClean="0">
                                        <a:latin typeface="Cambria Math" panose="02040503050406030204" pitchFamily="18" charset="0"/>
                                      </a:rPr>
                                      <m:t>3</m:t>
                                    </m:r>
                                  </m:sub>
                                </m:sSub>
                              </m:oMath>
                            </m:oMathPara>
                          </a14:m>
                          <a:endParaRPr kumimoji="1" lang="ja-JP" altLang="en-US" sz="1200"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𝑤</m:t>
                                    </m:r>
                                  </m:e>
                                  <m:sub>
                                    <m:r>
                                      <a:rPr kumimoji="1" lang="en-US" altLang="ja-JP" sz="1200" b="0" i="1" smtClean="0">
                                        <a:latin typeface="Cambria Math" panose="02040503050406030204" pitchFamily="18" charset="0"/>
                                      </a:rPr>
                                      <m:t>4</m:t>
                                    </m:r>
                                  </m:sub>
                                </m:sSub>
                              </m:oMath>
                            </m:oMathPara>
                          </a14:m>
                          <a:endParaRPr kumimoji="1" lang="ja-JP" altLang="en-US" sz="1200"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𝑤</m:t>
                                    </m:r>
                                  </m:e>
                                  <m:sub>
                                    <m:r>
                                      <a:rPr kumimoji="1" lang="en-US" altLang="ja-JP" sz="1200" b="0" i="1" smtClean="0">
                                        <a:latin typeface="Cambria Math" panose="02040503050406030204" pitchFamily="18" charset="0"/>
                                      </a:rPr>
                                      <m:t>5</m:t>
                                    </m:r>
                                  </m:sub>
                                </m:sSub>
                              </m:oMath>
                            </m:oMathPara>
                          </a14:m>
                          <a:endParaRPr kumimoji="1" lang="ja-JP" altLang="en-US" sz="1200"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𝑤</m:t>
                                    </m:r>
                                  </m:e>
                                  <m:sub>
                                    <m:r>
                                      <a:rPr kumimoji="1" lang="en-US" altLang="ja-JP" sz="1200" b="0" i="1" smtClean="0">
                                        <a:latin typeface="Cambria Math" panose="02040503050406030204" pitchFamily="18" charset="0"/>
                                      </a:rPr>
                                      <m:t>6</m:t>
                                    </m:r>
                                  </m:sub>
                                </m:sSub>
                              </m:oMath>
                            </m:oMathPara>
                          </a14:m>
                          <a:endParaRPr kumimoji="1" lang="ja-JP" altLang="en-US" sz="1200"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𝑤</m:t>
                                    </m:r>
                                  </m:e>
                                  <m:sub>
                                    <m:r>
                                      <a:rPr kumimoji="1" lang="en-US" altLang="ja-JP" sz="1200" b="0" i="1" smtClean="0">
                                        <a:latin typeface="Cambria Math" panose="02040503050406030204" pitchFamily="18" charset="0"/>
                                      </a:rPr>
                                      <m:t>7</m:t>
                                    </m:r>
                                  </m:sub>
                                </m:sSub>
                              </m:oMath>
                            </m:oMathPara>
                          </a14:m>
                          <a:endParaRPr kumimoji="1" lang="ja-JP" altLang="en-US" sz="1200"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𝑤</m:t>
                                    </m:r>
                                  </m:e>
                                  <m:sub>
                                    <m:r>
                                      <a:rPr kumimoji="1" lang="en-US" altLang="ja-JP" sz="1200" b="0" i="1" smtClean="0">
                                        <a:latin typeface="Cambria Math" panose="02040503050406030204" pitchFamily="18" charset="0"/>
                                      </a:rPr>
                                      <m:t>8</m:t>
                                    </m:r>
                                  </m:sub>
                                </m:sSub>
                              </m:oMath>
                            </m:oMathPara>
                          </a14:m>
                          <a:endParaRPr kumimoji="1" lang="ja-JP" altLang="en-US" sz="1200"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𝑤</m:t>
                                    </m:r>
                                  </m:e>
                                  <m:sub>
                                    <m:r>
                                      <a:rPr kumimoji="1" lang="en-US" altLang="ja-JP" sz="1200" b="0" i="1" smtClean="0">
                                        <a:latin typeface="Cambria Math" panose="02040503050406030204" pitchFamily="18" charset="0"/>
                                      </a:rPr>
                                      <m:t>9</m:t>
                                    </m:r>
                                  </m:sub>
                                </m:sSub>
                              </m:oMath>
                            </m:oMathPara>
                          </a14:m>
                          <a:endParaRPr kumimoji="1" lang="ja-JP" altLang="en-US" sz="1200"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𝑤</m:t>
                                    </m:r>
                                  </m:e>
                                  <m:sub>
                                    <m:r>
                                      <a:rPr kumimoji="1" lang="en-US" altLang="ja-JP" sz="1200" b="0" i="1" smtClean="0">
                                        <a:latin typeface="Cambria Math" panose="02040503050406030204" pitchFamily="18" charset="0"/>
                                      </a:rPr>
                                      <m:t>10</m:t>
                                    </m:r>
                                  </m:sub>
                                </m:sSub>
                              </m:oMath>
                            </m:oMathPara>
                          </a14:m>
                          <a:endParaRPr kumimoji="1" lang="ja-JP" altLang="en-US" sz="1200" dirty="0"/>
                        </a:p>
                      </a:txBody>
                      <a:tcPr/>
                    </a:tc>
                    <a:extLst>
                      <a:ext uri="{0D108BD9-81ED-4DB2-BD59-A6C34878D82A}">
                        <a16:rowId xmlns:a16="http://schemas.microsoft.com/office/drawing/2014/main" val="1842325243"/>
                      </a:ext>
                    </a:extLst>
                  </a:tr>
                  <a:tr h="323693">
                    <a:tc>
                      <a:txBody>
                        <a:bodyPr/>
                        <a:lstStyle/>
                        <a:p>
                          <a:pPr algn="ctr"/>
                          <a:r>
                            <a:rPr kumimoji="1" lang="ja-JP" altLang="en-US" sz="1200" b="0" dirty="0"/>
                            <a:t>初期値</a:t>
                          </a:r>
                        </a:p>
                      </a:txBody>
                      <a:tcPr/>
                    </a:tc>
                    <a:tc>
                      <a:txBody>
                        <a:bodyPr/>
                        <a:lstStyle/>
                        <a:p>
                          <a:pPr algn="ctr"/>
                          <a:r>
                            <a:rPr kumimoji="1" lang="en-US" altLang="ja-JP" sz="1200" dirty="0"/>
                            <a:t>0.1</a:t>
                          </a:r>
                          <a:endParaRPr kumimoji="1" lang="ja-JP" altLang="en-US" sz="1200" dirty="0"/>
                        </a:p>
                      </a:txBody>
                      <a:tcPr/>
                    </a:tc>
                    <a:tc>
                      <a:txBody>
                        <a:bodyPr/>
                        <a:lstStyle/>
                        <a:p>
                          <a:pPr algn="ctr"/>
                          <a:r>
                            <a:rPr kumimoji="1" lang="en-US" altLang="ja-JP" sz="1200" dirty="0"/>
                            <a:t>0.4</a:t>
                          </a:r>
                          <a:endParaRPr kumimoji="1" lang="ja-JP" altLang="en-US" sz="1200" dirty="0"/>
                        </a:p>
                      </a:txBody>
                      <a:tcPr/>
                    </a:tc>
                    <a:tc>
                      <a:txBody>
                        <a:bodyPr/>
                        <a:lstStyle/>
                        <a:p>
                          <a:pPr algn="ctr"/>
                          <a:r>
                            <a:rPr kumimoji="1" lang="en-US" altLang="ja-JP" sz="1200" dirty="0"/>
                            <a:t>0.7</a:t>
                          </a:r>
                          <a:endParaRPr kumimoji="1" lang="ja-JP" altLang="en-US" sz="1200" dirty="0"/>
                        </a:p>
                      </a:txBody>
                      <a:tcPr/>
                    </a:tc>
                    <a:tc>
                      <a:txBody>
                        <a:bodyPr/>
                        <a:lstStyle/>
                        <a:p>
                          <a:pPr algn="ctr"/>
                          <a:r>
                            <a:rPr kumimoji="1" lang="en-US" altLang="ja-JP" sz="1200" dirty="0"/>
                            <a:t>1.0</a:t>
                          </a:r>
                          <a:endParaRPr kumimoji="1" lang="ja-JP" altLang="en-US" sz="1200" dirty="0"/>
                        </a:p>
                      </a:txBody>
                      <a:tcPr/>
                    </a:tc>
                    <a:tc>
                      <a:txBody>
                        <a:bodyPr/>
                        <a:lstStyle/>
                        <a:p>
                          <a:pPr algn="ctr"/>
                          <a:r>
                            <a:rPr kumimoji="1" lang="en-US" altLang="ja-JP" sz="1200" dirty="0"/>
                            <a:t>1.3</a:t>
                          </a:r>
                          <a:endParaRPr kumimoji="1" lang="ja-JP" altLang="en-US" sz="1200" dirty="0"/>
                        </a:p>
                      </a:txBody>
                      <a:tcPr/>
                    </a:tc>
                    <a:tc>
                      <a:txBody>
                        <a:bodyPr/>
                        <a:lstStyle/>
                        <a:p>
                          <a:pPr algn="ctr"/>
                          <a:r>
                            <a:rPr kumimoji="1" lang="en-US" altLang="ja-JP" sz="1200" dirty="0"/>
                            <a:t>1.6</a:t>
                          </a:r>
                          <a:endParaRPr kumimoji="1" lang="ja-JP" altLang="en-US" sz="1200" dirty="0"/>
                        </a:p>
                      </a:txBody>
                      <a:tcPr/>
                    </a:tc>
                    <a:tc>
                      <a:txBody>
                        <a:bodyPr/>
                        <a:lstStyle/>
                        <a:p>
                          <a:pPr algn="ctr"/>
                          <a:r>
                            <a:rPr kumimoji="1" lang="en-US" altLang="ja-JP" sz="1200" dirty="0"/>
                            <a:t>1.9</a:t>
                          </a:r>
                          <a:endParaRPr kumimoji="1" lang="ja-JP" altLang="en-US" sz="1200" dirty="0"/>
                        </a:p>
                      </a:txBody>
                      <a:tcPr/>
                    </a:tc>
                    <a:tc>
                      <a:txBody>
                        <a:bodyPr/>
                        <a:lstStyle/>
                        <a:p>
                          <a:pPr algn="ctr"/>
                          <a:r>
                            <a:rPr kumimoji="1" lang="en-US" altLang="ja-JP" sz="1200" dirty="0"/>
                            <a:t>2.2</a:t>
                          </a:r>
                          <a:endParaRPr kumimoji="1" lang="ja-JP" altLang="en-US" sz="1200" dirty="0"/>
                        </a:p>
                      </a:txBody>
                      <a:tcPr/>
                    </a:tc>
                    <a:tc>
                      <a:txBody>
                        <a:bodyPr/>
                        <a:lstStyle/>
                        <a:p>
                          <a:pPr algn="ctr"/>
                          <a:r>
                            <a:rPr kumimoji="1" lang="en-US" altLang="ja-JP" sz="1200" dirty="0"/>
                            <a:t>2.5</a:t>
                          </a:r>
                          <a:endParaRPr kumimoji="1" lang="ja-JP" altLang="en-US" sz="1200" dirty="0"/>
                        </a:p>
                      </a:txBody>
                      <a:tcPr/>
                    </a:tc>
                    <a:tc>
                      <a:txBody>
                        <a:bodyPr/>
                        <a:lstStyle/>
                        <a:p>
                          <a:pPr algn="ctr"/>
                          <a:r>
                            <a:rPr kumimoji="1" lang="en-US" altLang="ja-JP" sz="1200" dirty="0"/>
                            <a:t>2.8</a:t>
                          </a:r>
                          <a:endParaRPr kumimoji="1" lang="ja-JP" altLang="en-US" sz="1200" dirty="0"/>
                        </a:p>
                      </a:txBody>
                      <a:tcPr/>
                    </a:tc>
                    <a:extLst>
                      <a:ext uri="{0D108BD9-81ED-4DB2-BD59-A6C34878D82A}">
                        <a16:rowId xmlns:a16="http://schemas.microsoft.com/office/drawing/2014/main" val="2630189802"/>
                      </a:ext>
                    </a:extLst>
                  </a:tr>
                  <a:tr h="323693">
                    <a:tc>
                      <a:txBody>
                        <a:bodyPr/>
                        <a:lstStyle/>
                        <a:p>
                          <a:pPr algn="ctr"/>
                          <a:r>
                            <a:rPr kumimoji="1" lang="ja-JP" altLang="en-US" sz="1200" b="0" dirty="0"/>
                            <a:t>適用前</a:t>
                          </a:r>
                        </a:p>
                      </a:txBody>
                      <a:tcPr/>
                    </a:tc>
                    <a:tc>
                      <a:txBody>
                        <a:bodyPr/>
                        <a:lstStyle/>
                        <a:p>
                          <a:pPr algn="ctr"/>
                          <a:r>
                            <a:rPr kumimoji="1" lang="en-US" altLang="ja-JP" sz="1200" dirty="0"/>
                            <a:t>0.097</a:t>
                          </a:r>
                          <a:endParaRPr kumimoji="1" lang="ja-JP" altLang="en-US" sz="1200" dirty="0"/>
                        </a:p>
                      </a:txBody>
                      <a:tcPr/>
                    </a:tc>
                    <a:tc>
                      <a:txBody>
                        <a:bodyPr/>
                        <a:lstStyle/>
                        <a:p>
                          <a:pPr algn="ctr"/>
                          <a:r>
                            <a:rPr kumimoji="1" lang="en-US" altLang="ja-JP" sz="1200" dirty="0"/>
                            <a:t>0.011</a:t>
                          </a:r>
                          <a:endParaRPr kumimoji="1" lang="ja-JP" altLang="en-US" sz="1200" dirty="0"/>
                        </a:p>
                      </a:txBody>
                      <a:tcPr/>
                    </a:tc>
                    <a:tc>
                      <a:txBody>
                        <a:bodyPr/>
                        <a:lstStyle/>
                        <a:p>
                          <a:pPr algn="ctr"/>
                          <a:r>
                            <a:rPr kumimoji="1" lang="en-US" altLang="ja-JP" sz="1200" dirty="0"/>
                            <a:t>0.257</a:t>
                          </a:r>
                          <a:endParaRPr kumimoji="1" lang="ja-JP" altLang="en-US" sz="1200" dirty="0"/>
                        </a:p>
                      </a:txBody>
                      <a:tcPr/>
                    </a:tc>
                    <a:tc>
                      <a:txBody>
                        <a:bodyPr/>
                        <a:lstStyle/>
                        <a:p>
                          <a:pPr algn="ctr"/>
                          <a:r>
                            <a:rPr kumimoji="1" lang="en-US" altLang="ja-JP" sz="1200" dirty="0"/>
                            <a:t>0.105</a:t>
                          </a:r>
                          <a:endParaRPr kumimoji="1" lang="ja-JP" altLang="en-US" sz="1200" dirty="0"/>
                        </a:p>
                      </a:txBody>
                      <a:tcPr/>
                    </a:tc>
                    <a:tc>
                      <a:txBody>
                        <a:bodyPr/>
                        <a:lstStyle/>
                        <a:p>
                          <a:pPr algn="ctr"/>
                          <a:r>
                            <a:rPr kumimoji="1" lang="en-US" altLang="ja-JP" sz="1200" dirty="0"/>
                            <a:t>0.254</a:t>
                          </a:r>
                          <a:endParaRPr kumimoji="1" lang="ja-JP" altLang="en-US" sz="1200" dirty="0"/>
                        </a:p>
                      </a:txBody>
                      <a:tcPr/>
                    </a:tc>
                    <a:tc>
                      <a:txBody>
                        <a:bodyPr/>
                        <a:lstStyle/>
                        <a:p>
                          <a:pPr algn="ctr"/>
                          <a:r>
                            <a:rPr kumimoji="1" lang="en-US" altLang="ja-JP" sz="1200" dirty="0"/>
                            <a:t>0.478</a:t>
                          </a:r>
                          <a:endParaRPr kumimoji="1" lang="ja-JP" altLang="en-US" sz="1200" dirty="0"/>
                        </a:p>
                      </a:txBody>
                      <a:tcPr/>
                    </a:tc>
                    <a:tc>
                      <a:txBody>
                        <a:bodyPr/>
                        <a:lstStyle/>
                        <a:p>
                          <a:pPr algn="ctr"/>
                          <a:r>
                            <a:rPr kumimoji="1" lang="en-US" altLang="ja-JP" sz="1200" dirty="0"/>
                            <a:t>0.127</a:t>
                          </a:r>
                          <a:endParaRPr kumimoji="1" lang="ja-JP" altLang="en-US" sz="1200" dirty="0"/>
                        </a:p>
                      </a:txBody>
                      <a:tcPr/>
                    </a:tc>
                    <a:tc>
                      <a:txBody>
                        <a:bodyPr/>
                        <a:lstStyle/>
                        <a:p>
                          <a:pPr algn="ctr"/>
                          <a:r>
                            <a:rPr kumimoji="1" lang="en-US" altLang="ja-JP" sz="1200" dirty="0"/>
                            <a:t>0.086</a:t>
                          </a:r>
                          <a:endParaRPr kumimoji="1" lang="ja-JP" altLang="en-US" sz="1200" dirty="0"/>
                        </a:p>
                      </a:txBody>
                      <a:tcPr/>
                    </a:tc>
                    <a:tc>
                      <a:txBody>
                        <a:bodyPr/>
                        <a:lstStyle/>
                        <a:p>
                          <a:pPr algn="ctr"/>
                          <a:r>
                            <a:rPr kumimoji="1" lang="en-US" altLang="ja-JP" sz="1200" dirty="0"/>
                            <a:t>0.410</a:t>
                          </a:r>
                          <a:endParaRPr kumimoji="1" lang="ja-JP" altLang="en-US" sz="1200" dirty="0"/>
                        </a:p>
                      </a:txBody>
                      <a:tcPr/>
                    </a:tc>
                    <a:tc>
                      <a:txBody>
                        <a:bodyPr/>
                        <a:lstStyle/>
                        <a:p>
                          <a:pPr algn="ctr"/>
                          <a:r>
                            <a:rPr kumimoji="1" lang="en-US" altLang="ja-JP" sz="1200" dirty="0"/>
                            <a:t>0.243</a:t>
                          </a:r>
                          <a:endParaRPr kumimoji="1" lang="ja-JP" altLang="en-US" sz="1200" dirty="0"/>
                        </a:p>
                      </a:txBody>
                      <a:tcPr/>
                    </a:tc>
                    <a:extLst>
                      <a:ext uri="{0D108BD9-81ED-4DB2-BD59-A6C34878D82A}">
                        <a16:rowId xmlns:a16="http://schemas.microsoft.com/office/drawing/2014/main" val="4011873368"/>
                      </a:ext>
                    </a:extLst>
                  </a:tr>
                  <a:tr h="323693">
                    <a:tc>
                      <a:txBody>
                        <a:bodyPr/>
                        <a:lstStyle/>
                        <a:p>
                          <a:pPr algn="ctr"/>
                          <a:r>
                            <a:rPr kumimoji="1" lang="ja-JP" altLang="en-US" sz="1200" b="0" dirty="0"/>
                            <a:t>適用後</a:t>
                          </a:r>
                        </a:p>
                      </a:txBody>
                      <a:tcPr/>
                    </a:tc>
                    <a:tc>
                      <a:txBody>
                        <a:bodyPr/>
                        <a:lstStyle/>
                        <a:p>
                          <a:pPr algn="ctr"/>
                          <a:r>
                            <a:rPr kumimoji="1" lang="en-US" altLang="ja-JP" sz="1200" dirty="0"/>
                            <a:t>0.088</a:t>
                          </a:r>
                          <a:endParaRPr kumimoji="1" lang="ja-JP" altLang="en-US" sz="1200" dirty="0"/>
                        </a:p>
                      </a:txBody>
                      <a:tcPr/>
                    </a:tc>
                    <a:tc>
                      <a:txBody>
                        <a:bodyPr/>
                        <a:lstStyle/>
                        <a:p>
                          <a:pPr algn="ctr"/>
                          <a:r>
                            <a:rPr kumimoji="1" lang="en-US" altLang="ja-JP" sz="1200" dirty="0"/>
                            <a:t>0.000</a:t>
                          </a:r>
                          <a:endParaRPr kumimoji="1" lang="ja-JP" altLang="en-US" sz="1200" dirty="0"/>
                        </a:p>
                      </a:txBody>
                      <a:tcPr/>
                    </a:tc>
                    <a:tc>
                      <a:txBody>
                        <a:bodyPr/>
                        <a:lstStyle/>
                        <a:p>
                          <a:pPr algn="ctr"/>
                          <a:r>
                            <a:rPr kumimoji="1" lang="en-US" altLang="ja-JP" sz="1200" dirty="0"/>
                            <a:t>0.224</a:t>
                          </a:r>
                          <a:endParaRPr kumimoji="1" lang="ja-JP" altLang="en-US" sz="1200" dirty="0"/>
                        </a:p>
                      </a:txBody>
                      <a:tcPr/>
                    </a:tc>
                    <a:tc>
                      <a:txBody>
                        <a:bodyPr/>
                        <a:lstStyle/>
                        <a:p>
                          <a:pPr algn="ctr"/>
                          <a:r>
                            <a:rPr kumimoji="1" lang="en-US" altLang="ja-JP" sz="1200" dirty="0"/>
                            <a:t>0.086</a:t>
                          </a:r>
                          <a:endParaRPr kumimoji="1" lang="ja-JP" altLang="en-US" sz="1200" dirty="0"/>
                        </a:p>
                      </a:txBody>
                      <a:tcPr/>
                    </a:tc>
                    <a:tc>
                      <a:txBody>
                        <a:bodyPr/>
                        <a:lstStyle/>
                        <a:p>
                          <a:pPr algn="ctr"/>
                          <a:r>
                            <a:rPr kumimoji="1" lang="en-US" altLang="ja-JP" sz="1200" dirty="0"/>
                            <a:t>0.197</a:t>
                          </a:r>
                          <a:endParaRPr kumimoji="1" lang="ja-JP" altLang="en-US" sz="1200" dirty="0"/>
                        </a:p>
                      </a:txBody>
                      <a:tcPr/>
                    </a:tc>
                    <a:tc>
                      <a:txBody>
                        <a:bodyPr/>
                        <a:lstStyle/>
                        <a:p>
                          <a:pPr algn="ctr"/>
                          <a:r>
                            <a:rPr kumimoji="1" lang="en-US" altLang="ja-JP" sz="1200" dirty="0"/>
                            <a:t>0.455</a:t>
                          </a:r>
                          <a:endParaRPr kumimoji="1" lang="ja-JP" altLang="en-US" sz="1200" dirty="0"/>
                        </a:p>
                      </a:txBody>
                      <a:tcPr/>
                    </a:tc>
                    <a:tc>
                      <a:txBody>
                        <a:bodyPr/>
                        <a:lstStyle/>
                        <a:p>
                          <a:pPr algn="ctr"/>
                          <a:r>
                            <a:rPr kumimoji="1" lang="en-US" altLang="ja-JP" sz="1200" dirty="0"/>
                            <a:t>0.087</a:t>
                          </a:r>
                          <a:endParaRPr kumimoji="1" lang="ja-JP" altLang="en-US" sz="1200" dirty="0"/>
                        </a:p>
                      </a:txBody>
                      <a:tcPr/>
                    </a:tc>
                    <a:tc>
                      <a:txBody>
                        <a:bodyPr/>
                        <a:lstStyle/>
                        <a:p>
                          <a:pPr algn="ctr"/>
                          <a:r>
                            <a:rPr kumimoji="1" lang="en-US" altLang="ja-JP" sz="1200" dirty="0"/>
                            <a:t>0.060</a:t>
                          </a:r>
                          <a:endParaRPr kumimoji="1" lang="ja-JP" altLang="en-US" sz="1200" dirty="0"/>
                        </a:p>
                      </a:txBody>
                      <a:tcPr/>
                    </a:tc>
                    <a:tc>
                      <a:txBody>
                        <a:bodyPr/>
                        <a:lstStyle/>
                        <a:p>
                          <a:pPr algn="ctr"/>
                          <a:r>
                            <a:rPr kumimoji="1" lang="en-US" altLang="ja-JP" sz="1200" dirty="0"/>
                            <a:t>0.353</a:t>
                          </a:r>
                          <a:endParaRPr kumimoji="1" lang="ja-JP" altLang="en-US" sz="1200" dirty="0"/>
                        </a:p>
                      </a:txBody>
                      <a:tcPr/>
                    </a:tc>
                    <a:tc>
                      <a:txBody>
                        <a:bodyPr/>
                        <a:lstStyle/>
                        <a:p>
                          <a:pPr algn="ctr"/>
                          <a:r>
                            <a:rPr kumimoji="1" lang="en-US" altLang="ja-JP" sz="1200" dirty="0"/>
                            <a:t>0.121</a:t>
                          </a:r>
                          <a:endParaRPr kumimoji="1" lang="ja-JP" altLang="en-US" sz="1200" dirty="0"/>
                        </a:p>
                      </a:txBody>
                      <a:tcPr/>
                    </a:tc>
                    <a:extLst>
                      <a:ext uri="{0D108BD9-81ED-4DB2-BD59-A6C34878D82A}">
                        <a16:rowId xmlns:a16="http://schemas.microsoft.com/office/drawing/2014/main" val="4004336062"/>
                      </a:ext>
                    </a:extLst>
                  </a:tr>
                </a:tbl>
              </a:graphicData>
            </a:graphic>
          </p:graphicFrame>
        </mc:Choice>
        <mc:Fallback xmlns="">
          <p:graphicFrame>
            <p:nvGraphicFramePr>
              <p:cNvPr id="2" name="表 1">
                <a:extLst>
                  <a:ext uri="{FF2B5EF4-FFF2-40B4-BE49-F238E27FC236}">
                    <a16:creationId xmlns:a16="http://schemas.microsoft.com/office/drawing/2014/main" id="{034A26B4-EDC0-204A-55C9-143A0F128F18}"/>
                  </a:ext>
                </a:extLst>
              </p:cNvPr>
              <p:cNvGraphicFramePr>
                <a:graphicFrameLocks noGrp="1"/>
              </p:cNvGraphicFramePr>
              <p:nvPr>
                <p:extLst>
                  <p:ext uri="{D42A27DB-BD31-4B8C-83A1-F6EECF244321}">
                    <p14:modId xmlns:p14="http://schemas.microsoft.com/office/powerpoint/2010/main" val="2828451210"/>
                  </p:ext>
                </p:extLst>
              </p:nvPr>
            </p:nvGraphicFramePr>
            <p:xfrm>
              <a:off x="238126" y="3504582"/>
              <a:ext cx="7096122" cy="1294772"/>
            </p:xfrm>
            <a:graphic>
              <a:graphicData uri="http://schemas.openxmlformats.org/drawingml/2006/table">
                <a:tbl>
                  <a:tblPr firstRow="1" bandRow="1">
                    <a:tableStyleId>{5940675A-B579-460E-94D1-54222C63F5DA}</a:tableStyleId>
                  </a:tblPr>
                  <a:tblGrid>
                    <a:gridCol w="645102">
                      <a:extLst>
                        <a:ext uri="{9D8B030D-6E8A-4147-A177-3AD203B41FA5}">
                          <a16:colId xmlns:a16="http://schemas.microsoft.com/office/drawing/2014/main" val="3640828944"/>
                        </a:ext>
                      </a:extLst>
                    </a:gridCol>
                    <a:gridCol w="645102">
                      <a:extLst>
                        <a:ext uri="{9D8B030D-6E8A-4147-A177-3AD203B41FA5}">
                          <a16:colId xmlns:a16="http://schemas.microsoft.com/office/drawing/2014/main" val="203111009"/>
                        </a:ext>
                      </a:extLst>
                    </a:gridCol>
                    <a:gridCol w="645102">
                      <a:extLst>
                        <a:ext uri="{9D8B030D-6E8A-4147-A177-3AD203B41FA5}">
                          <a16:colId xmlns:a16="http://schemas.microsoft.com/office/drawing/2014/main" val="2762494622"/>
                        </a:ext>
                      </a:extLst>
                    </a:gridCol>
                    <a:gridCol w="645102">
                      <a:extLst>
                        <a:ext uri="{9D8B030D-6E8A-4147-A177-3AD203B41FA5}">
                          <a16:colId xmlns:a16="http://schemas.microsoft.com/office/drawing/2014/main" val="651192601"/>
                        </a:ext>
                      </a:extLst>
                    </a:gridCol>
                    <a:gridCol w="645102">
                      <a:extLst>
                        <a:ext uri="{9D8B030D-6E8A-4147-A177-3AD203B41FA5}">
                          <a16:colId xmlns:a16="http://schemas.microsoft.com/office/drawing/2014/main" val="3364222437"/>
                        </a:ext>
                      </a:extLst>
                    </a:gridCol>
                    <a:gridCol w="645102">
                      <a:extLst>
                        <a:ext uri="{9D8B030D-6E8A-4147-A177-3AD203B41FA5}">
                          <a16:colId xmlns:a16="http://schemas.microsoft.com/office/drawing/2014/main" val="2026636391"/>
                        </a:ext>
                      </a:extLst>
                    </a:gridCol>
                    <a:gridCol w="645102">
                      <a:extLst>
                        <a:ext uri="{9D8B030D-6E8A-4147-A177-3AD203B41FA5}">
                          <a16:colId xmlns:a16="http://schemas.microsoft.com/office/drawing/2014/main" val="405082014"/>
                        </a:ext>
                      </a:extLst>
                    </a:gridCol>
                    <a:gridCol w="645102">
                      <a:extLst>
                        <a:ext uri="{9D8B030D-6E8A-4147-A177-3AD203B41FA5}">
                          <a16:colId xmlns:a16="http://schemas.microsoft.com/office/drawing/2014/main" val="522898676"/>
                        </a:ext>
                      </a:extLst>
                    </a:gridCol>
                    <a:gridCol w="645102">
                      <a:extLst>
                        <a:ext uri="{9D8B030D-6E8A-4147-A177-3AD203B41FA5}">
                          <a16:colId xmlns:a16="http://schemas.microsoft.com/office/drawing/2014/main" val="3541608898"/>
                        </a:ext>
                      </a:extLst>
                    </a:gridCol>
                    <a:gridCol w="645102">
                      <a:extLst>
                        <a:ext uri="{9D8B030D-6E8A-4147-A177-3AD203B41FA5}">
                          <a16:colId xmlns:a16="http://schemas.microsoft.com/office/drawing/2014/main" val="841652310"/>
                        </a:ext>
                      </a:extLst>
                    </a:gridCol>
                    <a:gridCol w="645102">
                      <a:extLst>
                        <a:ext uri="{9D8B030D-6E8A-4147-A177-3AD203B41FA5}">
                          <a16:colId xmlns:a16="http://schemas.microsoft.com/office/drawing/2014/main" val="1936688330"/>
                        </a:ext>
                      </a:extLst>
                    </a:gridCol>
                  </a:tblGrid>
                  <a:tr h="323693">
                    <a:tc>
                      <a:txBody>
                        <a:bodyPr/>
                        <a:lstStyle/>
                        <a:p>
                          <a:pPr algn="ctr"/>
                          <a:endParaRPr kumimoji="1" lang="ja-JP" altLang="en-US" sz="1200" dirty="0"/>
                        </a:p>
                      </a:txBody>
                      <a:tcPr/>
                    </a:tc>
                    <a:tc>
                      <a:txBody>
                        <a:bodyPr/>
                        <a:lstStyle/>
                        <a:p>
                          <a:endParaRPr lang="ja-JP"/>
                        </a:p>
                      </a:txBody>
                      <a:tcPr>
                        <a:blipFill>
                          <a:blip r:embed="rId2"/>
                          <a:stretch>
                            <a:fillRect l="-100943" t="-1852" r="-900943" b="-300000"/>
                          </a:stretch>
                        </a:blipFill>
                      </a:tcPr>
                    </a:tc>
                    <a:tc>
                      <a:txBody>
                        <a:bodyPr/>
                        <a:lstStyle/>
                        <a:p>
                          <a:endParaRPr lang="ja-JP"/>
                        </a:p>
                      </a:txBody>
                      <a:tcPr>
                        <a:blipFill>
                          <a:blip r:embed="rId2"/>
                          <a:stretch>
                            <a:fillRect l="-200943" t="-1852" r="-800943" b="-300000"/>
                          </a:stretch>
                        </a:blipFill>
                      </a:tcPr>
                    </a:tc>
                    <a:tc>
                      <a:txBody>
                        <a:bodyPr/>
                        <a:lstStyle/>
                        <a:p>
                          <a:endParaRPr lang="ja-JP"/>
                        </a:p>
                      </a:txBody>
                      <a:tcPr>
                        <a:blipFill>
                          <a:blip r:embed="rId2"/>
                          <a:stretch>
                            <a:fillRect l="-300943" t="-1852" r="-700943" b="-300000"/>
                          </a:stretch>
                        </a:blipFill>
                      </a:tcPr>
                    </a:tc>
                    <a:tc>
                      <a:txBody>
                        <a:bodyPr/>
                        <a:lstStyle/>
                        <a:p>
                          <a:endParaRPr lang="ja-JP"/>
                        </a:p>
                      </a:txBody>
                      <a:tcPr>
                        <a:blipFill>
                          <a:blip r:embed="rId2"/>
                          <a:stretch>
                            <a:fillRect l="-400943" t="-1852" r="-600943" b="-300000"/>
                          </a:stretch>
                        </a:blipFill>
                      </a:tcPr>
                    </a:tc>
                    <a:tc>
                      <a:txBody>
                        <a:bodyPr/>
                        <a:lstStyle/>
                        <a:p>
                          <a:endParaRPr lang="ja-JP"/>
                        </a:p>
                      </a:txBody>
                      <a:tcPr>
                        <a:blipFill>
                          <a:blip r:embed="rId2"/>
                          <a:stretch>
                            <a:fillRect l="-505714" t="-1852" r="-506667" b="-300000"/>
                          </a:stretch>
                        </a:blipFill>
                      </a:tcPr>
                    </a:tc>
                    <a:tc>
                      <a:txBody>
                        <a:bodyPr/>
                        <a:lstStyle/>
                        <a:p>
                          <a:endParaRPr lang="ja-JP"/>
                        </a:p>
                      </a:txBody>
                      <a:tcPr>
                        <a:blipFill>
                          <a:blip r:embed="rId2"/>
                          <a:stretch>
                            <a:fillRect l="-600000" t="-1852" r="-401887" b="-300000"/>
                          </a:stretch>
                        </a:blipFill>
                      </a:tcPr>
                    </a:tc>
                    <a:tc>
                      <a:txBody>
                        <a:bodyPr/>
                        <a:lstStyle/>
                        <a:p>
                          <a:endParaRPr lang="ja-JP"/>
                        </a:p>
                      </a:txBody>
                      <a:tcPr>
                        <a:blipFill>
                          <a:blip r:embed="rId2"/>
                          <a:stretch>
                            <a:fillRect l="-700000" t="-1852" r="-301887" b="-300000"/>
                          </a:stretch>
                        </a:blipFill>
                      </a:tcPr>
                    </a:tc>
                    <a:tc>
                      <a:txBody>
                        <a:bodyPr/>
                        <a:lstStyle/>
                        <a:p>
                          <a:endParaRPr lang="ja-JP"/>
                        </a:p>
                      </a:txBody>
                      <a:tcPr>
                        <a:blipFill>
                          <a:blip r:embed="rId2"/>
                          <a:stretch>
                            <a:fillRect l="-800000" t="-1852" r="-201887" b="-300000"/>
                          </a:stretch>
                        </a:blipFill>
                      </a:tcPr>
                    </a:tc>
                    <a:tc>
                      <a:txBody>
                        <a:bodyPr/>
                        <a:lstStyle/>
                        <a:p>
                          <a:endParaRPr lang="ja-JP"/>
                        </a:p>
                      </a:txBody>
                      <a:tcPr>
                        <a:blipFill>
                          <a:blip r:embed="rId2"/>
                          <a:stretch>
                            <a:fillRect l="-900000" t="-1852" r="-101887" b="-300000"/>
                          </a:stretch>
                        </a:blipFill>
                      </a:tcPr>
                    </a:tc>
                    <a:tc>
                      <a:txBody>
                        <a:bodyPr/>
                        <a:lstStyle/>
                        <a:p>
                          <a:endParaRPr lang="ja-JP"/>
                        </a:p>
                      </a:txBody>
                      <a:tcPr>
                        <a:blipFill>
                          <a:blip r:embed="rId2"/>
                          <a:stretch>
                            <a:fillRect l="-1000000" t="-1852" r="-1887" b="-300000"/>
                          </a:stretch>
                        </a:blipFill>
                      </a:tcPr>
                    </a:tc>
                    <a:extLst>
                      <a:ext uri="{0D108BD9-81ED-4DB2-BD59-A6C34878D82A}">
                        <a16:rowId xmlns:a16="http://schemas.microsoft.com/office/drawing/2014/main" val="1842325243"/>
                      </a:ext>
                    </a:extLst>
                  </a:tr>
                  <a:tr h="323693">
                    <a:tc>
                      <a:txBody>
                        <a:bodyPr/>
                        <a:lstStyle/>
                        <a:p>
                          <a:pPr algn="ctr"/>
                          <a:r>
                            <a:rPr kumimoji="1" lang="ja-JP" altLang="en-US" sz="1200" b="0" dirty="0"/>
                            <a:t>初期値</a:t>
                          </a:r>
                        </a:p>
                      </a:txBody>
                      <a:tcPr/>
                    </a:tc>
                    <a:tc>
                      <a:txBody>
                        <a:bodyPr/>
                        <a:lstStyle/>
                        <a:p>
                          <a:pPr algn="ctr"/>
                          <a:r>
                            <a:rPr kumimoji="1" lang="en-US" altLang="ja-JP" sz="1200" dirty="0"/>
                            <a:t>0.1</a:t>
                          </a:r>
                          <a:endParaRPr kumimoji="1" lang="ja-JP" altLang="en-US" sz="1200" dirty="0"/>
                        </a:p>
                      </a:txBody>
                      <a:tcPr/>
                    </a:tc>
                    <a:tc>
                      <a:txBody>
                        <a:bodyPr/>
                        <a:lstStyle/>
                        <a:p>
                          <a:pPr algn="ctr"/>
                          <a:r>
                            <a:rPr kumimoji="1" lang="en-US" altLang="ja-JP" sz="1200" dirty="0"/>
                            <a:t>0.4</a:t>
                          </a:r>
                          <a:endParaRPr kumimoji="1" lang="ja-JP" altLang="en-US" sz="1200" dirty="0"/>
                        </a:p>
                      </a:txBody>
                      <a:tcPr/>
                    </a:tc>
                    <a:tc>
                      <a:txBody>
                        <a:bodyPr/>
                        <a:lstStyle/>
                        <a:p>
                          <a:pPr algn="ctr"/>
                          <a:r>
                            <a:rPr kumimoji="1" lang="en-US" altLang="ja-JP" sz="1200" dirty="0"/>
                            <a:t>0.7</a:t>
                          </a:r>
                          <a:endParaRPr kumimoji="1" lang="ja-JP" altLang="en-US" sz="1200" dirty="0"/>
                        </a:p>
                      </a:txBody>
                      <a:tcPr/>
                    </a:tc>
                    <a:tc>
                      <a:txBody>
                        <a:bodyPr/>
                        <a:lstStyle/>
                        <a:p>
                          <a:pPr algn="ctr"/>
                          <a:r>
                            <a:rPr kumimoji="1" lang="en-US" altLang="ja-JP" sz="1200" dirty="0"/>
                            <a:t>1.0</a:t>
                          </a:r>
                          <a:endParaRPr kumimoji="1" lang="ja-JP" altLang="en-US" sz="1200" dirty="0"/>
                        </a:p>
                      </a:txBody>
                      <a:tcPr/>
                    </a:tc>
                    <a:tc>
                      <a:txBody>
                        <a:bodyPr/>
                        <a:lstStyle/>
                        <a:p>
                          <a:pPr algn="ctr"/>
                          <a:r>
                            <a:rPr kumimoji="1" lang="en-US" altLang="ja-JP" sz="1200" dirty="0"/>
                            <a:t>1.3</a:t>
                          </a:r>
                          <a:endParaRPr kumimoji="1" lang="ja-JP" altLang="en-US" sz="1200" dirty="0"/>
                        </a:p>
                      </a:txBody>
                      <a:tcPr/>
                    </a:tc>
                    <a:tc>
                      <a:txBody>
                        <a:bodyPr/>
                        <a:lstStyle/>
                        <a:p>
                          <a:pPr algn="ctr"/>
                          <a:r>
                            <a:rPr kumimoji="1" lang="en-US" altLang="ja-JP" sz="1200" dirty="0"/>
                            <a:t>1.6</a:t>
                          </a:r>
                          <a:endParaRPr kumimoji="1" lang="ja-JP" altLang="en-US" sz="1200" dirty="0"/>
                        </a:p>
                      </a:txBody>
                      <a:tcPr/>
                    </a:tc>
                    <a:tc>
                      <a:txBody>
                        <a:bodyPr/>
                        <a:lstStyle/>
                        <a:p>
                          <a:pPr algn="ctr"/>
                          <a:r>
                            <a:rPr kumimoji="1" lang="en-US" altLang="ja-JP" sz="1200" dirty="0"/>
                            <a:t>1.9</a:t>
                          </a:r>
                          <a:endParaRPr kumimoji="1" lang="ja-JP" altLang="en-US" sz="1200" dirty="0"/>
                        </a:p>
                      </a:txBody>
                      <a:tcPr/>
                    </a:tc>
                    <a:tc>
                      <a:txBody>
                        <a:bodyPr/>
                        <a:lstStyle/>
                        <a:p>
                          <a:pPr algn="ctr"/>
                          <a:r>
                            <a:rPr kumimoji="1" lang="en-US" altLang="ja-JP" sz="1200" dirty="0"/>
                            <a:t>2.2</a:t>
                          </a:r>
                          <a:endParaRPr kumimoji="1" lang="ja-JP" altLang="en-US" sz="1200" dirty="0"/>
                        </a:p>
                      </a:txBody>
                      <a:tcPr/>
                    </a:tc>
                    <a:tc>
                      <a:txBody>
                        <a:bodyPr/>
                        <a:lstStyle/>
                        <a:p>
                          <a:pPr algn="ctr"/>
                          <a:r>
                            <a:rPr kumimoji="1" lang="en-US" altLang="ja-JP" sz="1200" dirty="0"/>
                            <a:t>2.5</a:t>
                          </a:r>
                          <a:endParaRPr kumimoji="1" lang="ja-JP" altLang="en-US" sz="1200" dirty="0"/>
                        </a:p>
                      </a:txBody>
                      <a:tcPr/>
                    </a:tc>
                    <a:tc>
                      <a:txBody>
                        <a:bodyPr/>
                        <a:lstStyle/>
                        <a:p>
                          <a:pPr algn="ctr"/>
                          <a:r>
                            <a:rPr kumimoji="1" lang="en-US" altLang="ja-JP" sz="1200" dirty="0"/>
                            <a:t>2.8</a:t>
                          </a:r>
                          <a:endParaRPr kumimoji="1" lang="ja-JP" altLang="en-US" sz="1200" dirty="0"/>
                        </a:p>
                      </a:txBody>
                      <a:tcPr/>
                    </a:tc>
                    <a:extLst>
                      <a:ext uri="{0D108BD9-81ED-4DB2-BD59-A6C34878D82A}">
                        <a16:rowId xmlns:a16="http://schemas.microsoft.com/office/drawing/2014/main" val="2630189802"/>
                      </a:ext>
                    </a:extLst>
                  </a:tr>
                  <a:tr h="323693">
                    <a:tc>
                      <a:txBody>
                        <a:bodyPr/>
                        <a:lstStyle/>
                        <a:p>
                          <a:pPr algn="ctr"/>
                          <a:r>
                            <a:rPr kumimoji="1" lang="ja-JP" altLang="en-US" sz="1200" b="0" dirty="0"/>
                            <a:t>適用前</a:t>
                          </a:r>
                        </a:p>
                      </a:txBody>
                      <a:tcPr/>
                    </a:tc>
                    <a:tc>
                      <a:txBody>
                        <a:bodyPr/>
                        <a:lstStyle/>
                        <a:p>
                          <a:pPr algn="ctr"/>
                          <a:r>
                            <a:rPr kumimoji="1" lang="en-US" altLang="ja-JP" sz="1200" dirty="0"/>
                            <a:t>0.097</a:t>
                          </a:r>
                          <a:endParaRPr kumimoji="1" lang="ja-JP" altLang="en-US" sz="1200" dirty="0"/>
                        </a:p>
                      </a:txBody>
                      <a:tcPr/>
                    </a:tc>
                    <a:tc>
                      <a:txBody>
                        <a:bodyPr/>
                        <a:lstStyle/>
                        <a:p>
                          <a:pPr algn="ctr"/>
                          <a:r>
                            <a:rPr kumimoji="1" lang="en-US" altLang="ja-JP" sz="1200" dirty="0"/>
                            <a:t>0.011</a:t>
                          </a:r>
                          <a:endParaRPr kumimoji="1" lang="ja-JP" altLang="en-US" sz="1200" dirty="0"/>
                        </a:p>
                      </a:txBody>
                      <a:tcPr/>
                    </a:tc>
                    <a:tc>
                      <a:txBody>
                        <a:bodyPr/>
                        <a:lstStyle/>
                        <a:p>
                          <a:pPr algn="ctr"/>
                          <a:r>
                            <a:rPr kumimoji="1" lang="en-US" altLang="ja-JP" sz="1200" dirty="0"/>
                            <a:t>0.257</a:t>
                          </a:r>
                          <a:endParaRPr kumimoji="1" lang="ja-JP" altLang="en-US" sz="1200" dirty="0"/>
                        </a:p>
                      </a:txBody>
                      <a:tcPr/>
                    </a:tc>
                    <a:tc>
                      <a:txBody>
                        <a:bodyPr/>
                        <a:lstStyle/>
                        <a:p>
                          <a:pPr algn="ctr"/>
                          <a:r>
                            <a:rPr kumimoji="1" lang="en-US" altLang="ja-JP" sz="1200" dirty="0"/>
                            <a:t>0.105</a:t>
                          </a:r>
                          <a:endParaRPr kumimoji="1" lang="ja-JP" altLang="en-US" sz="1200" dirty="0"/>
                        </a:p>
                      </a:txBody>
                      <a:tcPr/>
                    </a:tc>
                    <a:tc>
                      <a:txBody>
                        <a:bodyPr/>
                        <a:lstStyle/>
                        <a:p>
                          <a:pPr algn="ctr"/>
                          <a:r>
                            <a:rPr kumimoji="1" lang="en-US" altLang="ja-JP" sz="1200" dirty="0"/>
                            <a:t>0.254</a:t>
                          </a:r>
                          <a:endParaRPr kumimoji="1" lang="ja-JP" altLang="en-US" sz="1200" dirty="0"/>
                        </a:p>
                      </a:txBody>
                      <a:tcPr/>
                    </a:tc>
                    <a:tc>
                      <a:txBody>
                        <a:bodyPr/>
                        <a:lstStyle/>
                        <a:p>
                          <a:pPr algn="ctr"/>
                          <a:r>
                            <a:rPr kumimoji="1" lang="en-US" altLang="ja-JP" sz="1200" dirty="0"/>
                            <a:t>0.478</a:t>
                          </a:r>
                          <a:endParaRPr kumimoji="1" lang="ja-JP" altLang="en-US" sz="1200" dirty="0"/>
                        </a:p>
                      </a:txBody>
                      <a:tcPr/>
                    </a:tc>
                    <a:tc>
                      <a:txBody>
                        <a:bodyPr/>
                        <a:lstStyle/>
                        <a:p>
                          <a:pPr algn="ctr"/>
                          <a:r>
                            <a:rPr kumimoji="1" lang="en-US" altLang="ja-JP" sz="1200" dirty="0"/>
                            <a:t>0.127</a:t>
                          </a:r>
                          <a:endParaRPr kumimoji="1" lang="ja-JP" altLang="en-US" sz="1200" dirty="0"/>
                        </a:p>
                      </a:txBody>
                      <a:tcPr/>
                    </a:tc>
                    <a:tc>
                      <a:txBody>
                        <a:bodyPr/>
                        <a:lstStyle/>
                        <a:p>
                          <a:pPr algn="ctr"/>
                          <a:r>
                            <a:rPr kumimoji="1" lang="en-US" altLang="ja-JP" sz="1200" dirty="0"/>
                            <a:t>0.086</a:t>
                          </a:r>
                          <a:endParaRPr kumimoji="1" lang="ja-JP" altLang="en-US" sz="1200" dirty="0"/>
                        </a:p>
                      </a:txBody>
                      <a:tcPr/>
                    </a:tc>
                    <a:tc>
                      <a:txBody>
                        <a:bodyPr/>
                        <a:lstStyle/>
                        <a:p>
                          <a:pPr algn="ctr"/>
                          <a:r>
                            <a:rPr kumimoji="1" lang="en-US" altLang="ja-JP" sz="1200" dirty="0"/>
                            <a:t>0.410</a:t>
                          </a:r>
                          <a:endParaRPr kumimoji="1" lang="ja-JP" altLang="en-US" sz="1200" dirty="0"/>
                        </a:p>
                      </a:txBody>
                      <a:tcPr/>
                    </a:tc>
                    <a:tc>
                      <a:txBody>
                        <a:bodyPr/>
                        <a:lstStyle/>
                        <a:p>
                          <a:pPr algn="ctr"/>
                          <a:r>
                            <a:rPr kumimoji="1" lang="en-US" altLang="ja-JP" sz="1200" dirty="0"/>
                            <a:t>0.243</a:t>
                          </a:r>
                          <a:endParaRPr kumimoji="1" lang="ja-JP" altLang="en-US" sz="1200" dirty="0"/>
                        </a:p>
                      </a:txBody>
                      <a:tcPr/>
                    </a:tc>
                    <a:extLst>
                      <a:ext uri="{0D108BD9-81ED-4DB2-BD59-A6C34878D82A}">
                        <a16:rowId xmlns:a16="http://schemas.microsoft.com/office/drawing/2014/main" val="4011873368"/>
                      </a:ext>
                    </a:extLst>
                  </a:tr>
                  <a:tr h="323693">
                    <a:tc>
                      <a:txBody>
                        <a:bodyPr/>
                        <a:lstStyle/>
                        <a:p>
                          <a:pPr algn="ctr"/>
                          <a:r>
                            <a:rPr kumimoji="1" lang="ja-JP" altLang="en-US" sz="1200" b="0" dirty="0"/>
                            <a:t>適用後</a:t>
                          </a:r>
                        </a:p>
                      </a:txBody>
                      <a:tcPr/>
                    </a:tc>
                    <a:tc>
                      <a:txBody>
                        <a:bodyPr/>
                        <a:lstStyle/>
                        <a:p>
                          <a:pPr algn="ctr"/>
                          <a:r>
                            <a:rPr kumimoji="1" lang="en-US" altLang="ja-JP" sz="1200" dirty="0"/>
                            <a:t>0.088</a:t>
                          </a:r>
                          <a:endParaRPr kumimoji="1" lang="ja-JP" altLang="en-US" sz="1200" dirty="0"/>
                        </a:p>
                      </a:txBody>
                      <a:tcPr/>
                    </a:tc>
                    <a:tc>
                      <a:txBody>
                        <a:bodyPr/>
                        <a:lstStyle/>
                        <a:p>
                          <a:pPr algn="ctr"/>
                          <a:r>
                            <a:rPr kumimoji="1" lang="en-US" altLang="ja-JP" sz="1200" dirty="0"/>
                            <a:t>0.000</a:t>
                          </a:r>
                          <a:endParaRPr kumimoji="1" lang="ja-JP" altLang="en-US" sz="1200" dirty="0"/>
                        </a:p>
                      </a:txBody>
                      <a:tcPr/>
                    </a:tc>
                    <a:tc>
                      <a:txBody>
                        <a:bodyPr/>
                        <a:lstStyle/>
                        <a:p>
                          <a:pPr algn="ctr"/>
                          <a:r>
                            <a:rPr kumimoji="1" lang="en-US" altLang="ja-JP" sz="1200" dirty="0"/>
                            <a:t>0.224</a:t>
                          </a:r>
                          <a:endParaRPr kumimoji="1" lang="ja-JP" altLang="en-US" sz="1200" dirty="0"/>
                        </a:p>
                      </a:txBody>
                      <a:tcPr/>
                    </a:tc>
                    <a:tc>
                      <a:txBody>
                        <a:bodyPr/>
                        <a:lstStyle/>
                        <a:p>
                          <a:pPr algn="ctr"/>
                          <a:r>
                            <a:rPr kumimoji="1" lang="en-US" altLang="ja-JP" sz="1200" dirty="0"/>
                            <a:t>0.086</a:t>
                          </a:r>
                          <a:endParaRPr kumimoji="1" lang="ja-JP" altLang="en-US" sz="1200" dirty="0"/>
                        </a:p>
                      </a:txBody>
                      <a:tcPr/>
                    </a:tc>
                    <a:tc>
                      <a:txBody>
                        <a:bodyPr/>
                        <a:lstStyle/>
                        <a:p>
                          <a:pPr algn="ctr"/>
                          <a:r>
                            <a:rPr kumimoji="1" lang="en-US" altLang="ja-JP" sz="1200" dirty="0"/>
                            <a:t>0.197</a:t>
                          </a:r>
                          <a:endParaRPr kumimoji="1" lang="ja-JP" altLang="en-US" sz="1200" dirty="0"/>
                        </a:p>
                      </a:txBody>
                      <a:tcPr/>
                    </a:tc>
                    <a:tc>
                      <a:txBody>
                        <a:bodyPr/>
                        <a:lstStyle/>
                        <a:p>
                          <a:pPr algn="ctr"/>
                          <a:r>
                            <a:rPr kumimoji="1" lang="en-US" altLang="ja-JP" sz="1200" dirty="0"/>
                            <a:t>0.455</a:t>
                          </a:r>
                          <a:endParaRPr kumimoji="1" lang="ja-JP" altLang="en-US" sz="1200" dirty="0"/>
                        </a:p>
                      </a:txBody>
                      <a:tcPr/>
                    </a:tc>
                    <a:tc>
                      <a:txBody>
                        <a:bodyPr/>
                        <a:lstStyle/>
                        <a:p>
                          <a:pPr algn="ctr"/>
                          <a:r>
                            <a:rPr kumimoji="1" lang="en-US" altLang="ja-JP" sz="1200" dirty="0"/>
                            <a:t>0.087</a:t>
                          </a:r>
                          <a:endParaRPr kumimoji="1" lang="ja-JP" altLang="en-US" sz="1200" dirty="0"/>
                        </a:p>
                      </a:txBody>
                      <a:tcPr/>
                    </a:tc>
                    <a:tc>
                      <a:txBody>
                        <a:bodyPr/>
                        <a:lstStyle/>
                        <a:p>
                          <a:pPr algn="ctr"/>
                          <a:r>
                            <a:rPr kumimoji="1" lang="en-US" altLang="ja-JP" sz="1200" dirty="0"/>
                            <a:t>0.060</a:t>
                          </a:r>
                          <a:endParaRPr kumimoji="1" lang="ja-JP" altLang="en-US" sz="1200" dirty="0"/>
                        </a:p>
                      </a:txBody>
                      <a:tcPr/>
                    </a:tc>
                    <a:tc>
                      <a:txBody>
                        <a:bodyPr/>
                        <a:lstStyle/>
                        <a:p>
                          <a:pPr algn="ctr"/>
                          <a:r>
                            <a:rPr kumimoji="1" lang="en-US" altLang="ja-JP" sz="1200" dirty="0"/>
                            <a:t>0.353</a:t>
                          </a:r>
                          <a:endParaRPr kumimoji="1" lang="ja-JP" altLang="en-US" sz="1200" dirty="0"/>
                        </a:p>
                      </a:txBody>
                      <a:tcPr/>
                    </a:tc>
                    <a:tc>
                      <a:txBody>
                        <a:bodyPr/>
                        <a:lstStyle/>
                        <a:p>
                          <a:pPr algn="ctr"/>
                          <a:r>
                            <a:rPr kumimoji="1" lang="en-US" altLang="ja-JP" sz="1200" dirty="0"/>
                            <a:t>0.121</a:t>
                          </a:r>
                          <a:endParaRPr kumimoji="1" lang="ja-JP" altLang="en-US" sz="1200" dirty="0"/>
                        </a:p>
                      </a:txBody>
                      <a:tcPr/>
                    </a:tc>
                    <a:extLst>
                      <a:ext uri="{0D108BD9-81ED-4DB2-BD59-A6C34878D82A}">
                        <a16:rowId xmlns:a16="http://schemas.microsoft.com/office/drawing/2014/main" val="4004336062"/>
                      </a:ext>
                    </a:extLst>
                  </a:tr>
                </a:tbl>
              </a:graphicData>
            </a:graphic>
          </p:graphicFrame>
        </mc:Fallback>
      </mc:AlternateContent>
      <p:grpSp>
        <p:nvGrpSpPr>
          <p:cNvPr id="3" name="グループ化 2">
            <a:extLst>
              <a:ext uri="{FF2B5EF4-FFF2-40B4-BE49-F238E27FC236}">
                <a16:creationId xmlns:a16="http://schemas.microsoft.com/office/drawing/2014/main" id="{B5B18AF5-EBD1-B4C7-5A40-36447C6947C8}"/>
              </a:ext>
            </a:extLst>
          </p:cNvPr>
          <p:cNvGrpSpPr/>
          <p:nvPr/>
        </p:nvGrpSpPr>
        <p:grpSpPr>
          <a:xfrm>
            <a:off x="1131204" y="-935172"/>
            <a:ext cx="9351059" cy="830997"/>
            <a:chOff x="1388379" y="5968764"/>
            <a:chExt cx="9351059" cy="830997"/>
          </a:xfrm>
        </p:grpSpPr>
        <p:sp>
          <p:nvSpPr>
            <p:cNvPr id="9" name="テキスト ボックス 8">
              <a:extLst>
                <a:ext uri="{FF2B5EF4-FFF2-40B4-BE49-F238E27FC236}">
                  <a16:creationId xmlns:a16="http://schemas.microsoft.com/office/drawing/2014/main" id="{C29746D6-2B7B-A867-B9F3-B0E3D6878F32}"/>
                </a:ext>
              </a:extLst>
            </p:cNvPr>
            <p:cNvSpPr txBox="1"/>
            <p:nvPr/>
          </p:nvSpPr>
          <p:spPr>
            <a:xfrm>
              <a:off x="1388379" y="5968764"/>
              <a:ext cx="778542" cy="830997"/>
            </a:xfrm>
            <a:prstGeom prst="rect">
              <a:avLst/>
            </a:prstGeom>
            <a:noFill/>
          </p:spPr>
          <p:txBody>
            <a:bodyPr wrap="square" rtlCol="0">
              <a:spAutoFit/>
            </a:bodyPr>
            <a:lstStyle/>
            <a:p>
              <a:r>
                <a:rPr lang="ja-JP" altLang="en-US" sz="4800" b="1" dirty="0">
                  <a:solidFill>
                    <a:schemeClr val="accent6"/>
                  </a:solidFill>
                </a:rPr>
                <a:t>➡</a:t>
              </a:r>
              <a:endParaRPr kumimoji="1" lang="ja-JP" altLang="en-US" sz="4800" b="1" dirty="0">
                <a:solidFill>
                  <a:schemeClr val="accent6"/>
                </a:solidFill>
              </a:endParaRPr>
            </a:p>
          </p:txBody>
        </p:sp>
        <p:sp>
          <p:nvSpPr>
            <p:cNvPr id="10" name="テキスト ボックス 9">
              <a:extLst>
                <a:ext uri="{FF2B5EF4-FFF2-40B4-BE49-F238E27FC236}">
                  <a16:creationId xmlns:a16="http://schemas.microsoft.com/office/drawing/2014/main" id="{49A4D151-A922-7DCD-0C70-2B0CD9325CE0}"/>
                </a:ext>
              </a:extLst>
            </p:cNvPr>
            <p:cNvSpPr txBox="1"/>
            <p:nvPr/>
          </p:nvSpPr>
          <p:spPr>
            <a:xfrm>
              <a:off x="2287396" y="6153431"/>
              <a:ext cx="8452042" cy="461665"/>
            </a:xfrm>
            <a:prstGeom prst="rect">
              <a:avLst/>
            </a:prstGeom>
            <a:noFill/>
          </p:spPr>
          <p:txBody>
            <a:bodyPr wrap="square" rtlCol="0">
              <a:spAutoFit/>
            </a:bodyPr>
            <a:lstStyle/>
            <a:p>
              <a:r>
                <a:rPr kumimoji="1" lang="ja-JP" altLang="en-US" sz="2400" b="1" dirty="0"/>
                <a:t>学習回数を少なくしながら，同様の結果を得ることができた</a:t>
              </a:r>
            </a:p>
          </p:txBody>
        </p:sp>
        <p:sp>
          <p:nvSpPr>
            <p:cNvPr id="11" name="四角形: 角を丸くする 10">
              <a:extLst>
                <a:ext uri="{FF2B5EF4-FFF2-40B4-BE49-F238E27FC236}">
                  <a16:creationId xmlns:a16="http://schemas.microsoft.com/office/drawing/2014/main" id="{50816FE9-C7F6-2C76-054C-2F1A4D643897}"/>
                </a:ext>
              </a:extLst>
            </p:cNvPr>
            <p:cNvSpPr/>
            <p:nvPr/>
          </p:nvSpPr>
          <p:spPr>
            <a:xfrm>
              <a:off x="1388379" y="6042894"/>
              <a:ext cx="9317721" cy="682736"/>
            </a:xfrm>
            <a:prstGeom prst="roundRect">
              <a:avLst/>
            </a:prstGeom>
            <a:no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4" name="図 3">
            <a:extLst>
              <a:ext uri="{FF2B5EF4-FFF2-40B4-BE49-F238E27FC236}">
                <a16:creationId xmlns:a16="http://schemas.microsoft.com/office/drawing/2014/main" id="{FC0CFC9F-6ED7-925E-5203-697FACA01B5D}"/>
              </a:ext>
            </a:extLst>
          </p:cNvPr>
          <p:cNvPicPr>
            <a:picLocks noChangeAspect="1"/>
          </p:cNvPicPr>
          <p:nvPr/>
        </p:nvPicPr>
        <p:blipFill>
          <a:blip r:embed="rId3"/>
          <a:stretch>
            <a:fillRect/>
          </a:stretch>
        </p:blipFill>
        <p:spPr>
          <a:xfrm>
            <a:off x="238126" y="1249387"/>
            <a:ext cx="3041199" cy="1966355"/>
          </a:xfrm>
          <a:prstGeom prst="rect">
            <a:avLst/>
          </a:prstGeom>
          <a:ln w="19050">
            <a:solidFill>
              <a:schemeClr val="tx1"/>
            </a:solidFill>
          </a:ln>
        </p:spPr>
      </p:pic>
      <p:pic>
        <p:nvPicPr>
          <p:cNvPr id="6" name="図 5">
            <a:extLst>
              <a:ext uri="{FF2B5EF4-FFF2-40B4-BE49-F238E27FC236}">
                <a16:creationId xmlns:a16="http://schemas.microsoft.com/office/drawing/2014/main" id="{E0F43A1D-DFCD-BB04-A238-B9B4D37DA094}"/>
              </a:ext>
            </a:extLst>
          </p:cNvPr>
          <p:cNvPicPr>
            <a:picLocks noChangeAspect="1"/>
          </p:cNvPicPr>
          <p:nvPr/>
        </p:nvPicPr>
        <p:blipFill>
          <a:blip r:embed="rId4"/>
          <a:stretch>
            <a:fillRect/>
          </a:stretch>
        </p:blipFill>
        <p:spPr>
          <a:xfrm>
            <a:off x="3428332" y="1249387"/>
            <a:ext cx="3041199" cy="1966355"/>
          </a:xfrm>
          <a:prstGeom prst="rect">
            <a:avLst/>
          </a:prstGeom>
          <a:ln w="19050">
            <a:solidFill>
              <a:schemeClr val="tx1"/>
            </a:solidFill>
          </a:ln>
        </p:spPr>
      </p:pic>
      <p:sp>
        <p:nvSpPr>
          <p:cNvPr id="5" name="正方形/長方形 4">
            <a:extLst>
              <a:ext uri="{FF2B5EF4-FFF2-40B4-BE49-F238E27FC236}">
                <a16:creationId xmlns:a16="http://schemas.microsoft.com/office/drawing/2014/main" id="{0E1B3EC5-6ECE-A0A1-CC52-FD444DD6B75E}"/>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002784C3-8627-B6A9-6396-CDAE25552E43}"/>
              </a:ext>
            </a:extLst>
          </p:cNvPr>
          <p:cNvSpPr txBox="1"/>
          <p:nvPr/>
        </p:nvSpPr>
        <p:spPr>
          <a:xfrm>
            <a:off x="612777" y="676081"/>
            <a:ext cx="5480046" cy="461665"/>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ja-JP" altLang="en-US" sz="2400" b="1" dirty="0"/>
              <a:t>ターミナルアトラクタ適用前後の比較</a:t>
            </a:r>
          </a:p>
        </p:txBody>
      </p:sp>
      <p:pic>
        <p:nvPicPr>
          <p:cNvPr id="13" name="図 12" descr="図形&#10;&#10;中程度の精度で自動的に生成された説明">
            <a:extLst>
              <a:ext uri="{FF2B5EF4-FFF2-40B4-BE49-F238E27FC236}">
                <a16:creationId xmlns:a16="http://schemas.microsoft.com/office/drawing/2014/main" id="{EE73891A-A242-0073-13DA-5C7D187E67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36732" y="2770902"/>
            <a:ext cx="7118535" cy="1316195"/>
          </a:xfrm>
          <a:prstGeom prst="rect">
            <a:avLst/>
          </a:prstGeom>
        </p:spPr>
      </p:pic>
    </p:spTree>
    <p:extLst>
      <p:ext uri="{BB962C8B-B14F-4D97-AF65-F5344CB8AC3E}">
        <p14:creationId xmlns:p14="http://schemas.microsoft.com/office/powerpoint/2010/main" val="3728774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29A2F-C83C-5648-E27A-19ED3AF195D8}"/>
            </a:ext>
          </a:extLst>
        </p:cNvPr>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3B700E6D-CEE8-75A0-F2CB-7DC34D205507}"/>
              </a:ext>
            </a:extLst>
          </p:cNvPr>
          <p:cNvSpPr/>
          <p:nvPr/>
        </p:nvSpPr>
        <p:spPr>
          <a:xfrm>
            <a:off x="71336" y="3111919"/>
            <a:ext cx="12064156" cy="1236030"/>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9FC5E5BE-06A5-C688-C739-8A2721557800}"/>
              </a:ext>
            </a:extLst>
          </p:cNvPr>
          <p:cNvSpPr/>
          <p:nvPr/>
        </p:nvSpPr>
        <p:spPr>
          <a:xfrm>
            <a:off x="56508" y="4690101"/>
            <a:ext cx="12064156" cy="2087357"/>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defRPr/>
            </a:pP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a:t>
            </a: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cs typeface="+mn-cs"/>
              </a:rPr>
              <a:t>　</a:t>
            </a:r>
            <a:r>
              <a:rPr lang="ja-JP" altLang="en-US" sz="2800" b="1" dirty="0">
                <a:solidFill>
                  <a:prstClr val="black"/>
                </a:solidFill>
              </a:rPr>
              <a:t>　</a:t>
            </a:r>
            <a:endParaRPr lang="en-US" altLang="ja-JP" sz="2800" i="0" dirty="0">
              <a:solidFill>
                <a:prstClr val="black"/>
              </a:solidFill>
              <a:latin typeface="游ゴシック" panose="02110004020202020204"/>
            </a:endParaRPr>
          </a:p>
        </p:txBody>
      </p:sp>
      <p:sp>
        <p:nvSpPr>
          <p:cNvPr id="2" name="四角形: 角を丸くする 1">
            <a:extLst>
              <a:ext uri="{FF2B5EF4-FFF2-40B4-BE49-F238E27FC236}">
                <a16:creationId xmlns:a16="http://schemas.microsoft.com/office/drawing/2014/main" id="{10F1811F-EFC0-5D3E-DFDD-87D80489339E}"/>
              </a:ext>
            </a:extLst>
          </p:cNvPr>
          <p:cNvSpPr/>
          <p:nvPr/>
        </p:nvSpPr>
        <p:spPr>
          <a:xfrm>
            <a:off x="56508" y="838395"/>
            <a:ext cx="12064156" cy="1968405"/>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840592AA-7B75-2462-3A70-5224D034CCF1}"/>
              </a:ext>
            </a:extLst>
          </p:cNvPr>
          <p:cNvSpPr txBox="1"/>
          <p:nvPr/>
        </p:nvSpPr>
        <p:spPr>
          <a:xfrm>
            <a:off x="0" y="0"/>
            <a:ext cx="12192000" cy="584775"/>
          </a:xfrm>
          <a:prstGeom prst="rect">
            <a:avLst/>
          </a:prstGeom>
          <a:solidFill>
            <a:schemeClr val="accent4"/>
          </a:solidFill>
        </p:spPr>
        <p:txBody>
          <a:bodyPr wrap="square" rtlCol="0">
            <a:spAutoFit/>
          </a:bodyPr>
          <a:lstStyle/>
          <a:p>
            <a:pPr algn="ctr"/>
            <a:r>
              <a:rPr kumimoji="1" lang="en-US" altLang="ja-JP" sz="3200" b="1" dirty="0">
                <a:solidFill>
                  <a:schemeClr val="bg1"/>
                </a:solidFill>
              </a:rPr>
              <a:t>TA</a:t>
            </a:r>
            <a:r>
              <a:rPr kumimoji="1" lang="ja-JP" altLang="en-US" sz="3200" b="1" dirty="0">
                <a:solidFill>
                  <a:schemeClr val="bg1"/>
                </a:solidFill>
              </a:rPr>
              <a:t>を適用したシナプス可塑性方程式</a:t>
            </a:r>
          </a:p>
        </p:txBody>
      </p:sp>
      <mc:AlternateContent xmlns:mc="http://schemas.openxmlformats.org/markup-compatibility/2006" xmlns:a14="http://schemas.microsoft.com/office/drawing/2010/main">
        <mc:Choice Requires="a14">
          <p:sp>
            <p:nvSpPr>
              <p:cNvPr id="8" name="テキスト ボックス 7">
                <a:extLst>
                  <a:ext uri="{FF2B5EF4-FFF2-40B4-BE49-F238E27FC236}">
                    <a16:creationId xmlns:a16="http://schemas.microsoft.com/office/drawing/2014/main" id="{4EC37C12-4824-4877-385C-76718953B4BE}"/>
                  </a:ext>
                </a:extLst>
              </p:cNvPr>
              <p:cNvSpPr txBox="1"/>
              <p:nvPr/>
            </p:nvSpPr>
            <p:spPr>
              <a:xfrm>
                <a:off x="71336" y="1243456"/>
                <a:ext cx="12049328" cy="1450462"/>
              </a:xfrm>
              <a:prstGeom prst="rect">
                <a:avLst/>
              </a:prstGeom>
              <a:noFill/>
            </p:spPr>
            <p:txBody>
              <a:bodyPr wrap="square" lIns="0" tIns="0" rIns="0" bIns="0" rtlCol="0">
                <a:spAutoFit/>
              </a:bodyPr>
              <a:lstStyle/>
              <a:p>
                <a:pPr algn="just"/>
                <a14:m>
                  <m:oMathPara xmlns:m="http://schemas.openxmlformats.org/officeDocument/2006/math">
                    <m:oMathParaPr>
                      <m:jc m:val="center"/>
                    </m:oMathParaPr>
                    <m:oMath xmlns:m="http://schemas.openxmlformats.org/officeDocument/2006/math">
                      <m:f>
                        <m:fPr>
                          <m:ctrlPr>
                            <a:rPr lang="en-US" altLang="ja-JP" sz="2800" i="1" smtClean="0">
                              <a:latin typeface="Cambria Math" panose="02040503050406030204" pitchFamily="18" charset="0"/>
                            </a:rPr>
                          </m:ctrlPr>
                        </m:fPr>
                        <m:num>
                          <m:r>
                            <a:rPr lang="en-US" altLang="ja-JP" sz="2800" i="1">
                              <a:latin typeface="Cambria Math" panose="02040503050406030204" pitchFamily="18" charset="0"/>
                            </a:rPr>
                            <m:t>𝑑</m:t>
                          </m:r>
                          <m:sSubSup>
                            <m:sSubSupPr>
                              <m:ctrlPr>
                                <a:rPr lang="en-US" altLang="ja-JP" sz="2800" i="1">
                                  <a:latin typeface="Cambria Math" panose="02040503050406030204" pitchFamily="18" charset="0"/>
                                </a:rPr>
                              </m:ctrlPr>
                            </m:sSubSupPr>
                            <m:e>
                              <m:r>
                                <a:rPr lang="en-US" altLang="ja-JP" sz="2800" i="1">
                                  <a:latin typeface="Cambria Math" panose="02040503050406030204" pitchFamily="18" charset="0"/>
                                </a:rPr>
                                <m:t>𝑤</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𝑗</m:t>
                              </m:r>
                            </m:sup>
                          </m:sSubSup>
                        </m:num>
                        <m:den>
                          <m:r>
                            <a:rPr lang="en-US" altLang="ja-JP" sz="2800" i="1">
                              <a:latin typeface="Cambria Math" panose="02040503050406030204" pitchFamily="18" charset="0"/>
                            </a:rPr>
                            <m:t>𝑑𝑡</m:t>
                          </m:r>
                        </m:den>
                      </m:f>
                      <m:r>
                        <a:rPr lang="en-US" altLang="ja-JP" sz="2800" b="0" i="1" smtClean="0">
                          <a:latin typeface="Cambria Math" panose="02040503050406030204" pitchFamily="18" charset="0"/>
                        </a:rPr>
                        <m:t> </m:t>
                      </m:r>
                      <m:r>
                        <a:rPr lang="en-US" altLang="ja-JP" sz="2800" i="1">
                          <a:latin typeface="Cambria Math" panose="02040503050406030204" pitchFamily="18" charset="0"/>
                        </a:rPr>
                        <m:t>=</m:t>
                      </m:r>
                      <m:r>
                        <a:rPr lang="en-US" altLang="ja-JP" sz="2800" b="0" i="1" smtClean="0">
                          <a:latin typeface="Cambria Math" panose="02040503050406030204" pitchFamily="18" charset="0"/>
                        </a:rPr>
                        <m:t> </m:t>
                      </m:r>
                      <m:f>
                        <m:fPr>
                          <m:ctrlPr>
                            <a:rPr lang="en-US" altLang="ja-JP" sz="2800" i="1">
                              <a:latin typeface="Cambria Math" panose="02040503050406030204" pitchFamily="18" charset="0"/>
                            </a:rPr>
                          </m:ctrlPr>
                        </m:fPr>
                        <m:num>
                          <m:d>
                            <m:dPr>
                              <m:ctrlPr>
                                <a:rPr lang="en-US" altLang="ja-JP" sz="2800" i="1">
                                  <a:latin typeface="Cambria Math" panose="02040503050406030204" pitchFamily="18" charset="0"/>
                                </a:rPr>
                              </m:ctrlPr>
                            </m:dPr>
                            <m:e>
                              <m:sSubSup>
                                <m:sSubSupPr>
                                  <m:ctrlPr>
                                    <a:rPr lang="en-US" altLang="ja-JP" sz="2800" i="1">
                                      <a:latin typeface="Cambria Math" panose="02040503050406030204" pitchFamily="18" charset="0"/>
                                    </a:rPr>
                                  </m:ctrlPr>
                                </m:sSubSupPr>
                                <m:e>
                                  <m:r>
                                    <a:rPr lang="ja-JP" altLang="en-US" sz="2800" i="1">
                                      <a:latin typeface="Cambria Math" panose="02040503050406030204" pitchFamily="18" charset="0"/>
                                    </a:rPr>
                                    <m:t>𝛼</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𝑗</m:t>
                                  </m:r>
                                </m:sup>
                              </m:sSubSup>
                              <m:r>
                                <a:rPr lang="en-US" altLang="ja-JP" sz="2800" i="1">
                                  <a:latin typeface="Cambria Math" panose="02040503050406030204" pitchFamily="18" charset="0"/>
                                  <a:ea typeface="Cambria Math" panose="02040503050406030204" pitchFamily="18" charset="0"/>
                                </a:rPr>
                                <m:t>−</m:t>
                              </m:r>
                              <m:nary>
                                <m:naryPr>
                                  <m:chr m:val="∑"/>
                                  <m:ctrlPr>
                                    <a:rPr lang="en-US" altLang="ja-JP" sz="2800" i="1">
                                      <a:latin typeface="Cambria Math" panose="02040503050406030204" pitchFamily="18" charset="0"/>
                                      <a:ea typeface="Cambria Math" panose="02040503050406030204" pitchFamily="18" charset="0"/>
                                    </a:rPr>
                                  </m:ctrlPr>
                                </m:naryPr>
                                <m:sub>
                                  <m:r>
                                    <m:rPr>
                                      <m:brk m:alnAt="23"/>
                                    </m:rPr>
                                    <a:rPr lang="en-US" altLang="ja-JP" sz="2800" i="1">
                                      <a:latin typeface="Cambria Math" panose="02040503050406030204" pitchFamily="18" charset="0"/>
                                      <a:ea typeface="Cambria Math" panose="02040503050406030204" pitchFamily="18" charset="0"/>
                                    </a:rPr>
                                    <m:t>h</m:t>
                                  </m:r>
                                  <m:r>
                                    <a:rPr lang="en-US" altLang="ja-JP" sz="2800" i="1">
                                      <a:latin typeface="Cambria Math" panose="02040503050406030204" pitchFamily="18" charset="0"/>
                                      <a:ea typeface="Cambria Math" panose="02040503050406030204" pitchFamily="18" charset="0"/>
                                    </a:rPr>
                                    <m:t>=1</m:t>
                                  </m:r>
                                </m:sub>
                                <m:sup>
                                  <m:r>
                                    <a:rPr lang="en-US" altLang="ja-JP" sz="2800" b="0" i="1" smtClean="0">
                                      <a:latin typeface="Cambria Math" panose="02040503050406030204" pitchFamily="18" charset="0"/>
                                      <a:ea typeface="Cambria Math" panose="02040503050406030204" pitchFamily="18" charset="0"/>
                                    </a:rPr>
                                    <m:t>𝑀</m:t>
                                  </m:r>
                                </m:sup>
                                <m:e>
                                  <m:sSubSup>
                                    <m:sSubSupPr>
                                      <m:ctrlPr>
                                        <a:rPr lang="en-US" altLang="ja-JP" sz="2800" i="1">
                                          <a:latin typeface="Cambria Math" panose="02040503050406030204" pitchFamily="18" charset="0"/>
                                          <a:ea typeface="Cambria Math" panose="02040503050406030204" pitchFamily="18" charset="0"/>
                                        </a:rPr>
                                      </m:ctrlPr>
                                    </m:sSubSupPr>
                                    <m:e>
                                      <m:r>
                                        <a:rPr lang="ja-JP" altLang="en-US" sz="2800" i="1">
                                          <a:latin typeface="Cambria Math" panose="02040503050406030204" pitchFamily="18" charset="0"/>
                                          <a:ea typeface="Cambria Math" panose="02040503050406030204" pitchFamily="18" charset="0"/>
                                        </a:rPr>
                                        <m:t>𝛾</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𝑗h</m:t>
                                      </m:r>
                                    </m:sup>
                                  </m:sSubSup>
                                  <m:sSubSup>
                                    <m:sSubSupPr>
                                      <m:ctrlPr>
                                        <a:rPr lang="en-US" altLang="ja-JP" sz="2800" i="1">
                                          <a:latin typeface="Cambria Math" panose="02040503050406030204" pitchFamily="18" charset="0"/>
                                          <a:ea typeface="Cambria Math" panose="02040503050406030204" pitchFamily="18" charset="0"/>
                                        </a:rPr>
                                      </m:ctrlPr>
                                    </m:sSubSupPr>
                                    <m:e>
                                      <m:r>
                                        <a:rPr lang="en-US" altLang="ja-JP" sz="2800" i="1">
                                          <a:latin typeface="Cambria Math" panose="02040503050406030204" pitchFamily="18" charset="0"/>
                                          <a:ea typeface="Cambria Math" panose="02040503050406030204" pitchFamily="18" charset="0"/>
                                        </a:rPr>
                                        <m:t>𝑤</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h</m:t>
                                      </m:r>
                                    </m:sup>
                                  </m:sSubSup>
                                </m:e>
                              </m:nary>
                            </m:e>
                          </m:d>
                          <m:sSubSup>
                            <m:sSubSupPr>
                              <m:ctrlPr>
                                <a:rPr lang="en-US" altLang="ja-JP" sz="2800" i="1">
                                  <a:latin typeface="Cambria Math" panose="02040503050406030204" pitchFamily="18" charset="0"/>
                                  <a:ea typeface="Cambria Math" panose="02040503050406030204" pitchFamily="18" charset="0"/>
                                </a:rPr>
                              </m:ctrlPr>
                            </m:sSubSupPr>
                            <m:e>
                              <m:r>
                                <a:rPr lang="en-US" altLang="ja-JP" sz="2800" i="1">
                                  <a:latin typeface="Cambria Math" panose="02040503050406030204" pitchFamily="18" charset="0"/>
                                  <a:ea typeface="Cambria Math" panose="02040503050406030204" pitchFamily="18" charset="0"/>
                                </a:rPr>
                                <m:t>𝑤</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𝑗</m:t>
                              </m:r>
                            </m:sup>
                          </m:sSubSup>
                        </m:num>
                        <m:den>
                          <m:nary>
                            <m:naryPr>
                              <m:chr m:val="∑"/>
                              <m:ctrlPr>
                                <a:rPr lang="en-US" altLang="ja-JP" sz="2800" i="1">
                                  <a:latin typeface="Cambria Math" panose="02040503050406030204" pitchFamily="18" charset="0"/>
                                  <a:ea typeface="Cambria Math" panose="02040503050406030204" pitchFamily="18" charset="0"/>
                                </a:rPr>
                              </m:ctrlPr>
                            </m:naryPr>
                            <m:sub>
                              <m:r>
                                <a:rPr lang="en-US" altLang="ja-JP" sz="2800" i="1">
                                  <a:latin typeface="Cambria Math" panose="02040503050406030204" pitchFamily="18" charset="0"/>
                                  <a:ea typeface="Cambria Math" panose="02040503050406030204" pitchFamily="18" charset="0"/>
                                </a:rPr>
                                <m:t>𝑗</m:t>
                              </m:r>
                              <m:r>
                                <a:rPr lang="en-US" altLang="ja-JP" sz="2800" i="1">
                                  <a:latin typeface="Cambria Math" panose="02040503050406030204" pitchFamily="18" charset="0"/>
                                  <a:ea typeface="Cambria Math" panose="02040503050406030204" pitchFamily="18" charset="0"/>
                                </a:rPr>
                                <m:t>=1</m:t>
                              </m:r>
                            </m:sub>
                            <m:sup>
                              <m:r>
                                <a:rPr lang="en-US" altLang="ja-JP" sz="2800" b="0" i="1" smtClean="0">
                                  <a:latin typeface="Cambria Math" panose="02040503050406030204" pitchFamily="18" charset="0"/>
                                  <a:ea typeface="Cambria Math" panose="02040503050406030204" pitchFamily="18" charset="0"/>
                                </a:rPr>
                                <m:t>𝑀</m:t>
                              </m:r>
                            </m:sup>
                            <m:e>
                              <m:sSubSup>
                                <m:sSubSupPr>
                                  <m:ctrlPr>
                                    <a:rPr lang="en-US" altLang="ja-JP" sz="2800" i="1">
                                      <a:latin typeface="Cambria Math" panose="02040503050406030204" pitchFamily="18" charset="0"/>
                                      <a:ea typeface="Cambria Math" panose="02040503050406030204" pitchFamily="18" charset="0"/>
                                    </a:rPr>
                                  </m:ctrlPr>
                                </m:sSubSupPr>
                                <m:e>
                                  <m:r>
                                    <a:rPr lang="en-US" altLang="ja-JP" sz="2800" i="1">
                                      <a:latin typeface="Cambria Math" panose="02040503050406030204" pitchFamily="18" charset="0"/>
                                      <a:ea typeface="Cambria Math" panose="02040503050406030204" pitchFamily="18" charset="0"/>
                                    </a:rPr>
                                    <m:t>𝑤</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𝑗</m:t>
                                  </m:r>
                                </m:sup>
                              </m:sSubSup>
                              <m:sSup>
                                <m:sSupPr>
                                  <m:ctrlPr>
                                    <a:rPr lang="en-US" altLang="ja-JP" sz="2800" i="1">
                                      <a:latin typeface="Cambria Math" panose="02040503050406030204" pitchFamily="18" charset="0"/>
                                      <a:ea typeface="Cambria Math" panose="02040503050406030204" pitchFamily="18" charset="0"/>
                                    </a:rPr>
                                  </m:ctrlPr>
                                </m:sSupPr>
                                <m:e>
                                  <m:d>
                                    <m:dPr>
                                      <m:ctrlPr>
                                        <a:rPr lang="en-US" altLang="ja-JP" sz="2800" i="1">
                                          <a:latin typeface="Cambria Math" panose="02040503050406030204" pitchFamily="18" charset="0"/>
                                        </a:rPr>
                                      </m:ctrlPr>
                                    </m:dPr>
                                    <m:e>
                                      <m:sSubSup>
                                        <m:sSubSupPr>
                                          <m:ctrlPr>
                                            <a:rPr lang="en-US" altLang="ja-JP" sz="2800" i="1">
                                              <a:latin typeface="Cambria Math" panose="02040503050406030204" pitchFamily="18" charset="0"/>
                                            </a:rPr>
                                          </m:ctrlPr>
                                        </m:sSubSupPr>
                                        <m:e>
                                          <m:r>
                                            <a:rPr lang="ja-JP" altLang="en-US" sz="2800" i="1">
                                              <a:latin typeface="Cambria Math" panose="02040503050406030204" pitchFamily="18" charset="0"/>
                                            </a:rPr>
                                            <m:t>𝛼</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𝑗</m:t>
                                          </m:r>
                                        </m:sup>
                                      </m:sSubSup>
                                      <m:r>
                                        <a:rPr lang="en-US" altLang="ja-JP" sz="2800" i="1">
                                          <a:latin typeface="Cambria Math" panose="02040503050406030204" pitchFamily="18" charset="0"/>
                                          <a:ea typeface="Cambria Math" panose="02040503050406030204" pitchFamily="18" charset="0"/>
                                        </a:rPr>
                                        <m:t>−</m:t>
                                      </m:r>
                                      <m:nary>
                                        <m:naryPr>
                                          <m:chr m:val="∑"/>
                                          <m:ctrlPr>
                                            <a:rPr lang="en-US" altLang="ja-JP" sz="2800" i="1">
                                              <a:latin typeface="Cambria Math" panose="02040503050406030204" pitchFamily="18" charset="0"/>
                                              <a:ea typeface="Cambria Math" panose="02040503050406030204" pitchFamily="18" charset="0"/>
                                            </a:rPr>
                                          </m:ctrlPr>
                                        </m:naryPr>
                                        <m:sub>
                                          <m:r>
                                            <m:rPr>
                                              <m:brk m:alnAt="23"/>
                                            </m:rPr>
                                            <a:rPr lang="en-US" altLang="ja-JP" sz="2800" i="1">
                                              <a:latin typeface="Cambria Math" panose="02040503050406030204" pitchFamily="18" charset="0"/>
                                              <a:ea typeface="Cambria Math" panose="02040503050406030204" pitchFamily="18" charset="0"/>
                                            </a:rPr>
                                            <m:t>h</m:t>
                                          </m:r>
                                          <m:r>
                                            <a:rPr lang="en-US" altLang="ja-JP" sz="2800" i="1">
                                              <a:latin typeface="Cambria Math" panose="02040503050406030204" pitchFamily="18" charset="0"/>
                                              <a:ea typeface="Cambria Math" panose="02040503050406030204" pitchFamily="18" charset="0"/>
                                            </a:rPr>
                                            <m:t>=1</m:t>
                                          </m:r>
                                        </m:sub>
                                        <m:sup>
                                          <m:r>
                                            <a:rPr lang="en-US" altLang="ja-JP" sz="2800" b="0" i="1" smtClean="0">
                                              <a:latin typeface="Cambria Math" panose="02040503050406030204" pitchFamily="18" charset="0"/>
                                              <a:ea typeface="Cambria Math" panose="02040503050406030204" pitchFamily="18" charset="0"/>
                                            </a:rPr>
                                            <m:t>𝑀</m:t>
                                          </m:r>
                                        </m:sup>
                                        <m:e>
                                          <m:sSubSup>
                                            <m:sSubSupPr>
                                              <m:ctrlPr>
                                                <a:rPr lang="en-US" altLang="ja-JP" sz="2800" i="1">
                                                  <a:latin typeface="Cambria Math" panose="02040503050406030204" pitchFamily="18" charset="0"/>
                                                  <a:ea typeface="Cambria Math" panose="02040503050406030204" pitchFamily="18" charset="0"/>
                                                </a:rPr>
                                              </m:ctrlPr>
                                            </m:sSubSupPr>
                                            <m:e>
                                              <m:r>
                                                <a:rPr lang="ja-JP" altLang="en-US" sz="2800" i="1">
                                                  <a:latin typeface="Cambria Math" panose="02040503050406030204" pitchFamily="18" charset="0"/>
                                                  <a:ea typeface="Cambria Math" panose="02040503050406030204" pitchFamily="18" charset="0"/>
                                                </a:rPr>
                                                <m:t>𝛾</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𝑗h</m:t>
                                              </m:r>
                                            </m:sup>
                                          </m:sSubSup>
                                          <m:sSubSup>
                                            <m:sSubSupPr>
                                              <m:ctrlPr>
                                                <a:rPr lang="en-US" altLang="ja-JP" sz="2800" i="1">
                                                  <a:latin typeface="Cambria Math" panose="02040503050406030204" pitchFamily="18" charset="0"/>
                                                  <a:ea typeface="Cambria Math" panose="02040503050406030204" pitchFamily="18" charset="0"/>
                                                </a:rPr>
                                              </m:ctrlPr>
                                            </m:sSubSupPr>
                                            <m:e>
                                              <m:r>
                                                <a:rPr lang="en-US" altLang="ja-JP" sz="2800" i="1">
                                                  <a:latin typeface="Cambria Math" panose="02040503050406030204" pitchFamily="18" charset="0"/>
                                                  <a:ea typeface="Cambria Math" panose="02040503050406030204" pitchFamily="18" charset="0"/>
                                                </a:rPr>
                                                <m:t>𝑤</m:t>
                                              </m:r>
                                            </m:e>
                                            <m:sub>
                                              <m:r>
                                                <a:rPr lang="en-US" altLang="ja-JP" sz="2800" i="1">
                                                  <a:latin typeface="Cambria Math" panose="02040503050406030204" pitchFamily="18" charset="0"/>
                                                  <a:ea typeface="Cambria Math" panose="02040503050406030204" pitchFamily="18" charset="0"/>
                                                </a:rPr>
                                                <m:t>𝑖𝑘</m:t>
                                              </m:r>
                                            </m:sub>
                                            <m:sup>
                                              <m:r>
                                                <a:rPr lang="en-US" altLang="ja-JP" sz="2800" i="1">
                                                  <a:latin typeface="Cambria Math" panose="02040503050406030204" pitchFamily="18" charset="0"/>
                                                  <a:ea typeface="Cambria Math" panose="02040503050406030204" pitchFamily="18" charset="0"/>
                                                </a:rPr>
                                                <m:t>h</m:t>
                                              </m:r>
                                            </m:sup>
                                          </m:sSubSup>
                                        </m:e>
                                      </m:nary>
                                    </m:e>
                                  </m:d>
                                </m:e>
                                <m:sup>
                                  <m:r>
                                    <a:rPr lang="en-US" altLang="ja-JP" sz="2800" i="1">
                                      <a:latin typeface="Cambria Math" panose="02040503050406030204" pitchFamily="18" charset="0"/>
                                      <a:ea typeface="Cambria Math" panose="02040503050406030204" pitchFamily="18" charset="0"/>
                                    </a:rPr>
                                    <m:t>2</m:t>
                                  </m:r>
                                </m:sup>
                              </m:sSup>
                            </m:e>
                          </m:nary>
                        </m:den>
                      </m:f>
                      <m:f>
                        <m:fPr>
                          <m:ctrlPr>
                            <a:rPr lang="en-US" altLang="ja-JP" sz="2800" i="1">
                              <a:latin typeface="Cambria Math" panose="02040503050406030204" pitchFamily="18" charset="0"/>
                            </a:rPr>
                          </m:ctrlPr>
                        </m:fPr>
                        <m:num>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𝑉</m:t>
                              </m:r>
                              <m:d>
                                <m:dPr>
                                  <m:ctrlPr>
                                    <a:rPr lang="en-US" altLang="ja-JP" sz="2800" b="1" i="1">
                                      <a:latin typeface="Cambria Math" panose="02040503050406030204" pitchFamily="18" charset="0"/>
                                    </a:rPr>
                                  </m:ctrlPr>
                                </m:dPr>
                                <m:e>
                                  <m:sSubSup>
                                    <m:sSubSupPr>
                                      <m:ctrlPr>
                                        <a:rPr lang="en-US" altLang="ja-JP" sz="2800" b="1" i="1">
                                          <a:latin typeface="Cambria Math" panose="02040503050406030204" pitchFamily="18" charset="0"/>
                                        </a:rPr>
                                      </m:ctrlPr>
                                    </m:sSubSup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0</m:t>
                                      </m:r>
                                    </m:sup>
                                  </m:sSubSup>
                                </m:e>
                              </m:d>
                            </m:e>
                            <m:sup>
                              <m:r>
                                <a:rPr lang="en-US" altLang="ja-JP" sz="2800" i="1">
                                  <a:latin typeface="Cambria Math" panose="02040503050406030204" pitchFamily="18" charset="0"/>
                                </a:rPr>
                                <m:t>𝑅</m:t>
                              </m:r>
                            </m:sup>
                          </m:sSup>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𝑉</m:t>
                              </m:r>
                              <m:d>
                                <m:dPr>
                                  <m:ctrlPr>
                                    <a:rPr lang="en-US" altLang="ja-JP" sz="2800" i="1">
                                      <a:latin typeface="Cambria Math" panose="02040503050406030204" pitchFamily="18" charset="0"/>
                                    </a:rPr>
                                  </m:ctrlPr>
                                </m:dPr>
                                <m:e>
                                  <m:sSub>
                                    <m:sSubPr>
                                      <m:ctrlPr>
                                        <a:rPr lang="en-US" altLang="ja-JP" sz="2800" i="1">
                                          <a:latin typeface="Cambria Math" panose="02040503050406030204" pitchFamily="18" charset="0"/>
                                        </a:rPr>
                                      </m:ctrlPr>
                                    </m:sSub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Sub>
                                </m:e>
                              </m:d>
                            </m:e>
                            <m:sup>
                              <m:f>
                                <m:fPr>
                                  <m:ctrlPr>
                                    <a:rPr lang="en-US" altLang="ja-JP" sz="2800" i="1">
                                      <a:latin typeface="Cambria Math" panose="02040503050406030204" pitchFamily="18" charset="0"/>
                                    </a:rPr>
                                  </m:ctrlPr>
                                </m:fPr>
                                <m:num>
                                  <m:r>
                                    <a:rPr lang="en-US" altLang="ja-JP" sz="2800" i="1">
                                      <a:latin typeface="Cambria Math" panose="02040503050406030204" pitchFamily="18" charset="0"/>
                                    </a:rPr>
                                    <m:t>1</m:t>
                                  </m:r>
                                </m:num>
                                <m:den>
                                  <m:r>
                                    <a:rPr lang="en-US" altLang="ja-JP" sz="2800" i="1">
                                      <a:latin typeface="Cambria Math" panose="02040503050406030204" pitchFamily="18" charset="0"/>
                                    </a:rPr>
                                    <m:t>𝑟</m:t>
                                  </m:r>
                                </m:den>
                              </m:f>
                            </m:sup>
                          </m:sSup>
                        </m:num>
                        <m:den>
                          <m:r>
                            <a:rPr lang="en-US" altLang="ja-JP" sz="2800" i="1">
                              <a:latin typeface="Cambria Math" panose="02040503050406030204" pitchFamily="18" charset="0"/>
                            </a:rPr>
                            <m:t>𝑅</m:t>
                          </m:r>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𝑡</m:t>
                              </m:r>
                            </m:e>
                            <m:sup>
                              <m:r>
                                <a:rPr lang="en-US" altLang="ja-JP" sz="2800" i="1">
                                  <a:latin typeface="Cambria Math" panose="02040503050406030204" pitchFamily="18" charset="0"/>
                                </a:rPr>
                                <m:t>∗</m:t>
                              </m:r>
                            </m:sup>
                          </m:sSup>
                        </m:den>
                      </m:f>
                    </m:oMath>
                  </m:oMathPara>
                </a14:m>
                <a:endParaRPr lang="ja-JP" altLang="en-US" sz="2800" dirty="0"/>
              </a:p>
            </p:txBody>
          </p:sp>
        </mc:Choice>
        <mc:Fallback xmlns="">
          <p:sp>
            <p:nvSpPr>
              <p:cNvPr id="8" name="テキスト ボックス 7">
                <a:extLst>
                  <a:ext uri="{FF2B5EF4-FFF2-40B4-BE49-F238E27FC236}">
                    <a16:creationId xmlns:a16="http://schemas.microsoft.com/office/drawing/2014/main" id="{38B85919-7BA9-7778-210C-A5C88B799448}"/>
                  </a:ext>
                </a:extLst>
              </p:cNvPr>
              <p:cNvSpPr txBox="1">
                <a:spLocks noRot="1" noChangeAspect="1" noMove="1" noResize="1" noEditPoints="1" noAdjustHandles="1" noChangeArrowheads="1" noChangeShapeType="1" noTextEdit="1"/>
              </p:cNvSpPr>
              <p:nvPr/>
            </p:nvSpPr>
            <p:spPr>
              <a:xfrm>
                <a:off x="71336" y="1243456"/>
                <a:ext cx="12049328" cy="1450462"/>
              </a:xfrm>
              <a:prstGeom prst="rect">
                <a:avLst/>
              </a:prstGeom>
              <a:blipFill>
                <a:blip r:embed="rId2"/>
                <a:stretch>
                  <a:fillRect/>
                </a:stretch>
              </a:blipFill>
            </p:spPr>
            <p:txBody>
              <a:bodyPr/>
              <a:lstStyle/>
              <a:p>
                <a:r>
                  <a:rPr lang="ja-JP" altLang="en-US">
                    <a:noFill/>
                  </a:rPr>
                  <a:t> </a:t>
                </a:r>
              </a:p>
            </p:txBody>
          </p:sp>
        </mc:Fallback>
      </mc:AlternateContent>
      <p:sp>
        <p:nvSpPr>
          <p:cNvPr id="4" name="正方形/長方形 3">
            <a:extLst>
              <a:ext uri="{FF2B5EF4-FFF2-40B4-BE49-F238E27FC236}">
                <a16:creationId xmlns:a16="http://schemas.microsoft.com/office/drawing/2014/main" id="{2FE6DE5B-732D-DC8C-ACE7-9CF9B91507A6}"/>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6A6A64EE-269D-57EB-5A38-37A4F1B50584}"/>
              </a:ext>
            </a:extLst>
          </p:cNvPr>
          <p:cNvSpPr txBox="1"/>
          <p:nvPr/>
        </p:nvSpPr>
        <p:spPr>
          <a:xfrm>
            <a:off x="224971" y="4428491"/>
            <a:ext cx="1148460"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kumimoji="1" lang="ja-JP" altLang="en-US" sz="2800" b="1" dirty="0"/>
              <a:t>記号</a:t>
            </a:r>
          </a:p>
        </p:txBody>
      </p:sp>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15B6DDEB-B9E4-7434-AB3D-81B5F973CFCF}"/>
                  </a:ext>
                </a:extLst>
              </p:cNvPr>
              <p:cNvSpPr txBox="1"/>
              <p:nvPr/>
            </p:nvSpPr>
            <p:spPr>
              <a:xfrm>
                <a:off x="71336" y="3140961"/>
                <a:ext cx="12049328" cy="1319592"/>
              </a:xfrm>
              <a:prstGeom prst="rect">
                <a:avLst/>
              </a:prstGeom>
              <a:noFill/>
            </p:spPr>
            <p:txBody>
              <a:bodyPr wrap="square" lIns="0" tIns="0" rIns="0" bIns="0" rtlCol="0">
                <a:spAutoFit/>
              </a:bodyPr>
              <a:lstStyle/>
              <a:p>
                <a:pPr algn="just"/>
                <a14:m>
                  <m:oMathPara xmlns:m="http://schemas.openxmlformats.org/officeDocument/2006/math">
                    <m:oMathParaPr>
                      <m:jc m:val="center"/>
                    </m:oMathParaPr>
                    <m:oMath xmlns:m="http://schemas.openxmlformats.org/officeDocument/2006/math">
                      <m:r>
                        <a:rPr lang="en-US" altLang="ja-JP" sz="2800" i="1" smtClean="0">
                          <a:latin typeface="Cambria Math" panose="02040503050406030204" pitchFamily="18" charset="0"/>
                        </a:rPr>
                        <m:t>𝑉</m:t>
                      </m:r>
                      <m:d>
                        <m:dPr>
                          <m:ctrlPr>
                            <a:rPr lang="en-US" altLang="ja-JP" sz="2800" b="1" i="1">
                              <a:latin typeface="Cambria Math" panose="02040503050406030204" pitchFamily="18" charset="0"/>
                            </a:rPr>
                          </m:ctrlPr>
                        </m:dPr>
                        <m:e>
                          <m:sSub>
                            <m:sSubPr>
                              <m:ctrlPr>
                                <a:rPr lang="en-US" altLang="ja-JP" sz="2800" b="1" i="1">
                                  <a:latin typeface="Cambria Math" panose="02040503050406030204" pitchFamily="18" charset="0"/>
                                </a:rPr>
                              </m:ctrlPr>
                            </m:sSub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Sub>
                        </m:e>
                      </m:d>
                      <m:r>
                        <a:rPr lang="en-US" altLang="ja-JP" sz="2800" b="1" i="1" smtClean="0">
                          <a:latin typeface="Cambria Math" panose="02040503050406030204" pitchFamily="18" charset="0"/>
                        </a:rPr>
                        <m:t> </m:t>
                      </m:r>
                      <m:r>
                        <a:rPr lang="en-US" altLang="ja-JP" sz="2800" b="1" i="1">
                          <a:latin typeface="Cambria Math" panose="02040503050406030204" pitchFamily="18" charset="0"/>
                        </a:rPr>
                        <m:t>=</m:t>
                      </m:r>
                      <m:r>
                        <a:rPr lang="en-US" altLang="ja-JP" sz="2800" b="1" i="1" smtClean="0">
                          <a:latin typeface="Cambria Math" panose="02040503050406030204" pitchFamily="18" charset="0"/>
                        </a:rPr>
                        <m:t> </m:t>
                      </m:r>
                      <m:f>
                        <m:fPr>
                          <m:ctrlPr>
                            <a:rPr lang="en-US" altLang="ja-JP" sz="2800" i="1">
                              <a:latin typeface="Cambria Math" panose="02040503050406030204" pitchFamily="18" charset="0"/>
                            </a:rPr>
                          </m:ctrlPr>
                        </m:fPr>
                        <m:num>
                          <m:r>
                            <a:rPr lang="en-US" altLang="ja-JP" sz="2800" i="1">
                              <a:latin typeface="Cambria Math" panose="02040503050406030204" pitchFamily="18" charset="0"/>
                            </a:rPr>
                            <m:t>1</m:t>
                          </m:r>
                        </m:num>
                        <m:den>
                          <m:r>
                            <a:rPr lang="en-US" altLang="ja-JP" sz="2800" i="1">
                              <a:latin typeface="Cambria Math" panose="02040503050406030204" pitchFamily="18" charset="0"/>
                            </a:rPr>
                            <m:t>2</m:t>
                          </m:r>
                        </m:den>
                      </m:f>
                      <m:nary>
                        <m:naryPr>
                          <m:limLoc m:val="undOvr"/>
                          <m:subHide m:val="on"/>
                          <m:supHide m:val="on"/>
                          <m:ctrlPr>
                            <a:rPr lang="en-US" altLang="ja-JP" sz="2800" i="1" smtClean="0">
                              <a:latin typeface="Cambria Math" panose="02040503050406030204" pitchFamily="18" charset="0"/>
                            </a:rPr>
                          </m:ctrlPr>
                        </m:naryPr>
                        <m:sub/>
                        <m:sup/>
                        <m:e>
                          <m:sSup>
                            <m:sSupPr>
                              <m:ctrlPr>
                                <a:rPr lang="en-US" altLang="ja-JP" sz="2800" b="1" i="1">
                                  <a:latin typeface="Cambria Math" panose="02040503050406030204" pitchFamily="18" charset="0"/>
                                </a:rPr>
                              </m:ctrlPr>
                            </m:sSupPr>
                            <m:e>
                              <m:d>
                                <m:dPr>
                                  <m:begChr m:val="{"/>
                                  <m:endChr m:val="}"/>
                                  <m:ctrlPr>
                                    <a:rPr lang="en-US" altLang="ja-JP" sz="2800" b="1" i="1">
                                      <a:latin typeface="Cambria Math" panose="02040503050406030204" pitchFamily="18" charset="0"/>
                                    </a:rPr>
                                  </m:ctrlPr>
                                </m:dPr>
                                <m:e>
                                  <m:sSub>
                                    <m:sSubPr>
                                      <m:ctrlPr>
                                        <a:rPr lang="en-US" altLang="ja-JP" sz="2800" i="1">
                                          <a:latin typeface="Cambria Math" panose="02040503050406030204" pitchFamily="18" charset="0"/>
                                        </a:rPr>
                                      </m:ctrlPr>
                                    </m:sSubPr>
                                    <m:e>
                                      <m:r>
                                        <a:rPr lang="ja-JP" altLang="en-US" sz="2800" i="1">
                                          <a:latin typeface="Cambria Math" panose="02040503050406030204" pitchFamily="18" charset="0"/>
                                        </a:rPr>
                                        <m:t>𝜂</m:t>
                                      </m:r>
                                    </m:e>
                                    <m:sub>
                                      <m:r>
                                        <a:rPr lang="en-US" altLang="ja-JP" sz="2800" i="1">
                                          <a:latin typeface="Cambria Math" panose="02040503050406030204" pitchFamily="18" charset="0"/>
                                        </a:rPr>
                                        <m:t>𝑖𝑘</m:t>
                                      </m:r>
                                    </m:sub>
                                  </m:sSub>
                                  <m:d>
                                    <m:dPr>
                                      <m:ctrlPr>
                                        <a:rPr lang="en-US" altLang="ja-JP" sz="2800" i="1">
                                          <a:latin typeface="Cambria Math" panose="02040503050406030204" pitchFamily="18" charset="0"/>
                                        </a:rPr>
                                      </m:ctrlPr>
                                    </m:dPr>
                                    <m:e>
                                      <m:r>
                                        <a:rPr lang="en-US" altLang="ja-JP" sz="2800" i="1">
                                          <a:latin typeface="Cambria Math" panose="02040503050406030204" pitchFamily="18" charset="0"/>
                                        </a:rPr>
                                        <m:t>𝑥</m:t>
                                      </m:r>
                                    </m:e>
                                  </m:d>
                                  <m:r>
                                    <a:rPr lang="en-US" altLang="ja-JP" sz="2800" b="1" i="1">
                                      <a:latin typeface="Cambria Math" panose="02040503050406030204" pitchFamily="18" charset="0"/>
                                    </a:rPr>
                                    <m:t>−</m:t>
                                  </m:r>
                                  <m:sSub>
                                    <m:sSubPr>
                                      <m:ctrlPr>
                                        <a:rPr lang="en-US" altLang="ja-JP" sz="2800" i="1">
                                          <a:latin typeface="Cambria Math" panose="02040503050406030204" pitchFamily="18" charset="0"/>
                                        </a:rPr>
                                      </m:ctrlPr>
                                    </m:sSubPr>
                                    <m:e>
                                      <m:r>
                                        <a:rPr lang="en-US" altLang="ja-JP" sz="2800" i="1">
                                          <a:latin typeface="Cambria Math" panose="02040503050406030204" pitchFamily="18" charset="0"/>
                                        </a:rPr>
                                        <m:t>𝑠</m:t>
                                      </m:r>
                                    </m:e>
                                    <m:sub>
                                      <m:r>
                                        <a:rPr lang="en-US" altLang="ja-JP" sz="2800" i="1">
                                          <a:latin typeface="Cambria Math" panose="02040503050406030204" pitchFamily="18" charset="0"/>
                                        </a:rPr>
                                        <m:t>𝑖𝑘</m:t>
                                      </m:r>
                                    </m:sub>
                                  </m:sSub>
                                  <m:d>
                                    <m:dPr>
                                      <m:ctrlPr>
                                        <a:rPr lang="en-US" altLang="ja-JP" sz="2800" i="1">
                                          <a:latin typeface="Cambria Math" panose="02040503050406030204" pitchFamily="18" charset="0"/>
                                        </a:rPr>
                                      </m:ctrlPr>
                                    </m:dPr>
                                    <m:e>
                                      <m:r>
                                        <a:rPr lang="en-US" altLang="ja-JP" sz="2800" i="1">
                                          <a:latin typeface="Cambria Math" panose="02040503050406030204" pitchFamily="18" charset="0"/>
                                        </a:rPr>
                                        <m:t>𝑥</m:t>
                                      </m:r>
                                    </m:e>
                                  </m:d>
                                </m:e>
                              </m:d>
                            </m:e>
                            <m:sup>
                              <m:r>
                                <a:rPr lang="en-US" altLang="ja-JP" sz="2800" i="1">
                                  <a:latin typeface="Cambria Math" panose="02040503050406030204" pitchFamily="18" charset="0"/>
                                </a:rPr>
                                <m:t>2</m:t>
                              </m:r>
                            </m:sup>
                          </m:sSup>
                          <m:r>
                            <a:rPr lang="en-US" altLang="ja-JP" sz="2800" i="1">
                              <a:latin typeface="Cambria Math" panose="02040503050406030204" pitchFamily="18" charset="0"/>
                            </a:rPr>
                            <m:t>𝑑𝑥</m:t>
                          </m:r>
                        </m:e>
                      </m:nary>
                      <m:r>
                        <a:rPr lang="en-US" altLang="ja-JP" sz="2800" b="0" i="1" smtClean="0">
                          <a:latin typeface="Cambria Math" panose="02040503050406030204" pitchFamily="18" charset="0"/>
                        </a:rPr>
                        <m:t>   </m:t>
                      </m:r>
                      <m:f>
                        <m:fPr>
                          <m:ctrlPr>
                            <a:rPr lang="en-US" altLang="ja-JP" sz="2800" i="1">
                              <a:latin typeface="Cambria Math" panose="02040503050406030204" pitchFamily="18" charset="0"/>
                            </a:rPr>
                          </m:ctrlPr>
                        </m:fPr>
                        <m:num>
                          <m:r>
                            <a:rPr lang="en-US" altLang="ja-JP" sz="2800" i="1">
                              <a:latin typeface="Cambria Math" panose="02040503050406030204" pitchFamily="18" charset="0"/>
                            </a:rPr>
                            <m:t>𝑑𝑉</m:t>
                          </m:r>
                          <m:r>
                            <a:rPr lang="en-US" altLang="ja-JP" sz="2800" b="1" i="1">
                              <a:latin typeface="Cambria Math" panose="02040503050406030204" pitchFamily="18" charset="0"/>
                            </a:rPr>
                            <m:t>(</m:t>
                          </m:r>
                          <m:sSub>
                            <m:sSubPr>
                              <m:ctrlPr>
                                <a:rPr lang="en-US" altLang="ja-JP" sz="2800" b="1" i="1">
                                  <a:latin typeface="Cambria Math" panose="02040503050406030204" pitchFamily="18" charset="0"/>
                                </a:rPr>
                              </m:ctrlPr>
                            </m:sSub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Sub>
                          <m:r>
                            <a:rPr lang="en-US" altLang="ja-JP" sz="2800" i="1">
                              <a:latin typeface="Cambria Math" panose="02040503050406030204" pitchFamily="18" charset="0"/>
                            </a:rPr>
                            <m:t>)</m:t>
                          </m:r>
                        </m:num>
                        <m:den>
                          <m:r>
                            <a:rPr lang="en-US" altLang="ja-JP" sz="2800" i="1">
                              <a:latin typeface="Cambria Math" panose="02040503050406030204" pitchFamily="18" charset="0"/>
                            </a:rPr>
                            <m:t>𝑑𝑡</m:t>
                          </m:r>
                        </m:den>
                      </m:f>
                      <m:r>
                        <a:rPr lang="en-US" altLang="ja-JP" sz="2800" b="0" i="1" smtClean="0">
                          <a:latin typeface="Cambria Math" panose="02040503050406030204" pitchFamily="18" charset="0"/>
                        </a:rPr>
                        <m:t> </m:t>
                      </m:r>
                      <m:r>
                        <a:rPr lang="en-US" altLang="ja-JP" sz="2800" i="1">
                          <a:latin typeface="Cambria Math" panose="02040503050406030204" pitchFamily="18" charset="0"/>
                        </a:rPr>
                        <m:t>=</m:t>
                      </m:r>
                      <m:r>
                        <a:rPr lang="en-US" altLang="ja-JP" sz="2800" b="0" i="1" smtClean="0">
                          <a:latin typeface="Cambria Math" panose="02040503050406030204" pitchFamily="18" charset="0"/>
                        </a:rPr>
                        <m:t> </m:t>
                      </m:r>
                      <m:r>
                        <a:rPr lang="en-US" altLang="ja-JP" sz="2800" i="1">
                          <a:latin typeface="Cambria Math" panose="02040503050406030204" pitchFamily="18" charset="0"/>
                        </a:rPr>
                        <m:t>−</m:t>
                      </m:r>
                      <m:f>
                        <m:fPr>
                          <m:ctrlPr>
                            <a:rPr lang="en-US" altLang="ja-JP" sz="2800" i="1">
                              <a:latin typeface="Cambria Math" panose="02040503050406030204" pitchFamily="18" charset="0"/>
                            </a:rPr>
                          </m:ctrlPr>
                        </m:fPr>
                        <m:num>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𝑉</m:t>
                              </m:r>
                              <m:d>
                                <m:dPr>
                                  <m:ctrlPr>
                                    <a:rPr lang="en-US" altLang="ja-JP" sz="2800" b="1" i="1">
                                      <a:latin typeface="Cambria Math" panose="02040503050406030204" pitchFamily="18" charset="0"/>
                                    </a:rPr>
                                  </m:ctrlPr>
                                </m:dPr>
                                <m:e>
                                  <m:sSubSup>
                                    <m:sSubSupPr>
                                      <m:ctrlPr>
                                        <a:rPr lang="en-US" altLang="ja-JP" sz="2800" b="1" i="1">
                                          <a:latin typeface="Cambria Math" panose="02040503050406030204" pitchFamily="18" charset="0"/>
                                        </a:rPr>
                                      </m:ctrlPr>
                                    </m:sSubSup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up>
                                      <m:r>
                                        <a:rPr lang="en-US" altLang="ja-JP" sz="2800" i="1">
                                          <a:latin typeface="Cambria Math" panose="02040503050406030204" pitchFamily="18" charset="0"/>
                                        </a:rPr>
                                        <m:t>0</m:t>
                                      </m:r>
                                    </m:sup>
                                  </m:sSubSup>
                                </m:e>
                              </m:d>
                            </m:e>
                            <m:sup>
                              <m:r>
                                <a:rPr lang="en-US" altLang="ja-JP" sz="2800" i="1">
                                  <a:latin typeface="Cambria Math" panose="02040503050406030204" pitchFamily="18" charset="0"/>
                                </a:rPr>
                                <m:t>𝑅</m:t>
                              </m:r>
                            </m:sup>
                          </m:sSup>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𝑉</m:t>
                              </m:r>
                              <m:d>
                                <m:dPr>
                                  <m:ctrlPr>
                                    <a:rPr lang="en-US" altLang="ja-JP" sz="2800" i="1">
                                      <a:latin typeface="Cambria Math" panose="02040503050406030204" pitchFamily="18" charset="0"/>
                                    </a:rPr>
                                  </m:ctrlPr>
                                </m:dPr>
                                <m:e>
                                  <m:sSub>
                                    <m:sSubPr>
                                      <m:ctrlPr>
                                        <a:rPr lang="en-US" altLang="ja-JP" sz="2800" i="1">
                                          <a:latin typeface="Cambria Math" panose="02040503050406030204" pitchFamily="18" charset="0"/>
                                        </a:rPr>
                                      </m:ctrlPr>
                                    </m:sSubPr>
                                    <m:e>
                                      <m:r>
                                        <a:rPr lang="en-US" altLang="ja-JP" sz="2800" b="1" i="1">
                                          <a:latin typeface="Cambria Math" panose="02040503050406030204" pitchFamily="18" charset="0"/>
                                        </a:rPr>
                                        <m:t>𝒘</m:t>
                                      </m:r>
                                    </m:e>
                                    <m:sub>
                                      <m:r>
                                        <a:rPr lang="en-US" altLang="ja-JP" sz="2800" i="1">
                                          <a:latin typeface="Cambria Math" panose="02040503050406030204" pitchFamily="18" charset="0"/>
                                        </a:rPr>
                                        <m:t>𝑖𝑘</m:t>
                                      </m:r>
                                    </m:sub>
                                  </m:sSub>
                                </m:e>
                              </m:d>
                            </m:e>
                            <m:sup>
                              <m:f>
                                <m:fPr>
                                  <m:ctrlPr>
                                    <a:rPr lang="en-US" altLang="ja-JP" sz="2800" i="1">
                                      <a:latin typeface="Cambria Math" panose="02040503050406030204" pitchFamily="18" charset="0"/>
                                    </a:rPr>
                                  </m:ctrlPr>
                                </m:fPr>
                                <m:num>
                                  <m:r>
                                    <a:rPr lang="en-US" altLang="ja-JP" sz="2800" i="1">
                                      <a:latin typeface="Cambria Math" panose="02040503050406030204" pitchFamily="18" charset="0"/>
                                    </a:rPr>
                                    <m:t>1</m:t>
                                  </m:r>
                                </m:num>
                                <m:den>
                                  <m:r>
                                    <a:rPr lang="en-US" altLang="ja-JP" sz="2800" i="1">
                                      <a:latin typeface="Cambria Math" panose="02040503050406030204" pitchFamily="18" charset="0"/>
                                    </a:rPr>
                                    <m:t>𝑟</m:t>
                                  </m:r>
                                </m:den>
                              </m:f>
                            </m:sup>
                          </m:sSup>
                        </m:num>
                        <m:den>
                          <m:r>
                            <a:rPr lang="en-US" altLang="ja-JP" sz="2800" i="1">
                              <a:latin typeface="Cambria Math" panose="02040503050406030204" pitchFamily="18" charset="0"/>
                            </a:rPr>
                            <m:t>𝑅</m:t>
                          </m:r>
                          <m:sSup>
                            <m:sSupPr>
                              <m:ctrlPr>
                                <a:rPr lang="en-US" altLang="ja-JP" sz="2800" i="1">
                                  <a:latin typeface="Cambria Math" panose="02040503050406030204" pitchFamily="18" charset="0"/>
                                </a:rPr>
                              </m:ctrlPr>
                            </m:sSupPr>
                            <m:e>
                              <m:r>
                                <a:rPr lang="en-US" altLang="ja-JP" sz="2800" i="1">
                                  <a:latin typeface="Cambria Math" panose="02040503050406030204" pitchFamily="18" charset="0"/>
                                </a:rPr>
                                <m:t>𝑡</m:t>
                              </m:r>
                            </m:e>
                            <m:sup>
                              <m:r>
                                <a:rPr lang="en-US" altLang="ja-JP" sz="2800" i="1">
                                  <a:latin typeface="Cambria Math" panose="02040503050406030204" pitchFamily="18" charset="0"/>
                                </a:rPr>
                                <m:t>∗</m:t>
                              </m:r>
                            </m:sup>
                          </m:sSup>
                        </m:den>
                      </m:f>
                    </m:oMath>
                  </m:oMathPara>
                </a14:m>
                <a:endParaRPr lang="ja-JP" altLang="en-US" sz="3200" dirty="0"/>
              </a:p>
            </p:txBody>
          </p:sp>
        </mc:Choice>
        <mc:Fallback xmlns="">
          <p:sp>
            <p:nvSpPr>
              <p:cNvPr id="15" name="テキスト ボックス 14">
                <a:extLst>
                  <a:ext uri="{FF2B5EF4-FFF2-40B4-BE49-F238E27FC236}">
                    <a16:creationId xmlns:a16="http://schemas.microsoft.com/office/drawing/2014/main" id="{7C256F00-F1C6-E9C4-027E-39810F85162D}"/>
                  </a:ext>
                </a:extLst>
              </p:cNvPr>
              <p:cNvSpPr txBox="1">
                <a:spLocks noRot="1" noChangeAspect="1" noMove="1" noResize="1" noEditPoints="1" noAdjustHandles="1" noChangeArrowheads="1" noChangeShapeType="1" noTextEdit="1"/>
              </p:cNvSpPr>
              <p:nvPr/>
            </p:nvSpPr>
            <p:spPr>
              <a:xfrm>
                <a:off x="71336" y="3140961"/>
                <a:ext cx="12049328" cy="1319592"/>
              </a:xfrm>
              <a:prstGeom prst="rect">
                <a:avLst/>
              </a:prstGeom>
              <a:blipFill>
                <a:blip r:embed="rId3"/>
                <a:stretch>
                  <a:fillRect/>
                </a:stretch>
              </a:blipFill>
            </p:spPr>
            <p:txBody>
              <a:bodyPr/>
              <a:lstStyle/>
              <a:p>
                <a:r>
                  <a:rPr lang="ja-JP" altLang="en-US">
                    <a:noFill/>
                  </a:rPr>
                  <a:t> </a:t>
                </a:r>
              </a:p>
            </p:txBody>
          </p:sp>
        </mc:Fallback>
      </mc:AlternateContent>
      <p:sp>
        <p:nvSpPr>
          <p:cNvPr id="3" name="テキスト ボックス 2">
            <a:extLst>
              <a:ext uri="{FF2B5EF4-FFF2-40B4-BE49-F238E27FC236}">
                <a16:creationId xmlns:a16="http://schemas.microsoft.com/office/drawing/2014/main" id="{49D2D9EA-1B8C-2494-BF32-47D2D2A33633}"/>
              </a:ext>
            </a:extLst>
          </p:cNvPr>
          <p:cNvSpPr txBox="1"/>
          <p:nvPr/>
        </p:nvSpPr>
        <p:spPr>
          <a:xfrm>
            <a:off x="224972" y="632804"/>
            <a:ext cx="8476576"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kumimoji="1" lang="ja-JP" altLang="en-US" sz="2800" b="1" dirty="0"/>
              <a:t>望ましい</a:t>
            </a:r>
            <a:r>
              <a:rPr lang="ja-JP" altLang="en-US" sz="2800" b="1" dirty="0"/>
              <a:t>学習回数</a:t>
            </a:r>
            <a:r>
              <a:rPr kumimoji="1" lang="ja-JP" altLang="en-US" sz="2800" b="1" dirty="0"/>
              <a:t>で収束するシナプス可塑性方程式</a:t>
            </a:r>
          </a:p>
        </p:txBody>
      </p:sp>
      <p:sp>
        <p:nvSpPr>
          <p:cNvPr id="14" name="テキスト ボックス 13">
            <a:extLst>
              <a:ext uri="{FF2B5EF4-FFF2-40B4-BE49-F238E27FC236}">
                <a16:creationId xmlns:a16="http://schemas.microsoft.com/office/drawing/2014/main" id="{B8872DC6-2B5D-74FA-DCCB-E8F0D4C5E933}"/>
              </a:ext>
            </a:extLst>
          </p:cNvPr>
          <p:cNvSpPr txBox="1"/>
          <p:nvPr/>
        </p:nvSpPr>
        <p:spPr>
          <a:xfrm>
            <a:off x="224971" y="2887342"/>
            <a:ext cx="5605558"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kumimoji="1" lang="en-US" altLang="ja-JP" sz="2800" b="1" dirty="0"/>
              <a:t>Lyapunov</a:t>
            </a:r>
            <a:r>
              <a:rPr kumimoji="1" lang="ja-JP" altLang="en-US" sz="2800" b="1" dirty="0"/>
              <a:t>関数とその時間変化</a:t>
            </a:r>
          </a:p>
        </p:txBody>
      </p:sp>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8669E8AA-12B2-07DB-A7D9-0805D7C113D7}"/>
                  </a:ext>
                </a:extLst>
              </p:cNvPr>
              <p:cNvSpPr txBox="1"/>
              <p:nvPr/>
            </p:nvSpPr>
            <p:spPr>
              <a:xfrm>
                <a:off x="56508" y="4850712"/>
                <a:ext cx="12064156" cy="1926746"/>
              </a:xfrm>
              <a:prstGeom prst="rect">
                <a:avLst/>
              </a:prstGeom>
              <a:noFill/>
            </p:spPr>
            <p:txBody>
              <a:bodyPr wrap="square">
                <a:spAutoFit/>
              </a:bodyPr>
              <a:lstStyle/>
              <a:p>
                <a:pPr lvl="0" algn="ctr">
                  <a:defRPr/>
                </a:pPr>
                <a:r>
                  <a:rPr lang="ja-JP" altLang="en-US" sz="3200" b="1" dirty="0">
                    <a:solidFill>
                      <a:prstClr val="black"/>
                    </a:solidFill>
                  </a:rPr>
                  <a:t>第</a:t>
                </a:r>
                <a14:m>
                  <m:oMath xmlns:m="http://schemas.openxmlformats.org/officeDocument/2006/math">
                    <m:r>
                      <a:rPr lang="en-US" altLang="ja-JP" sz="3200" i="1">
                        <a:solidFill>
                          <a:prstClr val="black"/>
                        </a:solidFill>
                        <a:latin typeface="Cambria Math" panose="02040503050406030204" pitchFamily="18" charset="0"/>
                      </a:rPr>
                      <m:t>𝑗</m:t>
                    </m:r>
                  </m:oMath>
                </a14:m>
                <a:r>
                  <a:rPr lang="ja-JP" altLang="en-US" sz="3200" b="1" dirty="0">
                    <a:solidFill>
                      <a:prstClr val="black"/>
                    </a:solidFill>
                  </a:rPr>
                  <a:t>基底関数</a:t>
                </a:r>
                <a:r>
                  <a:rPr lang="ja-JP" altLang="en-US" sz="3200" dirty="0">
                    <a:solidFill>
                      <a:prstClr val="black"/>
                    </a:solidFill>
                  </a:rPr>
                  <a:t>：</a:t>
                </a:r>
                <a14:m>
                  <m:oMath xmlns:m="http://schemas.openxmlformats.org/officeDocument/2006/math">
                    <m:sSubSup>
                      <m:sSubSupPr>
                        <m:ctrlPr>
                          <a:rPr lang="en-US" altLang="ja-JP" sz="3200" i="1">
                            <a:solidFill>
                              <a:prstClr val="black"/>
                            </a:solidFill>
                            <a:latin typeface="Cambria Math" panose="02040503050406030204" pitchFamily="18" charset="0"/>
                          </a:rPr>
                        </m:ctrlPr>
                      </m:sSubSupPr>
                      <m:e>
                        <m:r>
                          <a:rPr lang="ja-JP" altLang="en-US" sz="3200" i="1">
                            <a:solidFill>
                              <a:prstClr val="black"/>
                            </a:solidFill>
                            <a:latin typeface="Cambria Math" panose="02040503050406030204" pitchFamily="18" charset="0"/>
                          </a:rPr>
                          <m:t>𝜉</m:t>
                        </m:r>
                      </m:e>
                      <m:sub>
                        <m:r>
                          <a:rPr lang="en-US" altLang="ja-JP" sz="3200" i="1">
                            <a:solidFill>
                              <a:prstClr val="black"/>
                            </a:solidFill>
                            <a:latin typeface="Cambria Math" panose="02040503050406030204" pitchFamily="18" charset="0"/>
                          </a:rPr>
                          <m:t>𝑖𝑘</m:t>
                        </m:r>
                      </m:sub>
                      <m:sup>
                        <m:r>
                          <a:rPr lang="en-US" altLang="ja-JP" sz="3200" i="1">
                            <a:solidFill>
                              <a:prstClr val="black"/>
                            </a:solidFill>
                            <a:latin typeface="Cambria Math" panose="02040503050406030204" pitchFamily="18" charset="0"/>
                          </a:rPr>
                          <m:t>𝑗</m:t>
                        </m:r>
                      </m:sup>
                    </m:sSubSup>
                    <m:d>
                      <m:dPr>
                        <m:ctrlPr>
                          <a:rPr lang="en-US" altLang="ja-JP" sz="3200" i="1">
                            <a:solidFill>
                              <a:prstClr val="black"/>
                            </a:solidFill>
                            <a:latin typeface="Cambria Math" panose="02040503050406030204" pitchFamily="18" charset="0"/>
                          </a:rPr>
                        </m:ctrlPr>
                      </m:dPr>
                      <m:e>
                        <m:r>
                          <a:rPr lang="en-US" altLang="ja-JP" sz="3200" i="1">
                            <a:solidFill>
                              <a:prstClr val="black"/>
                            </a:solidFill>
                            <a:latin typeface="Cambria Math" panose="02040503050406030204" pitchFamily="18" charset="0"/>
                          </a:rPr>
                          <m:t>𝑥</m:t>
                        </m:r>
                      </m:e>
                    </m:d>
                  </m:oMath>
                </a14:m>
                <a:r>
                  <a:rPr lang="ja-JP" altLang="en-US" sz="3200" b="1" dirty="0">
                    <a:solidFill>
                      <a:prstClr val="black"/>
                    </a:solidFill>
                  </a:rPr>
                  <a:t>　　基底関数の重み付き和</a:t>
                </a:r>
                <a:r>
                  <a:rPr lang="ja-JP" altLang="en-US" sz="3200" dirty="0">
                    <a:solidFill>
                      <a:prstClr val="black"/>
                    </a:solidFill>
                  </a:rPr>
                  <a:t>：</a:t>
                </a:r>
                <a14:m>
                  <m:oMath xmlns:m="http://schemas.openxmlformats.org/officeDocument/2006/math">
                    <m:sSub>
                      <m:sSubPr>
                        <m:ctrlPr>
                          <a:rPr lang="en-US" altLang="ja-JP" sz="3200" i="1">
                            <a:solidFill>
                              <a:prstClr val="black"/>
                            </a:solidFill>
                            <a:latin typeface="Cambria Math" panose="02040503050406030204" pitchFamily="18" charset="0"/>
                          </a:rPr>
                        </m:ctrlPr>
                      </m:sSubPr>
                      <m:e>
                        <m:r>
                          <a:rPr lang="en-US" altLang="ja-JP" sz="3200" i="1">
                            <a:solidFill>
                              <a:prstClr val="black"/>
                            </a:solidFill>
                            <a:latin typeface="Cambria Math" panose="02040503050406030204" pitchFamily="18" charset="0"/>
                          </a:rPr>
                          <m:t>𝑠</m:t>
                        </m:r>
                      </m:e>
                      <m:sub>
                        <m:r>
                          <a:rPr lang="en-US" altLang="ja-JP" sz="3200" i="1">
                            <a:solidFill>
                              <a:prstClr val="black"/>
                            </a:solidFill>
                            <a:latin typeface="Cambria Math" panose="02040503050406030204" pitchFamily="18" charset="0"/>
                          </a:rPr>
                          <m:t>𝑖𝑘</m:t>
                        </m:r>
                      </m:sub>
                    </m:sSub>
                    <m:d>
                      <m:dPr>
                        <m:ctrlPr>
                          <a:rPr lang="en-US" altLang="ja-JP" sz="3200" i="1">
                            <a:solidFill>
                              <a:prstClr val="black"/>
                            </a:solidFill>
                            <a:latin typeface="Cambria Math" panose="02040503050406030204" pitchFamily="18" charset="0"/>
                          </a:rPr>
                        </m:ctrlPr>
                      </m:dPr>
                      <m:e>
                        <m:r>
                          <a:rPr lang="en-US" altLang="ja-JP" sz="3200" i="1">
                            <a:solidFill>
                              <a:prstClr val="black"/>
                            </a:solidFill>
                            <a:latin typeface="Cambria Math" panose="02040503050406030204" pitchFamily="18" charset="0"/>
                          </a:rPr>
                          <m:t>𝑥</m:t>
                        </m:r>
                      </m:e>
                    </m:d>
                  </m:oMath>
                </a14:m>
                <a:endParaRPr lang="en-US" altLang="ja-JP" sz="3200" dirty="0">
                  <a:solidFill>
                    <a:prstClr val="black"/>
                  </a:solidFill>
                </a:endParaRPr>
              </a:p>
              <a:p>
                <a:pPr lvl="0" algn="ctr">
                  <a:defRPr/>
                </a:pPr>
                <a:r>
                  <a:rPr lang="ja-JP" altLang="en-US" sz="3200" b="1" dirty="0">
                    <a:solidFill>
                      <a:prstClr val="black"/>
                    </a:solidFill>
                  </a:rPr>
                  <a:t>教師信号</a:t>
                </a:r>
                <a:r>
                  <a:rPr lang="ja-JP" altLang="en-US" sz="3200" dirty="0">
                    <a:solidFill>
                      <a:prstClr val="black"/>
                    </a:solidFill>
                  </a:rPr>
                  <a:t>：</a:t>
                </a:r>
                <a14:m>
                  <m:oMath xmlns:m="http://schemas.openxmlformats.org/officeDocument/2006/math">
                    <m:sSub>
                      <m:sSubPr>
                        <m:ctrlPr>
                          <a:rPr lang="en-US" altLang="ja-JP" sz="3200" i="1">
                            <a:solidFill>
                              <a:prstClr val="black"/>
                            </a:solidFill>
                            <a:latin typeface="Cambria Math" panose="02040503050406030204" pitchFamily="18" charset="0"/>
                          </a:rPr>
                        </m:ctrlPr>
                      </m:sSubPr>
                      <m:e>
                        <m:r>
                          <a:rPr lang="ja-JP" altLang="en-US" sz="3200" i="1">
                            <a:solidFill>
                              <a:prstClr val="black"/>
                            </a:solidFill>
                            <a:latin typeface="Cambria Math" panose="02040503050406030204" pitchFamily="18" charset="0"/>
                          </a:rPr>
                          <m:t>𝜂</m:t>
                        </m:r>
                      </m:e>
                      <m:sub>
                        <m:r>
                          <a:rPr lang="en-US" altLang="ja-JP" sz="3200" i="1">
                            <a:solidFill>
                              <a:prstClr val="black"/>
                            </a:solidFill>
                            <a:latin typeface="Cambria Math" panose="02040503050406030204" pitchFamily="18" charset="0"/>
                          </a:rPr>
                          <m:t>𝑖𝑘</m:t>
                        </m:r>
                      </m:sub>
                    </m:sSub>
                    <m:d>
                      <m:dPr>
                        <m:ctrlPr>
                          <a:rPr lang="en-US" altLang="ja-JP" sz="3200" i="1">
                            <a:solidFill>
                              <a:prstClr val="black"/>
                            </a:solidFill>
                            <a:latin typeface="Cambria Math" panose="02040503050406030204" pitchFamily="18" charset="0"/>
                          </a:rPr>
                        </m:ctrlPr>
                      </m:dPr>
                      <m:e>
                        <m:r>
                          <a:rPr lang="en-US" altLang="ja-JP" sz="3200" i="1">
                            <a:solidFill>
                              <a:prstClr val="black"/>
                            </a:solidFill>
                            <a:latin typeface="Cambria Math" panose="02040503050406030204" pitchFamily="18" charset="0"/>
                          </a:rPr>
                          <m:t>𝑥</m:t>
                        </m:r>
                      </m:e>
                    </m:d>
                  </m:oMath>
                </a14:m>
                <a:r>
                  <a:rPr kumimoji="1" lang="ja-JP" altLang="en-US"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任意の奇数</a:t>
                </a:r>
                <a:r>
                  <a:rPr kumimoji="1" lang="ja-JP" altLang="en-US" sz="3200" b="0"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a:t>
                </a:r>
                <a14:m>
                  <m:oMath xmlns:m="http://schemas.openxmlformats.org/officeDocument/2006/math">
                    <m:r>
                      <a:rPr kumimoji="1" lang="en-US" altLang="ja-JP" sz="3200" b="0" i="1" u="none" strike="noStrike" kern="1200" cap="none" spc="0" normalizeH="0" baseline="0" noProof="0" smtClean="0">
                        <a:ln>
                          <a:noFill/>
                        </a:ln>
                        <a:solidFill>
                          <a:prstClr val="black"/>
                        </a:solidFill>
                        <a:effectLst/>
                        <a:uLnTx/>
                        <a:uFillTx/>
                        <a:latin typeface="Cambria Math" panose="02040503050406030204" pitchFamily="18" charset="0"/>
                      </a:rPr>
                      <m:t>𝑟</m:t>
                    </m:r>
                  </m:oMath>
                </a14:m>
                <a:r>
                  <a:rPr kumimoji="1" lang="ja-JP" altLang="en-US"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定数</a:t>
                </a:r>
                <a:r>
                  <a:rPr kumimoji="1" lang="ja-JP" altLang="en-US" sz="3200" b="0"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a:t>
                </a:r>
                <a14:m>
                  <m:oMath xmlns:m="http://schemas.openxmlformats.org/officeDocument/2006/math">
                    <m:r>
                      <a:rPr kumimoji="1" lang="en-US" altLang="ja-JP" sz="3200" b="0" i="1" u="none" strike="noStrike" kern="1200" cap="none" spc="0" normalizeH="0" baseline="0" noProof="0" smtClean="0">
                        <a:ln>
                          <a:noFill/>
                        </a:ln>
                        <a:solidFill>
                          <a:prstClr val="black"/>
                        </a:solidFill>
                        <a:effectLst/>
                        <a:uLnTx/>
                        <a:uFillTx/>
                        <a:latin typeface="Cambria Math" panose="02040503050406030204" pitchFamily="18" charset="0"/>
                      </a:rPr>
                      <m:t>𝑅</m:t>
                    </m:r>
                    <m:r>
                      <a:rPr kumimoji="1" lang="en-US" altLang="ja-JP" sz="3200" b="0" i="1" u="none" strike="noStrike" kern="1200" cap="none" spc="0" normalizeH="0" baseline="0" noProof="0" smtClean="0">
                        <a:ln>
                          <a:noFill/>
                        </a:ln>
                        <a:solidFill>
                          <a:prstClr val="black"/>
                        </a:solidFill>
                        <a:effectLst/>
                        <a:uLnTx/>
                        <a:uFillTx/>
                        <a:latin typeface="Cambria Math" panose="02040503050406030204" pitchFamily="18" charset="0"/>
                      </a:rPr>
                      <m:t>=</m:t>
                    </m:r>
                    <m:f>
                      <m:fPr>
                        <m:ctrlPr>
                          <a:rPr kumimoji="1" lang="en-US" altLang="ja-JP" sz="3200" b="0" i="1" u="none" strike="noStrike" kern="1200" cap="none" spc="0" normalizeH="0" baseline="0" noProof="0" smtClean="0">
                            <a:ln>
                              <a:noFill/>
                            </a:ln>
                            <a:solidFill>
                              <a:prstClr val="black"/>
                            </a:solidFill>
                            <a:effectLst/>
                            <a:uLnTx/>
                            <a:uFillTx/>
                            <a:latin typeface="Cambria Math" panose="02040503050406030204" pitchFamily="18" charset="0"/>
                          </a:rPr>
                        </m:ctrlPr>
                      </m:fPr>
                      <m:num>
                        <m:d>
                          <m:dPr>
                            <m:ctrlP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ctrlPr>
                          </m:dPr>
                          <m:e>
                            <m: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t>𝑟</m:t>
                            </m:r>
                            <m: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t>−1</m:t>
                            </m:r>
                          </m:e>
                        </m:d>
                      </m:num>
                      <m:den>
                        <m:r>
                          <a:rPr kumimoji="1" lang="en-US" altLang="ja-JP" sz="3200" b="0" i="1" u="none" strike="noStrike" kern="1200" cap="none" spc="0" normalizeH="0" baseline="0" noProof="0" smtClean="0">
                            <a:ln>
                              <a:noFill/>
                            </a:ln>
                            <a:solidFill>
                              <a:prstClr val="black"/>
                            </a:solidFill>
                            <a:effectLst/>
                            <a:uLnTx/>
                            <a:uFillTx/>
                            <a:latin typeface="Cambria Math" panose="02040503050406030204" pitchFamily="18" charset="0"/>
                          </a:rPr>
                          <m:t>𝑟</m:t>
                        </m:r>
                      </m:den>
                    </m:f>
                  </m:oMath>
                </a14:m>
                <a:endParaRPr kumimoji="1" lang="en-US" altLang="ja-JP" sz="3200" b="0"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a:p>
                <a:pPr lvl="0" algn="ctr">
                  <a:defRPr/>
                </a:pPr>
                <a:r>
                  <a:rPr kumimoji="1" lang="ja-JP" altLang="en-US"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望ましい学習回数</a:t>
                </a:r>
                <a:r>
                  <a:rPr kumimoji="1" lang="ja-JP" altLang="en-US" sz="3200" b="0"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a:t>
                </a:r>
                <a14:m>
                  <m:oMath xmlns:m="http://schemas.openxmlformats.org/officeDocument/2006/math">
                    <m:sSup>
                      <m:sSupPr>
                        <m:ctrlP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ctrlPr>
                      </m:sSupPr>
                      <m:e>
                        <m: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t>𝑡</m:t>
                        </m:r>
                      </m:e>
                      <m:sup>
                        <m:r>
                          <a:rPr kumimoji="1" lang="en-US" altLang="ja-JP" sz="3200" b="0" i="1" u="none" strike="noStrike" kern="1200" cap="none" spc="0" normalizeH="0" baseline="0" noProof="0">
                            <a:ln>
                              <a:noFill/>
                            </a:ln>
                            <a:solidFill>
                              <a:prstClr val="black"/>
                            </a:solidFill>
                            <a:effectLst/>
                            <a:uLnTx/>
                            <a:uFillTx/>
                            <a:latin typeface="Cambria Math" panose="02040503050406030204" pitchFamily="18" charset="0"/>
                          </a:rPr>
                          <m:t>∗</m:t>
                        </m:r>
                      </m:sup>
                    </m:sSup>
                  </m:oMath>
                </a14:m>
                <a:endParaRPr lang="en-US" altLang="ja-JP" sz="3200" b="1" dirty="0">
                  <a:solidFill>
                    <a:prstClr val="black"/>
                  </a:solidFill>
                </a:endParaRPr>
              </a:p>
            </p:txBody>
          </p:sp>
        </mc:Choice>
        <mc:Fallback xmlns="">
          <p:sp>
            <p:nvSpPr>
              <p:cNvPr id="7" name="テキスト ボックス 6">
                <a:extLst>
                  <a:ext uri="{FF2B5EF4-FFF2-40B4-BE49-F238E27FC236}">
                    <a16:creationId xmlns:a16="http://schemas.microsoft.com/office/drawing/2014/main" id="{7E969CA4-E995-9E64-B307-9C0A27DBEB0A}"/>
                  </a:ext>
                </a:extLst>
              </p:cNvPr>
              <p:cNvSpPr txBox="1">
                <a:spLocks noRot="1" noChangeAspect="1" noMove="1" noResize="1" noEditPoints="1" noAdjustHandles="1" noChangeArrowheads="1" noChangeShapeType="1" noTextEdit="1"/>
              </p:cNvSpPr>
              <p:nvPr/>
            </p:nvSpPr>
            <p:spPr>
              <a:xfrm>
                <a:off x="56508" y="4850712"/>
                <a:ext cx="12064156" cy="1926746"/>
              </a:xfrm>
              <a:prstGeom prst="rect">
                <a:avLst/>
              </a:prstGeom>
              <a:blipFill>
                <a:blip r:embed="rId4"/>
                <a:stretch>
                  <a:fillRect b="-9810"/>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183290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63831AD-C242-6BE8-BBD4-C8C3B0BA1004}"/>
            </a:ext>
          </a:extLst>
        </p:cNvPr>
        <p:cNvGrpSpPr/>
        <p:nvPr/>
      </p:nvGrpSpPr>
      <p:grpSpPr>
        <a:xfrm>
          <a:off x="0" y="0"/>
          <a:ext cx="0" cy="0"/>
          <a:chOff x="0" y="0"/>
          <a:chExt cx="0" cy="0"/>
        </a:xfrm>
      </p:grpSpPr>
      <p:sp>
        <p:nvSpPr>
          <p:cNvPr id="18" name="四角形: 角を丸くする 17">
            <a:extLst>
              <a:ext uri="{FF2B5EF4-FFF2-40B4-BE49-F238E27FC236}">
                <a16:creationId xmlns:a16="http://schemas.microsoft.com/office/drawing/2014/main" id="{105E22CE-6098-098B-F201-F5C7CAED9E1F}"/>
              </a:ext>
            </a:extLst>
          </p:cNvPr>
          <p:cNvSpPr/>
          <p:nvPr/>
        </p:nvSpPr>
        <p:spPr>
          <a:xfrm>
            <a:off x="144042" y="4673184"/>
            <a:ext cx="11903916" cy="2126904"/>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テキスト ボックス 27">
            <a:extLst>
              <a:ext uri="{FF2B5EF4-FFF2-40B4-BE49-F238E27FC236}">
                <a16:creationId xmlns:a16="http://schemas.microsoft.com/office/drawing/2014/main" id="{91116091-58B5-C054-37ED-C809A13582D4}"/>
              </a:ext>
            </a:extLst>
          </p:cNvPr>
          <p:cNvSpPr txBox="1"/>
          <p:nvPr/>
        </p:nvSpPr>
        <p:spPr>
          <a:xfrm>
            <a:off x="0" y="0"/>
            <a:ext cx="12192000" cy="584775"/>
          </a:xfrm>
          <a:prstGeom prst="rect">
            <a:avLst/>
          </a:prstGeom>
          <a:solidFill>
            <a:schemeClr val="accent6"/>
          </a:solidFill>
        </p:spPr>
        <p:txBody>
          <a:bodyPr wrap="square" rtlCol="0">
            <a:spAutoFit/>
          </a:bodyPr>
          <a:lstStyle/>
          <a:p>
            <a:pPr algn="ctr"/>
            <a:r>
              <a:rPr kumimoji="1" lang="ja-JP" altLang="en-US" sz="3200" b="1" dirty="0">
                <a:solidFill>
                  <a:schemeClr val="bg1"/>
                </a:solidFill>
              </a:rPr>
              <a:t>複製する位置の決定法</a:t>
            </a:r>
          </a:p>
        </p:txBody>
      </p:sp>
      <p:sp>
        <p:nvSpPr>
          <p:cNvPr id="5" name="正方形/長方形 4">
            <a:extLst>
              <a:ext uri="{FF2B5EF4-FFF2-40B4-BE49-F238E27FC236}">
                <a16:creationId xmlns:a16="http://schemas.microsoft.com/office/drawing/2014/main" id="{71C7C10E-0A20-D414-D725-441AAA7A56EB}"/>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四角形: 角を丸くする 2">
            <a:extLst>
              <a:ext uri="{FF2B5EF4-FFF2-40B4-BE49-F238E27FC236}">
                <a16:creationId xmlns:a16="http://schemas.microsoft.com/office/drawing/2014/main" id="{E787758C-EAC4-2F92-CE56-DF01AE1A760A}"/>
              </a:ext>
            </a:extLst>
          </p:cNvPr>
          <p:cNvSpPr/>
          <p:nvPr/>
        </p:nvSpPr>
        <p:spPr>
          <a:xfrm>
            <a:off x="144042" y="887962"/>
            <a:ext cx="6289305" cy="3461205"/>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a:extLst>
              <a:ext uri="{FF2B5EF4-FFF2-40B4-BE49-F238E27FC236}">
                <a16:creationId xmlns:a16="http://schemas.microsoft.com/office/drawing/2014/main" id="{F9A5CF09-7A1B-C6B8-2C39-DBF8EA06286C}"/>
              </a:ext>
            </a:extLst>
          </p:cNvPr>
          <p:cNvSpPr txBox="1"/>
          <p:nvPr/>
        </p:nvSpPr>
        <p:spPr>
          <a:xfrm>
            <a:off x="389771" y="638352"/>
            <a:ext cx="5221327" cy="523220"/>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kumimoji="1" lang="en-US" altLang="ja-JP" sz="2800" b="1" dirty="0"/>
              <a:t>1</a:t>
            </a:r>
            <a:r>
              <a:rPr kumimoji="1" lang="ja-JP" altLang="en-US" sz="2800" b="1" dirty="0"/>
              <a:t>．</a:t>
            </a:r>
            <a:r>
              <a:rPr lang="ja-JP" altLang="en-US" sz="2800" b="1" dirty="0"/>
              <a:t>基底関数の中心位置の学習</a:t>
            </a:r>
            <a:endParaRPr kumimoji="1" lang="ja-JP" altLang="en-US" sz="2800" b="1" dirty="0"/>
          </a:p>
        </p:txBody>
      </p:sp>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20533BB6-3D41-178C-1083-76049832AA7E}"/>
                  </a:ext>
                </a:extLst>
              </p:cNvPr>
              <p:cNvSpPr txBox="1"/>
              <p:nvPr/>
            </p:nvSpPr>
            <p:spPr>
              <a:xfrm>
                <a:off x="127124" y="1329131"/>
                <a:ext cx="6306221" cy="1436612"/>
              </a:xfrm>
              <a:prstGeom prst="rect">
                <a:avLst/>
              </a:prstGeom>
              <a:noFill/>
              <a:ln w="12700">
                <a:noFill/>
              </a:ln>
            </p:spPr>
            <p:txBody>
              <a:bodyPr wrap="square" rtlCol="0">
                <a:spAutoFit/>
              </a:bodyPr>
              <a:lstStyle/>
              <a:p>
                <a:pPr lvl="0">
                  <a:defRPr/>
                </a:pPr>
                <a14:m>
                  <m:oMathPara xmlns:m="http://schemas.openxmlformats.org/officeDocument/2006/math">
                    <m:oMathParaPr>
                      <m:jc m:val="centerGroup"/>
                    </m:oMathParaPr>
                    <m:oMath xmlns:m="http://schemas.openxmlformats.org/officeDocument/2006/math">
                      <m:sSub>
                        <m:sSubPr>
                          <m:ctrlPr>
                            <a:rPr lang="en-US" altLang="ja-JP" sz="3600" i="1" smtClean="0">
                              <a:solidFill>
                                <a:prstClr val="black"/>
                              </a:solidFill>
                              <a:latin typeface="Cambria Math" panose="02040503050406030204" pitchFamily="18" charset="0"/>
                            </a:rPr>
                          </m:ctrlPr>
                        </m:sSubPr>
                        <m:e>
                          <m:r>
                            <m:rPr>
                              <m:sty m:val="p"/>
                            </m:rPr>
                            <a:rPr lang="el-GR" altLang="ja-JP" sz="3600" i="1">
                              <a:solidFill>
                                <a:prstClr val="black"/>
                              </a:solidFill>
                              <a:latin typeface="Cambria Math" panose="02040503050406030204" pitchFamily="18" charset="0"/>
                              <a:ea typeface="Cambria Math" panose="02040503050406030204" pitchFamily="18" charset="0"/>
                            </a:rPr>
                            <m:t>Δ</m:t>
                          </m:r>
                        </m:e>
                        <m:sub>
                          <m:r>
                            <a:rPr lang="ja-JP" altLang="en-US" sz="3600" i="1">
                              <a:solidFill>
                                <a:prstClr val="black"/>
                              </a:solidFill>
                              <a:latin typeface="Cambria Math" panose="02040503050406030204" pitchFamily="18" charset="0"/>
                            </a:rPr>
                            <m:t>𝛽</m:t>
                          </m:r>
                        </m:sub>
                      </m:sSub>
                      <m:sSup>
                        <m:sSupPr>
                          <m:ctrlPr>
                            <a:rPr lang="en-US" altLang="ja-JP" sz="3600" i="1">
                              <a:solidFill>
                                <a:prstClr val="black"/>
                              </a:solidFill>
                              <a:latin typeface="Cambria Math" panose="02040503050406030204" pitchFamily="18" charset="0"/>
                            </a:rPr>
                          </m:ctrlPr>
                        </m:sSupPr>
                        <m:e>
                          <m:r>
                            <a:rPr lang="en-US" altLang="ja-JP" sz="3600" i="1">
                              <a:solidFill>
                                <a:prstClr val="black"/>
                              </a:solidFill>
                              <a:latin typeface="Cambria Math" panose="02040503050406030204" pitchFamily="18" charset="0"/>
                            </a:rPr>
                            <m:t>𝑚</m:t>
                          </m:r>
                        </m:e>
                        <m:sup>
                          <m:r>
                            <a:rPr lang="en-US" altLang="ja-JP" sz="3600" i="1">
                              <a:solidFill>
                                <a:prstClr val="black"/>
                              </a:solidFill>
                              <a:latin typeface="Cambria Math" panose="02040503050406030204" pitchFamily="18" charset="0"/>
                            </a:rPr>
                            <m:t>𝑗</m:t>
                          </m:r>
                        </m:sup>
                      </m:sSup>
                      <m:r>
                        <a:rPr lang="en-US" altLang="ja-JP" sz="3600" i="1">
                          <a:solidFill>
                            <a:prstClr val="black"/>
                          </a:solidFill>
                          <a:latin typeface="Cambria Math" panose="02040503050406030204" pitchFamily="18" charset="0"/>
                        </a:rPr>
                        <m:t>=</m:t>
                      </m:r>
                      <m:nary>
                        <m:naryPr>
                          <m:chr m:val="∑"/>
                          <m:supHide m:val="on"/>
                          <m:ctrlPr>
                            <a:rPr lang="en-US" altLang="ja-JP" sz="3600" i="1">
                              <a:solidFill>
                                <a:prstClr val="black"/>
                              </a:solidFill>
                              <a:latin typeface="Cambria Math" panose="02040503050406030204" pitchFamily="18" charset="0"/>
                            </a:rPr>
                          </m:ctrlPr>
                        </m:naryPr>
                        <m:sub>
                          <m:r>
                            <m:rPr>
                              <m:brk m:alnAt="7"/>
                            </m:rPr>
                            <a:rPr lang="en-US" altLang="ja-JP" sz="3600" b="0" i="1" smtClean="0">
                              <a:solidFill>
                                <a:prstClr val="black"/>
                              </a:solidFill>
                              <a:latin typeface="Cambria Math" panose="02040503050406030204" pitchFamily="18" charset="0"/>
                            </a:rPr>
                            <m:t>𝑥</m:t>
                          </m:r>
                        </m:sub>
                        <m:sup/>
                        <m:e>
                          <m:sSub>
                            <m:sSubPr>
                              <m:ctrlPr>
                                <a:rPr lang="en-US" altLang="ja-JP" sz="3600" i="1">
                                  <a:solidFill>
                                    <a:prstClr val="black"/>
                                  </a:solidFill>
                                  <a:latin typeface="Cambria Math" panose="02040503050406030204" pitchFamily="18" charset="0"/>
                                </a:rPr>
                              </m:ctrlPr>
                            </m:sSubPr>
                            <m:e>
                              <m:r>
                                <a:rPr lang="en-US" altLang="ja-JP" sz="3600" i="1">
                                  <a:solidFill>
                                    <a:prstClr val="black"/>
                                  </a:solidFill>
                                  <a:latin typeface="Cambria Math" panose="02040503050406030204" pitchFamily="18" charset="0"/>
                                </a:rPr>
                                <m:t>𝑝</m:t>
                              </m:r>
                            </m:e>
                            <m:sub>
                              <m:r>
                                <a:rPr lang="ja-JP" altLang="en-US" sz="3600" i="1">
                                  <a:solidFill>
                                    <a:prstClr val="black"/>
                                  </a:solidFill>
                                  <a:latin typeface="Cambria Math" panose="02040503050406030204" pitchFamily="18" charset="0"/>
                                </a:rPr>
                                <m:t>𝛽</m:t>
                              </m:r>
                            </m:sub>
                          </m:sSub>
                          <m:d>
                            <m:dPr>
                              <m:ctrlPr>
                                <a:rPr lang="en-US" altLang="ja-JP" sz="3600" i="1">
                                  <a:solidFill>
                                    <a:prstClr val="black"/>
                                  </a:solidFill>
                                  <a:latin typeface="Cambria Math" panose="02040503050406030204" pitchFamily="18" charset="0"/>
                                </a:rPr>
                              </m:ctrlPr>
                            </m:dPr>
                            <m:e>
                              <m:r>
                                <a:rPr lang="en-US" altLang="ja-JP" sz="3600" b="0" i="1" smtClean="0">
                                  <a:solidFill>
                                    <a:prstClr val="black"/>
                                  </a:solidFill>
                                  <a:latin typeface="Cambria Math" panose="02040503050406030204" pitchFamily="18" charset="0"/>
                                </a:rPr>
                                <m:t>𝑥</m:t>
                              </m:r>
                              <m:r>
                                <a:rPr lang="en-US" altLang="ja-JP" sz="3600" i="1">
                                  <a:solidFill>
                                    <a:prstClr val="black"/>
                                  </a:solidFill>
                                  <a:latin typeface="Cambria Math" panose="02040503050406030204" pitchFamily="18" charset="0"/>
                                </a:rPr>
                                <m:t>|</m:t>
                              </m:r>
                              <m:sSubSup>
                                <m:sSubSupPr>
                                  <m:ctrlPr>
                                    <a:rPr lang="en-US" altLang="ja-JP" sz="3600" i="1">
                                      <a:solidFill>
                                        <a:prstClr val="black"/>
                                      </a:solidFill>
                                      <a:latin typeface="Cambria Math" panose="02040503050406030204" pitchFamily="18" charset="0"/>
                                    </a:rPr>
                                  </m:ctrlPr>
                                </m:sSubSupPr>
                                <m:e>
                                  <m:r>
                                    <a:rPr lang="en-US" altLang="ja-JP" sz="3600" i="1">
                                      <a:solidFill>
                                        <a:prstClr val="black"/>
                                      </a:solidFill>
                                      <a:latin typeface="Cambria Math" panose="02040503050406030204" pitchFamily="18" charset="0"/>
                                    </a:rPr>
                                    <m:t>𝑚</m:t>
                                  </m:r>
                                </m:e>
                                <m:sub>
                                  <m:r>
                                    <a:rPr lang="en-US" altLang="ja-JP" sz="3600" i="1">
                                      <a:solidFill>
                                        <a:prstClr val="black"/>
                                      </a:solidFill>
                                      <a:latin typeface="Cambria Math" panose="02040503050406030204" pitchFamily="18" charset="0"/>
                                    </a:rPr>
                                    <m:t>[</m:t>
                                  </m:r>
                                  <m:r>
                                    <a:rPr lang="en-US" altLang="ja-JP" sz="3600" b="0" i="1" smtClean="0">
                                      <a:solidFill>
                                        <a:prstClr val="black"/>
                                      </a:solidFill>
                                      <a:latin typeface="Cambria Math" panose="02040503050406030204" pitchFamily="18" charset="0"/>
                                    </a:rPr>
                                    <m:t>𝑥</m:t>
                                  </m:r>
                                  <m:r>
                                    <a:rPr lang="en-US" altLang="ja-JP" sz="3600" i="1">
                                      <a:solidFill>
                                        <a:prstClr val="black"/>
                                      </a:solidFill>
                                      <a:latin typeface="Cambria Math" panose="02040503050406030204" pitchFamily="18" charset="0"/>
                                    </a:rPr>
                                    <m:t>]</m:t>
                                  </m:r>
                                </m:sub>
                                <m:sup>
                                  <m:r>
                                    <a:rPr lang="en-US" altLang="ja-JP" sz="3600" i="1">
                                      <a:solidFill>
                                        <a:prstClr val="black"/>
                                      </a:solidFill>
                                      <a:latin typeface="Cambria Math" panose="02040503050406030204" pitchFamily="18" charset="0"/>
                                    </a:rPr>
                                    <m:t>𝑗</m:t>
                                  </m:r>
                                </m:sup>
                              </m:sSubSup>
                            </m:e>
                          </m:d>
                        </m:e>
                      </m:nary>
                      <m:r>
                        <m:rPr>
                          <m:sty m:val="p"/>
                        </m:rPr>
                        <a:rPr lang="el-GR" altLang="ja-JP" sz="3600" i="1">
                          <a:solidFill>
                            <a:prstClr val="black"/>
                          </a:solidFill>
                          <a:latin typeface="Cambria Math" panose="02040503050406030204" pitchFamily="18" charset="0"/>
                          <a:ea typeface="Cambria Math" panose="02040503050406030204" pitchFamily="18" charset="0"/>
                        </a:rPr>
                        <m:t>Δ</m:t>
                      </m:r>
                      <m:sSubSup>
                        <m:sSubSupPr>
                          <m:ctrlPr>
                            <a:rPr lang="en-US" altLang="ja-JP" sz="3600" i="1">
                              <a:solidFill>
                                <a:prstClr val="black"/>
                              </a:solidFill>
                              <a:latin typeface="Cambria Math" panose="02040503050406030204" pitchFamily="18" charset="0"/>
                            </a:rPr>
                          </m:ctrlPr>
                        </m:sSubSupPr>
                        <m:e>
                          <m:r>
                            <a:rPr lang="en-US" altLang="ja-JP" sz="3600" i="1">
                              <a:solidFill>
                                <a:prstClr val="black"/>
                              </a:solidFill>
                              <a:latin typeface="Cambria Math" panose="02040503050406030204" pitchFamily="18" charset="0"/>
                            </a:rPr>
                            <m:t>𝑚</m:t>
                          </m:r>
                        </m:e>
                        <m:sub>
                          <m:r>
                            <a:rPr lang="en-US" altLang="ja-JP" sz="3600" i="1">
                              <a:solidFill>
                                <a:prstClr val="black"/>
                              </a:solidFill>
                              <a:latin typeface="Cambria Math" panose="02040503050406030204" pitchFamily="18" charset="0"/>
                            </a:rPr>
                            <m:t>[</m:t>
                          </m:r>
                          <m:r>
                            <a:rPr lang="en-US" altLang="ja-JP" sz="3600" b="0" i="1" smtClean="0">
                              <a:solidFill>
                                <a:prstClr val="black"/>
                              </a:solidFill>
                              <a:latin typeface="Cambria Math" panose="02040503050406030204" pitchFamily="18" charset="0"/>
                            </a:rPr>
                            <m:t>𝑥</m:t>
                          </m:r>
                          <m:r>
                            <a:rPr lang="en-US" altLang="ja-JP" sz="3600" i="1">
                              <a:solidFill>
                                <a:prstClr val="black"/>
                              </a:solidFill>
                              <a:latin typeface="Cambria Math" panose="02040503050406030204" pitchFamily="18" charset="0"/>
                            </a:rPr>
                            <m:t>]</m:t>
                          </m:r>
                        </m:sub>
                        <m:sup>
                          <m:r>
                            <a:rPr lang="en-US" altLang="ja-JP" sz="3600" i="1">
                              <a:solidFill>
                                <a:prstClr val="black"/>
                              </a:solidFill>
                              <a:latin typeface="Cambria Math" panose="02040503050406030204" pitchFamily="18" charset="0"/>
                            </a:rPr>
                            <m:t>𝑗</m:t>
                          </m:r>
                        </m:sup>
                      </m:sSubSup>
                    </m:oMath>
                  </m:oMathPara>
                </a14:m>
                <a:endParaRPr kumimoji="1" lang="en-US" altLang="ja-JP" sz="36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p:txBody>
          </p:sp>
        </mc:Choice>
        <mc:Fallback xmlns="">
          <p:sp>
            <p:nvSpPr>
              <p:cNvPr id="20" name="テキスト ボックス 19">
                <a:extLst>
                  <a:ext uri="{FF2B5EF4-FFF2-40B4-BE49-F238E27FC236}">
                    <a16:creationId xmlns:a16="http://schemas.microsoft.com/office/drawing/2014/main" id="{CD5C27B5-4DE3-29C0-981C-F8CA0BF9F783}"/>
                  </a:ext>
                </a:extLst>
              </p:cNvPr>
              <p:cNvSpPr txBox="1">
                <a:spLocks noRot="1" noChangeAspect="1" noMove="1" noResize="1" noEditPoints="1" noAdjustHandles="1" noChangeArrowheads="1" noChangeShapeType="1" noTextEdit="1"/>
              </p:cNvSpPr>
              <p:nvPr/>
            </p:nvSpPr>
            <p:spPr>
              <a:xfrm>
                <a:off x="127124" y="1329131"/>
                <a:ext cx="6306221" cy="1436612"/>
              </a:xfrm>
              <a:prstGeom prst="rect">
                <a:avLst/>
              </a:prstGeom>
              <a:blipFill>
                <a:blip r:embed="rId2"/>
                <a:stretch>
                  <a:fillRect/>
                </a:stretch>
              </a:blipFill>
              <a:ln w="12700">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0" name="テキスト ボックス 29">
                <a:extLst>
                  <a:ext uri="{FF2B5EF4-FFF2-40B4-BE49-F238E27FC236}">
                    <a16:creationId xmlns:a16="http://schemas.microsoft.com/office/drawing/2014/main" id="{629BD786-F6C8-B924-D3DB-B1DD60815A53}"/>
                  </a:ext>
                </a:extLst>
              </p:cNvPr>
              <p:cNvSpPr txBox="1"/>
              <p:nvPr/>
            </p:nvSpPr>
            <p:spPr>
              <a:xfrm>
                <a:off x="144041" y="2823244"/>
                <a:ext cx="6289305" cy="1468607"/>
              </a:xfrm>
              <a:prstGeom prst="rect">
                <a:avLst/>
              </a:prstGeom>
              <a:noFill/>
              <a:ln w="12700">
                <a:noFill/>
              </a:ln>
            </p:spPr>
            <p:txBody>
              <a:bodyPr wrap="square" rtlCol="0">
                <a:spAutoFit/>
              </a:bodyPr>
              <a:lstStyle/>
              <a:p>
                <a:pPr lvl="0" algn="ctr">
                  <a:defRPr/>
                </a:pPr>
                <a14:m>
                  <m:oMath xmlns:m="http://schemas.openxmlformats.org/officeDocument/2006/math">
                    <m:r>
                      <a:rPr lang="ja-JP" altLang="en-US" sz="2800" i="1" smtClean="0">
                        <a:solidFill>
                          <a:prstClr val="black"/>
                        </a:solidFill>
                        <a:latin typeface="Cambria Math" panose="02040503050406030204" pitchFamily="18" charset="0"/>
                      </a:rPr>
                      <m:t>𝛽</m:t>
                    </m:r>
                  </m:oMath>
                </a14:m>
                <a:r>
                  <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 </a:t>
                </a: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定数　</a:t>
                </a:r>
                <a:r>
                  <a:rPr lang="en-US" altLang="ja-JP" sz="2800" dirty="0">
                    <a:solidFill>
                      <a:prstClr val="black"/>
                    </a:solidFill>
                  </a:rPr>
                  <a:t> </a:t>
                </a:r>
                <a14:m>
                  <m:oMath xmlns:m="http://schemas.openxmlformats.org/officeDocument/2006/math">
                    <m:sSubSup>
                      <m:sSubSupPr>
                        <m:ctrlPr>
                          <a:rPr lang="en-US" altLang="ja-JP" sz="2800" i="1" smtClean="0">
                            <a:solidFill>
                              <a:prstClr val="black"/>
                            </a:solidFill>
                            <a:latin typeface="Cambria Math" panose="02040503050406030204" pitchFamily="18" charset="0"/>
                          </a:rPr>
                        </m:ctrlPr>
                      </m:sSubSupPr>
                      <m:e>
                        <m:r>
                          <a:rPr lang="en-US" altLang="ja-JP" sz="2800" i="1">
                            <a:solidFill>
                              <a:prstClr val="black"/>
                            </a:solidFill>
                            <a:latin typeface="Cambria Math" panose="02040503050406030204" pitchFamily="18" charset="0"/>
                          </a:rPr>
                          <m:t>𝑚</m:t>
                        </m:r>
                      </m:e>
                      <m:sub>
                        <m:r>
                          <a:rPr lang="en-US" altLang="ja-JP" sz="2800" i="1">
                            <a:solidFill>
                              <a:prstClr val="black"/>
                            </a:solidFill>
                            <a:latin typeface="Cambria Math" panose="02040503050406030204" pitchFamily="18" charset="0"/>
                          </a:rPr>
                          <m:t>[</m:t>
                        </m:r>
                        <m:r>
                          <a:rPr lang="en-US" altLang="ja-JP" sz="2800" b="0" i="1" smtClean="0">
                            <a:solidFill>
                              <a:prstClr val="black"/>
                            </a:solidFill>
                            <a:latin typeface="Cambria Math" panose="02040503050406030204" pitchFamily="18" charset="0"/>
                          </a:rPr>
                          <m:t>𝑥</m:t>
                        </m:r>
                        <m:r>
                          <a:rPr lang="en-US" altLang="ja-JP" sz="2800" i="1">
                            <a:solidFill>
                              <a:prstClr val="black"/>
                            </a:solidFill>
                            <a:latin typeface="Cambria Math" panose="02040503050406030204" pitchFamily="18" charset="0"/>
                          </a:rPr>
                          <m:t>]</m:t>
                        </m:r>
                      </m:sub>
                      <m:sup>
                        <m:r>
                          <a:rPr lang="en-US" altLang="ja-JP" sz="2800" i="1">
                            <a:solidFill>
                              <a:prstClr val="black"/>
                            </a:solidFill>
                            <a:latin typeface="Cambria Math" panose="02040503050406030204" pitchFamily="18" charset="0"/>
                          </a:rPr>
                          <m:t>𝑗</m:t>
                        </m:r>
                      </m:sup>
                    </m:sSubSup>
                  </m:oMath>
                </a14:m>
                <a:r>
                  <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 </a:t>
                </a:r>
                <a14:m>
                  <m:oMath xmlns:m="http://schemas.openxmlformats.org/officeDocument/2006/math">
                    <m:r>
                      <a:rPr lang="en-US" altLang="ja-JP" sz="2800" i="1" smtClean="0">
                        <a:solidFill>
                          <a:prstClr val="black"/>
                        </a:solidFill>
                        <a:latin typeface="Cambria Math" panose="02040503050406030204" pitchFamily="18" charset="0"/>
                      </a:rPr>
                      <m:t>𝑥</m:t>
                    </m:r>
                  </m:oMath>
                </a14:m>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に依存する平均位置</a:t>
                </a:r>
                <a:endPar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a:p>
                <a:pPr lvl="0" algn="ctr">
                  <a:defRPr/>
                </a:pPr>
                <a:endParaRPr kumimoji="1" lang="en-US" altLang="ja-JP" sz="9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a:p>
                <a:pPr algn="ctr">
                  <a:defRPr/>
                </a:pPr>
                <a14:m>
                  <m:oMath xmlns:m="http://schemas.openxmlformats.org/officeDocument/2006/math">
                    <m:sSub>
                      <m:sSubPr>
                        <m:ctrlPr>
                          <a:rPr lang="en-US" altLang="ja-JP" sz="2800" i="1" smtClean="0">
                            <a:solidFill>
                              <a:prstClr val="black"/>
                            </a:solidFill>
                            <a:latin typeface="Cambria Math" panose="02040503050406030204" pitchFamily="18" charset="0"/>
                          </a:rPr>
                        </m:ctrlPr>
                      </m:sSubPr>
                      <m:e>
                        <m:r>
                          <a:rPr lang="en-US" altLang="ja-JP" sz="2800" i="1">
                            <a:solidFill>
                              <a:prstClr val="black"/>
                            </a:solidFill>
                            <a:latin typeface="Cambria Math" panose="02040503050406030204" pitchFamily="18" charset="0"/>
                          </a:rPr>
                          <m:t>𝑝</m:t>
                        </m:r>
                      </m:e>
                      <m:sub>
                        <m:r>
                          <a:rPr lang="ja-JP" altLang="en-US" sz="2800" i="1">
                            <a:solidFill>
                              <a:prstClr val="black"/>
                            </a:solidFill>
                            <a:latin typeface="Cambria Math" panose="02040503050406030204" pitchFamily="18" charset="0"/>
                          </a:rPr>
                          <m:t>𝛽</m:t>
                        </m:r>
                      </m:sub>
                    </m:sSub>
                    <m:d>
                      <m:dPr>
                        <m:ctrlPr>
                          <a:rPr lang="en-US" altLang="ja-JP" sz="2800" i="1">
                            <a:solidFill>
                              <a:prstClr val="black"/>
                            </a:solidFill>
                            <a:latin typeface="Cambria Math" panose="02040503050406030204" pitchFamily="18" charset="0"/>
                          </a:rPr>
                        </m:ctrlPr>
                      </m:dPr>
                      <m:e>
                        <m:r>
                          <a:rPr lang="en-US" altLang="ja-JP" sz="2800" i="1">
                            <a:solidFill>
                              <a:prstClr val="black"/>
                            </a:solidFill>
                            <a:latin typeface="Cambria Math" panose="02040503050406030204" pitchFamily="18" charset="0"/>
                          </a:rPr>
                          <m:t>𝑥</m:t>
                        </m:r>
                        <m:r>
                          <a:rPr lang="en-US" altLang="ja-JP" sz="2800" i="1">
                            <a:solidFill>
                              <a:prstClr val="black"/>
                            </a:solidFill>
                            <a:latin typeface="Cambria Math" panose="02040503050406030204" pitchFamily="18" charset="0"/>
                          </a:rPr>
                          <m:t>|</m:t>
                        </m:r>
                        <m:sSubSup>
                          <m:sSubSupPr>
                            <m:ctrlPr>
                              <a:rPr lang="en-US" altLang="ja-JP" sz="2800" i="1">
                                <a:solidFill>
                                  <a:prstClr val="black"/>
                                </a:solidFill>
                                <a:latin typeface="Cambria Math" panose="02040503050406030204" pitchFamily="18" charset="0"/>
                              </a:rPr>
                            </m:ctrlPr>
                          </m:sSubSupPr>
                          <m:e>
                            <m:r>
                              <a:rPr lang="en-US" altLang="ja-JP" sz="2800" i="1">
                                <a:solidFill>
                                  <a:prstClr val="black"/>
                                </a:solidFill>
                                <a:latin typeface="Cambria Math" panose="02040503050406030204" pitchFamily="18" charset="0"/>
                              </a:rPr>
                              <m:t>𝑚</m:t>
                            </m:r>
                          </m:e>
                          <m:sub>
                            <m:r>
                              <a:rPr lang="en-US" altLang="ja-JP" sz="2800" i="1">
                                <a:solidFill>
                                  <a:prstClr val="black"/>
                                </a:solidFill>
                                <a:latin typeface="Cambria Math" panose="02040503050406030204" pitchFamily="18" charset="0"/>
                              </a:rPr>
                              <m:t>[</m:t>
                            </m:r>
                            <m:r>
                              <a:rPr lang="en-US" altLang="ja-JP" sz="2800" i="1">
                                <a:solidFill>
                                  <a:prstClr val="black"/>
                                </a:solidFill>
                                <a:latin typeface="Cambria Math" panose="02040503050406030204" pitchFamily="18" charset="0"/>
                              </a:rPr>
                              <m:t>𝑥</m:t>
                            </m:r>
                            <m:r>
                              <a:rPr lang="en-US" altLang="ja-JP" sz="2800" i="1">
                                <a:solidFill>
                                  <a:prstClr val="black"/>
                                </a:solidFill>
                                <a:latin typeface="Cambria Math" panose="02040503050406030204" pitchFamily="18" charset="0"/>
                              </a:rPr>
                              <m:t>]</m:t>
                            </m:r>
                          </m:sub>
                          <m:sup>
                            <m:r>
                              <a:rPr lang="en-US" altLang="ja-JP" sz="2800" i="1">
                                <a:solidFill>
                                  <a:prstClr val="black"/>
                                </a:solidFill>
                                <a:latin typeface="Cambria Math" panose="02040503050406030204" pitchFamily="18" charset="0"/>
                              </a:rPr>
                              <m:t>𝑗</m:t>
                            </m:r>
                          </m:sup>
                        </m:sSubSup>
                      </m:e>
                    </m:d>
                  </m:oMath>
                </a14:m>
                <a:r>
                  <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 </a:t>
                </a: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条件付き確率密度関数</a:t>
                </a:r>
                <a:endPar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p:txBody>
          </p:sp>
        </mc:Choice>
        <mc:Fallback xmlns="">
          <p:sp>
            <p:nvSpPr>
              <p:cNvPr id="30" name="テキスト ボックス 29">
                <a:extLst>
                  <a:ext uri="{FF2B5EF4-FFF2-40B4-BE49-F238E27FC236}">
                    <a16:creationId xmlns:a16="http://schemas.microsoft.com/office/drawing/2014/main" id="{FBF9D050-661B-106D-BE93-4ED0B41F9FFF}"/>
                  </a:ext>
                </a:extLst>
              </p:cNvPr>
              <p:cNvSpPr txBox="1">
                <a:spLocks noRot="1" noChangeAspect="1" noMove="1" noResize="1" noEditPoints="1" noAdjustHandles="1" noChangeArrowheads="1" noChangeShapeType="1" noTextEdit="1"/>
              </p:cNvSpPr>
              <p:nvPr/>
            </p:nvSpPr>
            <p:spPr>
              <a:xfrm>
                <a:off x="144041" y="2823244"/>
                <a:ext cx="6289305" cy="1468607"/>
              </a:xfrm>
              <a:prstGeom prst="rect">
                <a:avLst/>
              </a:prstGeom>
              <a:blipFill>
                <a:blip r:embed="rId3"/>
                <a:stretch>
                  <a:fillRect r="-1552" b="-4149"/>
                </a:stretch>
              </a:blipFill>
              <a:ln w="12700">
                <a:noFill/>
              </a:ln>
            </p:spPr>
            <p:txBody>
              <a:bodyPr/>
              <a:lstStyle/>
              <a:p>
                <a:r>
                  <a:rPr lang="ja-JP" altLang="en-US">
                    <a:noFill/>
                  </a:rPr>
                  <a:t> </a:t>
                </a:r>
              </a:p>
            </p:txBody>
          </p:sp>
        </mc:Fallback>
      </mc:AlternateContent>
      <p:sp>
        <p:nvSpPr>
          <p:cNvPr id="31" name="四角形: 角を丸くする 30">
            <a:extLst>
              <a:ext uri="{FF2B5EF4-FFF2-40B4-BE49-F238E27FC236}">
                <a16:creationId xmlns:a16="http://schemas.microsoft.com/office/drawing/2014/main" id="{F9174DFC-3815-3050-C25A-FAB91AE1ADE1}"/>
              </a:ext>
            </a:extLst>
          </p:cNvPr>
          <p:cNvSpPr/>
          <p:nvPr/>
        </p:nvSpPr>
        <p:spPr>
          <a:xfrm>
            <a:off x="6604658" y="887962"/>
            <a:ext cx="5416031" cy="3629465"/>
          </a:xfrm>
          <a:prstGeom prst="roundRect">
            <a:avLst>
              <a:gd name="adj" fmla="val 5967"/>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テキスト ボックス 31">
            <a:extLst>
              <a:ext uri="{FF2B5EF4-FFF2-40B4-BE49-F238E27FC236}">
                <a16:creationId xmlns:a16="http://schemas.microsoft.com/office/drawing/2014/main" id="{31F33CAD-EAC9-63D3-A4F5-53E1E6B0E84E}"/>
              </a:ext>
            </a:extLst>
          </p:cNvPr>
          <p:cNvSpPr txBox="1"/>
          <p:nvPr/>
        </p:nvSpPr>
        <p:spPr>
          <a:xfrm>
            <a:off x="6823118" y="638352"/>
            <a:ext cx="4553211" cy="523220"/>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lang="en-US" altLang="ja-JP" sz="2800" b="1" dirty="0"/>
              <a:t>2</a:t>
            </a:r>
            <a:r>
              <a:rPr lang="ja-JP" altLang="en-US" sz="2800" b="1" dirty="0"/>
              <a:t>．累積</a:t>
            </a:r>
            <a:r>
              <a:rPr lang="en-US" altLang="ja-JP" sz="2800" b="1" dirty="0"/>
              <a:t>2</a:t>
            </a:r>
            <a:r>
              <a:rPr lang="ja-JP" altLang="en-US" sz="2800" b="1" dirty="0"/>
              <a:t>乗誤差関数の計算</a:t>
            </a:r>
            <a:endParaRPr kumimoji="1" lang="ja-JP" altLang="en-US" sz="2800" b="1" dirty="0"/>
          </a:p>
        </p:txBody>
      </p:sp>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A5D92DAE-AEEA-F5B2-CAD2-3186B6938436}"/>
                  </a:ext>
                </a:extLst>
              </p:cNvPr>
              <p:cNvSpPr txBox="1"/>
              <p:nvPr/>
            </p:nvSpPr>
            <p:spPr>
              <a:xfrm>
                <a:off x="6604657" y="1095419"/>
                <a:ext cx="5416031" cy="2482346"/>
              </a:xfrm>
              <a:prstGeom prst="rect">
                <a:avLst/>
              </a:prstGeom>
              <a:noFill/>
              <a:ln w="12700">
                <a:noFill/>
              </a:ln>
            </p:spPr>
            <p:txBody>
              <a:bodyPr wrap="square" rtlCol="0">
                <a:spAutoFit/>
              </a:bodyPr>
              <a:lstStyle/>
              <a:p>
                <a:pPr lvl="0">
                  <a:defRPr/>
                </a:pPr>
                <a14:m>
                  <m:oMathPara xmlns:m="http://schemas.openxmlformats.org/officeDocument/2006/math">
                    <m:oMathParaPr>
                      <m:jc m:val="center"/>
                    </m:oMathParaPr>
                    <m:oMath xmlns:m="http://schemas.openxmlformats.org/officeDocument/2006/math">
                      <m:r>
                        <a:rPr lang="en-US" altLang="ja-JP" sz="3200" i="1" smtClean="0">
                          <a:solidFill>
                            <a:prstClr val="black"/>
                          </a:solidFill>
                          <a:latin typeface="Cambria Math" panose="02040503050406030204" pitchFamily="18" charset="0"/>
                        </a:rPr>
                        <m:t>𝐸</m:t>
                      </m:r>
                      <m:d>
                        <m:dPr>
                          <m:ctrlPr>
                            <a:rPr lang="en-US" altLang="ja-JP" sz="3200" i="1">
                              <a:solidFill>
                                <a:prstClr val="black"/>
                              </a:solidFill>
                              <a:latin typeface="Cambria Math" panose="02040503050406030204" pitchFamily="18" charset="0"/>
                            </a:rPr>
                          </m:ctrlPr>
                        </m:dPr>
                        <m:e>
                          <m:sSup>
                            <m:sSupPr>
                              <m:ctrlPr>
                                <a:rPr lang="en-US" altLang="ja-JP" sz="3200" i="1">
                                  <a:solidFill>
                                    <a:prstClr val="black"/>
                                  </a:solidFill>
                                  <a:latin typeface="Cambria Math" panose="02040503050406030204" pitchFamily="18" charset="0"/>
                                </a:rPr>
                              </m:ctrlPr>
                            </m:sSupPr>
                            <m:e>
                              <m:r>
                                <a:rPr lang="en-US" altLang="ja-JP" sz="3200" i="1">
                                  <a:solidFill>
                                    <a:prstClr val="black"/>
                                  </a:solidFill>
                                  <a:latin typeface="Cambria Math" panose="02040503050406030204" pitchFamily="18" charset="0"/>
                                </a:rPr>
                                <m:t>𝑚</m:t>
                              </m:r>
                            </m:e>
                            <m:sup>
                              <m:r>
                                <a:rPr lang="en-US" altLang="ja-JP" sz="3200" i="1">
                                  <a:solidFill>
                                    <a:prstClr val="black"/>
                                  </a:solidFill>
                                  <a:latin typeface="Cambria Math" panose="02040503050406030204" pitchFamily="18" charset="0"/>
                                </a:rPr>
                                <m:t>𝑗</m:t>
                              </m:r>
                            </m:sup>
                          </m:sSup>
                        </m:e>
                      </m:d>
                      <m:r>
                        <a:rPr lang="en-US" altLang="ja-JP" sz="3200" i="1">
                          <a:solidFill>
                            <a:prstClr val="black"/>
                          </a:solidFill>
                          <a:latin typeface="Cambria Math" panose="02040503050406030204" pitchFamily="18" charset="0"/>
                        </a:rPr>
                        <m:t>=</m:t>
                      </m:r>
                      <m:f>
                        <m:fPr>
                          <m:ctrlPr>
                            <a:rPr lang="en-US" altLang="ja-JP" sz="3200" i="1">
                              <a:solidFill>
                                <a:prstClr val="black"/>
                              </a:solidFill>
                              <a:latin typeface="Cambria Math" panose="02040503050406030204" pitchFamily="18" charset="0"/>
                            </a:rPr>
                          </m:ctrlPr>
                        </m:fPr>
                        <m:num>
                          <m:r>
                            <a:rPr lang="en-US" altLang="ja-JP" sz="3200" i="1">
                              <a:solidFill>
                                <a:prstClr val="black"/>
                              </a:solidFill>
                              <a:latin typeface="Cambria Math" panose="02040503050406030204" pitchFamily="18" charset="0"/>
                            </a:rPr>
                            <m:t>1</m:t>
                          </m:r>
                        </m:num>
                        <m:den>
                          <m:r>
                            <a:rPr lang="en-US" altLang="ja-JP" sz="3200" i="1">
                              <a:solidFill>
                                <a:prstClr val="black"/>
                              </a:solidFill>
                              <a:latin typeface="Cambria Math" panose="02040503050406030204" pitchFamily="18" charset="0"/>
                            </a:rPr>
                            <m:t>2</m:t>
                          </m:r>
                        </m:den>
                      </m:f>
                      <m:nary>
                        <m:naryPr>
                          <m:chr m:val="∑"/>
                          <m:supHide m:val="on"/>
                          <m:ctrlPr>
                            <a:rPr lang="en-US" altLang="ja-JP" sz="3200" i="1">
                              <a:solidFill>
                                <a:prstClr val="black"/>
                              </a:solidFill>
                              <a:latin typeface="Cambria Math" panose="02040503050406030204" pitchFamily="18" charset="0"/>
                            </a:rPr>
                          </m:ctrlPr>
                        </m:naryPr>
                        <m:sub>
                          <m:r>
                            <m:rPr>
                              <m:brk m:alnAt="7"/>
                            </m:rPr>
                            <a:rPr lang="en-US" altLang="ja-JP" sz="3200" b="0" i="1" smtClean="0">
                              <a:solidFill>
                                <a:prstClr val="black"/>
                              </a:solidFill>
                              <a:latin typeface="Cambria Math" panose="02040503050406030204" pitchFamily="18" charset="0"/>
                            </a:rPr>
                            <m:t>𝑥</m:t>
                          </m:r>
                        </m:sub>
                        <m:sup/>
                        <m:e>
                          <m:r>
                            <a:rPr lang="en-US" altLang="ja-JP" sz="3200" i="1">
                              <a:solidFill>
                                <a:prstClr val="black"/>
                              </a:solidFill>
                              <a:latin typeface="Cambria Math" panose="02040503050406030204" pitchFamily="18" charset="0"/>
                            </a:rPr>
                            <m:t>𝐸</m:t>
                          </m:r>
                          <m:d>
                            <m:dPr>
                              <m:ctrlPr>
                                <a:rPr lang="en-US" altLang="ja-JP" sz="3200" i="1">
                                  <a:solidFill>
                                    <a:prstClr val="black"/>
                                  </a:solidFill>
                                  <a:latin typeface="Cambria Math" panose="02040503050406030204" pitchFamily="18" charset="0"/>
                                  <a:ea typeface="Cambria Math" panose="02040503050406030204" pitchFamily="18" charset="0"/>
                                </a:rPr>
                              </m:ctrlPr>
                            </m:dPr>
                            <m:e>
                              <m:r>
                                <a:rPr lang="en-US" altLang="ja-JP" sz="3200" i="1">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SubSup>
                                <m:sSubSupPr>
                                  <m:ctrlPr>
                                    <a:rPr lang="en-US" altLang="ja-JP" sz="3200" i="1">
                                      <a:solidFill>
                                        <a:prstClr val="black"/>
                                      </a:solidFill>
                                      <a:latin typeface="Cambria Math" panose="02040503050406030204" pitchFamily="18" charset="0"/>
                                    </a:rPr>
                                  </m:ctrlPr>
                                </m:sSubSupPr>
                                <m:e>
                                  <m:r>
                                    <a:rPr lang="en-US" altLang="ja-JP" sz="3200" i="1">
                                      <a:solidFill>
                                        <a:prstClr val="black"/>
                                      </a:solidFill>
                                      <a:latin typeface="Cambria Math" panose="02040503050406030204" pitchFamily="18" charset="0"/>
                                    </a:rPr>
                                    <m:t>𝑚</m:t>
                                  </m:r>
                                </m:e>
                                <m:sub>
                                  <m:r>
                                    <a:rPr lang="en-US" altLang="ja-JP" sz="3200" i="1">
                                      <a:solidFill>
                                        <a:prstClr val="black"/>
                                      </a:solidFill>
                                      <a:latin typeface="Cambria Math" panose="02040503050406030204" pitchFamily="18" charset="0"/>
                                    </a:rPr>
                                    <m:t>[</m:t>
                                  </m:r>
                                  <m:r>
                                    <a:rPr lang="en-US" altLang="ja-JP" sz="3200" i="1">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ub>
                                <m:sup>
                                  <m:r>
                                    <a:rPr lang="en-US" altLang="ja-JP" sz="3200" i="1">
                                      <a:solidFill>
                                        <a:prstClr val="black"/>
                                      </a:solidFill>
                                      <a:latin typeface="Cambria Math" panose="02040503050406030204" pitchFamily="18" charset="0"/>
                                    </a:rPr>
                                    <m:t>𝑗</m:t>
                                  </m:r>
                                </m:sup>
                              </m:sSubSup>
                            </m:e>
                          </m:d>
                        </m:e>
                      </m:nary>
                      <m:r>
                        <a:rPr lang="en-US" altLang="ja-JP" sz="3200" i="1">
                          <a:solidFill>
                            <a:prstClr val="black"/>
                          </a:solidFill>
                          <a:latin typeface="Cambria Math" panose="02040503050406030204" pitchFamily="18" charset="0"/>
                        </a:rPr>
                        <m:t>=</m:t>
                      </m:r>
                      <m:f>
                        <m:fPr>
                          <m:ctrlPr>
                            <a:rPr lang="en-US" altLang="ja-JP" sz="3200" i="1">
                              <a:solidFill>
                                <a:prstClr val="black"/>
                              </a:solidFill>
                              <a:latin typeface="Cambria Math" panose="02040503050406030204" pitchFamily="18" charset="0"/>
                            </a:rPr>
                          </m:ctrlPr>
                        </m:fPr>
                        <m:num>
                          <m:r>
                            <a:rPr lang="en-US" altLang="ja-JP" sz="3200" i="1">
                              <a:solidFill>
                                <a:prstClr val="black"/>
                              </a:solidFill>
                              <a:latin typeface="Cambria Math" panose="02040503050406030204" pitchFamily="18" charset="0"/>
                            </a:rPr>
                            <m:t>1</m:t>
                          </m:r>
                        </m:num>
                        <m:den>
                          <m:r>
                            <a:rPr lang="en-US" altLang="ja-JP" sz="3200" i="1">
                              <a:solidFill>
                                <a:prstClr val="black"/>
                              </a:solidFill>
                              <a:latin typeface="Cambria Math" panose="02040503050406030204" pitchFamily="18" charset="0"/>
                            </a:rPr>
                            <m:t>2</m:t>
                          </m:r>
                        </m:den>
                      </m:f>
                      <m:nary>
                        <m:naryPr>
                          <m:chr m:val="∑"/>
                          <m:supHide m:val="on"/>
                          <m:ctrlPr>
                            <a:rPr lang="en-US" altLang="ja-JP" sz="3200" i="1">
                              <a:solidFill>
                                <a:prstClr val="black"/>
                              </a:solidFill>
                              <a:latin typeface="Cambria Math" panose="02040503050406030204" pitchFamily="18" charset="0"/>
                            </a:rPr>
                          </m:ctrlPr>
                        </m:naryPr>
                        <m:sub>
                          <m:r>
                            <m:rPr>
                              <m:brk m:alnAt="7"/>
                            </m:rPr>
                            <a:rPr lang="en-US" altLang="ja-JP" sz="3200" b="0" i="1" smtClean="0">
                              <a:solidFill>
                                <a:prstClr val="black"/>
                              </a:solidFill>
                              <a:latin typeface="Cambria Math" panose="02040503050406030204" pitchFamily="18" charset="0"/>
                            </a:rPr>
                            <m:t>𝑥</m:t>
                          </m:r>
                        </m:sub>
                        <m:sup/>
                        <m:e>
                          <m:sSup>
                            <m:sSupPr>
                              <m:ctrlPr>
                                <a:rPr lang="en-US" altLang="ja-JP" sz="3200" i="1">
                                  <a:solidFill>
                                    <a:prstClr val="black"/>
                                  </a:solidFill>
                                  <a:latin typeface="Cambria Math" panose="02040503050406030204" pitchFamily="18" charset="0"/>
                                </a:rPr>
                              </m:ctrlPr>
                            </m:sSupPr>
                            <m:e>
                              <m:d>
                                <m:dPr>
                                  <m:begChr m:val="{"/>
                                  <m:endChr m:val="}"/>
                                  <m:ctrlPr>
                                    <a:rPr lang="en-US" altLang="ja-JP" sz="3200" i="1">
                                      <a:solidFill>
                                        <a:prstClr val="black"/>
                                      </a:solidFill>
                                      <a:latin typeface="Cambria Math" panose="02040503050406030204" pitchFamily="18" charset="0"/>
                                    </a:rPr>
                                  </m:ctrlPr>
                                </m:dPr>
                                <m:e>
                                  <m:r>
                                    <a:rPr lang="ja-JP" altLang="en-US" sz="3200" i="1">
                                      <a:solidFill>
                                        <a:prstClr val="black"/>
                                      </a:solidFill>
                                      <a:latin typeface="Cambria Math" panose="02040503050406030204" pitchFamily="18" charset="0"/>
                                    </a:rPr>
                                    <m:t>𝜂</m:t>
                                  </m:r>
                                  <m:d>
                                    <m:dPr>
                                      <m:ctrlPr>
                                        <a:rPr lang="en-US" altLang="ja-JP" sz="3200" i="1">
                                          <a:solidFill>
                                            <a:prstClr val="black"/>
                                          </a:solidFill>
                                          <a:latin typeface="Cambria Math" panose="02040503050406030204" pitchFamily="18" charset="0"/>
                                        </a:rPr>
                                      </m:ctrlPr>
                                    </m:dPr>
                                    <m:e>
                                      <m:r>
                                        <a:rPr lang="en-US" altLang="ja-JP" sz="3200" b="0" i="1" smtClean="0">
                                          <a:solidFill>
                                            <a:prstClr val="black"/>
                                          </a:solidFill>
                                          <a:latin typeface="Cambria Math" panose="02040503050406030204" pitchFamily="18" charset="0"/>
                                        </a:rPr>
                                        <m:t>𝑥</m:t>
                                      </m:r>
                                    </m:e>
                                  </m:d>
                                  <m:r>
                                    <a:rPr lang="en-US" altLang="ja-JP" sz="3200" i="1">
                                      <a:solidFill>
                                        <a:prstClr val="black"/>
                                      </a:solidFill>
                                      <a:latin typeface="Cambria Math" panose="02040503050406030204" pitchFamily="18" charset="0"/>
                                    </a:rPr>
                                    <m:t>−</m:t>
                                  </m:r>
                                  <m:r>
                                    <a:rPr lang="en-US" altLang="ja-JP" sz="3200" i="1">
                                      <a:solidFill>
                                        <a:prstClr val="black"/>
                                      </a:solidFill>
                                      <a:latin typeface="Cambria Math" panose="02040503050406030204" pitchFamily="18" charset="0"/>
                                    </a:rPr>
                                    <m:t>𝑠</m:t>
                                  </m:r>
                                  <m:d>
                                    <m:dPr>
                                      <m:ctrlPr>
                                        <a:rPr lang="en-US" altLang="ja-JP" sz="3200" i="1">
                                          <a:solidFill>
                                            <a:prstClr val="black"/>
                                          </a:solidFill>
                                          <a:latin typeface="Cambria Math" panose="02040503050406030204" pitchFamily="18" charset="0"/>
                                        </a:rPr>
                                      </m:ctrlPr>
                                    </m:dPr>
                                    <m:e>
                                      <m:r>
                                        <a:rPr lang="en-US" altLang="ja-JP" sz="3200" b="0" i="1" smtClean="0">
                                          <a:solidFill>
                                            <a:prstClr val="black"/>
                                          </a:solidFill>
                                          <a:latin typeface="Cambria Math" panose="02040503050406030204" pitchFamily="18" charset="0"/>
                                        </a:rPr>
                                        <m:t>𝑥</m:t>
                                      </m:r>
                                    </m:e>
                                  </m:d>
                                </m:e>
                              </m:d>
                            </m:e>
                            <m:sup>
                              <m:r>
                                <a:rPr lang="en-US" altLang="ja-JP" sz="3200" i="1">
                                  <a:solidFill>
                                    <a:prstClr val="black"/>
                                  </a:solidFill>
                                  <a:latin typeface="Cambria Math" panose="02040503050406030204" pitchFamily="18" charset="0"/>
                                </a:rPr>
                                <m:t>2</m:t>
                              </m:r>
                            </m:sup>
                          </m:sSup>
                        </m:e>
                      </m:nary>
                    </m:oMath>
                  </m:oMathPara>
                </a14:m>
                <a:endParaRPr kumimoji="1" lang="en-US" altLang="ja-JP"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p:txBody>
          </p:sp>
        </mc:Choice>
        <mc:Fallback xmlns="">
          <p:sp>
            <p:nvSpPr>
              <p:cNvPr id="35" name="テキスト ボックス 34">
                <a:extLst>
                  <a:ext uri="{FF2B5EF4-FFF2-40B4-BE49-F238E27FC236}">
                    <a16:creationId xmlns:a16="http://schemas.microsoft.com/office/drawing/2014/main" id="{5F6BEEDF-E76D-B64E-5555-D03CD743EF90}"/>
                  </a:ext>
                </a:extLst>
              </p:cNvPr>
              <p:cNvSpPr txBox="1">
                <a:spLocks noRot="1" noChangeAspect="1" noMove="1" noResize="1" noEditPoints="1" noAdjustHandles="1" noChangeArrowheads="1" noChangeShapeType="1" noTextEdit="1"/>
              </p:cNvSpPr>
              <p:nvPr/>
            </p:nvSpPr>
            <p:spPr>
              <a:xfrm>
                <a:off x="6604657" y="1095419"/>
                <a:ext cx="5416031" cy="2482346"/>
              </a:xfrm>
              <a:prstGeom prst="rect">
                <a:avLst/>
              </a:prstGeom>
              <a:blipFill>
                <a:blip r:embed="rId4"/>
                <a:stretch>
                  <a:fillRect/>
                </a:stretch>
              </a:blipFill>
              <a:ln w="12700">
                <a:noFill/>
              </a:ln>
            </p:spPr>
            <p:txBody>
              <a:bodyPr/>
              <a:lstStyle/>
              <a:p>
                <a:r>
                  <a:rPr lang="ja-JP" altLang="en-US">
                    <a:noFill/>
                  </a:rPr>
                  <a:t> </a:t>
                </a:r>
              </a:p>
            </p:txBody>
          </p:sp>
        </mc:Fallback>
      </mc:AlternateContent>
      <p:sp>
        <p:nvSpPr>
          <p:cNvPr id="36" name="矢印: 右 35">
            <a:extLst>
              <a:ext uri="{FF2B5EF4-FFF2-40B4-BE49-F238E27FC236}">
                <a16:creationId xmlns:a16="http://schemas.microsoft.com/office/drawing/2014/main" id="{1556583F-DE20-30EB-D7C6-14966128AD9A}"/>
              </a:ext>
            </a:extLst>
          </p:cNvPr>
          <p:cNvSpPr/>
          <p:nvPr/>
        </p:nvSpPr>
        <p:spPr>
          <a:xfrm>
            <a:off x="6177279" y="2298379"/>
            <a:ext cx="843281" cy="72571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38" name="テキスト ボックス 37">
                <a:extLst>
                  <a:ext uri="{FF2B5EF4-FFF2-40B4-BE49-F238E27FC236}">
                    <a16:creationId xmlns:a16="http://schemas.microsoft.com/office/drawing/2014/main" id="{A719FD0B-9AD3-D6C1-8861-7DF2E64F1E4A}"/>
                  </a:ext>
                </a:extLst>
              </p:cNvPr>
              <p:cNvSpPr txBox="1"/>
              <p:nvPr/>
            </p:nvSpPr>
            <p:spPr>
              <a:xfrm>
                <a:off x="6604656" y="3469005"/>
                <a:ext cx="5416032" cy="1071127"/>
              </a:xfrm>
              <a:prstGeom prst="rect">
                <a:avLst/>
              </a:prstGeom>
              <a:noFill/>
              <a:ln w="12700">
                <a:noFill/>
              </a:ln>
            </p:spPr>
            <p:txBody>
              <a:bodyPr wrap="square" rtlCol="0">
                <a:spAutoFit/>
              </a:bodyPr>
              <a:lstStyle/>
              <a:p>
                <a:pPr algn="ctr">
                  <a:defRPr/>
                </a:pPr>
                <a14:m>
                  <m:oMath xmlns:m="http://schemas.openxmlformats.org/officeDocument/2006/math">
                    <m:r>
                      <a:rPr lang="en-US" altLang="ja-JP" sz="2800" i="1">
                        <a:solidFill>
                          <a:prstClr val="black"/>
                        </a:solidFill>
                        <a:latin typeface="Cambria Math" panose="02040503050406030204" pitchFamily="18" charset="0"/>
                      </a:rPr>
                      <m:t>𝐸</m:t>
                    </m:r>
                    <m:d>
                      <m:dPr>
                        <m:ctrlPr>
                          <a:rPr lang="en-US" altLang="ja-JP" sz="2800" i="1">
                            <a:solidFill>
                              <a:prstClr val="black"/>
                            </a:solidFill>
                            <a:latin typeface="Cambria Math" panose="02040503050406030204" pitchFamily="18" charset="0"/>
                          </a:rPr>
                        </m:ctrlPr>
                      </m:dPr>
                      <m:e>
                        <m:sSup>
                          <m:sSupPr>
                            <m:ctrlPr>
                              <a:rPr lang="en-US" altLang="ja-JP" sz="2800" i="1">
                                <a:solidFill>
                                  <a:prstClr val="black"/>
                                </a:solidFill>
                                <a:latin typeface="Cambria Math" panose="02040503050406030204" pitchFamily="18" charset="0"/>
                              </a:rPr>
                            </m:ctrlPr>
                          </m:sSupPr>
                          <m:e>
                            <m:r>
                              <a:rPr lang="en-US" altLang="ja-JP" sz="2800" i="1">
                                <a:solidFill>
                                  <a:prstClr val="black"/>
                                </a:solidFill>
                                <a:latin typeface="Cambria Math" panose="02040503050406030204" pitchFamily="18" charset="0"/>
                              </a:rPr>
                              <m:t>𝑚</m:t>
                            </m:r>
                          </m:e>
                          <m:sup>
                            <m:r>
                              <a:rPr lang="en-US" altLang="ja-JP" sz="2800" i="1">
                                <a:solidFill>
                                  <a:prstClr val="black"/>
                                </a:solidFill>
                                <a:latin typeface="Cambria Math" panose="02040503050406030204" pitchFamily="18" charset="0"/>
                              </a:rPr>
                              <m:t>𝑗</m:t>
                            </m:r>
                          </m:sup>
                        </m:sSup>
                      </m:e>
                    </m:d>
                    <m:r>
                      <a:rPr lang="en-US" altLang="ja-JP" sz="2800" i="1">
                        <a:solidFill>
                          <a:prstClr val="black"/>
                        </a:solidFill>
                        <a:latin typeface="Cambria Math" panose="02040503050406030204" pitchFamily="18" charset="0"/>
                        <a:ea typeface="Cambria Math" panose="02040503050406030204" pitchFamily="18" charset="0"/>
                      </a:rPr>
                      <m:t>≈0</m:t>
                    </m:r>
                  </m:oMath>
                </a14:m>
                <a:r>
                  <a:rPr lang="ja-JP" altLang="en-US" sz="2800" b="1" dirty="0">
                    <a:solidFill>
                      <a:prstClr val="black"/>
                    </a:solidFill>
                  </a:rPr>
                  <a:t> → 終了</a:t>
                </a:r>
                <a:r>
                  <a:rPr lang="ja-JP" altLang="en-US" sz="3200" b="1" dirty="0">
                    <a:solidFill>
                      <a:prstClr val="black"/>
                    </a:solidFill>
                  </a:rPr>
                  <a:t> </a:t>
                </a:r>
                <a:endParaRPr lang="en-US" altLang="ja-JP" sz="3200" b="1" dirty="0">
                  <a:solidFill>
                    <a:prstClr val="black"/>
                  </a:solidFill>
                </a:endParaRPr>
              </a:p>
              <a:p>
                <a:pPr algn="ctr">
                  <a:defRPr/>
                </a:pPr>
                <a14:m>
                  <m:oMath xmlns:m="http://schemas.openxmlformats.org/officeDocument/2006/math">
                    <m:r>
                      <a:rPr lang="en-US" altLang="ja-JP" sz="2800" i="1" smtClean="0">
                        <a:solidFill>
                          <a:prstClr val="black"/>
                        </a:solidFill>
                        <a:latin typeface="Cambria Math" panose="02040503050406030204" pitchFamily="18" charset="0"/>
                        <a:ea typeface="Cambria Math" panose="02040503050406030204" pitchFamily="18" charset="0"/>
                      </a:rPr>
                      <m:t>∆</m:t>
                    </m:r>
                    <m:r>
                      <a:rPr lang="en-US" altLang="ja-JP" sz="2800" i="1" smtClean="0">
                        <a:solidFill>
                          <a:prstClr val="black"/>
                        </a:solidFill>
                        <a:latin typeface="Cambria Math" panose="02040503050406030204" pitchFamily="18" charset="0"/>
                      </a:rPr>
                      <m:t>𝐸</m:t>
                    </m:r>
                    <m:d>
                      <m:dPr>
                        <m:ctrlPr>
                          <a:rPr lang="en-US" altLang="ja-JP" sz="2800" i="1">
                            <a:solidFill>
                              <a:prstClr val="black"/>
                            </a:solidFill>
                            <a:latin typeface="Cambria Math" panose="02040503050406030204" pitchFamily="18" charset="0"/>
                          </a:rPr>
                        </m:ctrlPr>
                      </m:dPr>
                      <m:e>
                        <m:sSup>
                          <m:sSupPr>
                            <m:ctrlPr>
                              <a:rPr lang="en-US" altLang="ja-JP" sz="2800" i="1">
                                <a:solidFill>
                                  <a:prstClr val="black"/>
                                </a:solidFill>
                                <a:latin typeface="Cambria Math" panose="02040503050406030204" pitchFamily="18" charset="0"/>
                              </a:rPr>
                            </m:ctrlPr>
                          </m:sSupPr>
                          <m:e>
                            <m:r>
                              <a:rPr lang="en-US" altLang="ja-JP" sz="2800" i="1">
                                <a:solidFill>
                                  <a:prstClr val="black"/>
                                </a:solidFill>
                                <a:latin typeface="Cambria Math" panose="02040503050406030204" pitchFamily="18" charset="0"/>
                              </a:rPr>
                              <m:t>𝑚</m:t>
                            </m:r>
                          </m:e>
                          <m:sup>
                            <m:r>
                              <a:rPr lang="en-US" altLang="ja-JP" sz="2800" i="1">
                                <a:solidFill>
                                  <a:prstClr val="black"/>
                                </a:solidFill>
                                <a:latin typeface="Cambria Math" panose="02040503050406030204" pitchFamily="18" charset="0"/>
                              </a:rPr>
                              <m:t>𝑗</m:t>
                            </m:r>
                          </m:sup>
                        </m:sSup>
                      </m:e>
                    </m:d>
                    <m:r>
                      <a:rPr lang="en-US" altLang="ja-JP" sz="2800" i="1" smtClean="0">
                        <a:solidFill>
                          <a:prstClr val="black"/>
                        </a:solidFill>
                        <a:latin typeface="Cambria Math" panose="02040503050406030204" pitchFamily="18" charset="0"/>
                        <a:ea typeface="Cambria Math" panose="02040503050406030204" pitchFamily="18" charset="0"/>
                      </a:rPr>
                      <m:t>&lt;</m:t>
                    </m:r>
                    <m:r>
                      <a:rPr lang="ja-JP" altLang="en-US" sz="2800" i="1" smtClean="0">
                        <a:solidFill>
                          <a:prstClr val="black"/>
                        </a:solidFill>
                        <a:latin typeface="Cambria Math" panose="02040503050406030204" pitchFamily="18" charset="0"/>
                        <a:ea typeface="Cambria Math" panose="02040503050406030204" pitchFamily="18" charset="0"/>
                      </a:rPr>
                      <m:t>𝜖</m:t>
                    </m:r>
                  </m:oMath>
                </a14:m>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 </a:t>
                </a:r>
                <a:r>
                  <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3</a:t>
                </a:r>
                <a:r>
                  <a:rPr lang="ja-JP" altLang="en-US" sz="2800" b="1" noProof="0" dirty="0">
                    <a:solidFill>
                      <a:prstClr val="black"/>
                    </a:solidFill>
                    <a:latin typeface="游ゴシック" panose="02110004020202020204"/>
                    <a:ea typeface="游ゴシック" panose="020B0400000000000000" pitchFamily="50" charset="-128"/>
                  </a:rPr>
                  <a:t>へ</a:t>
                </a:r>
                <a:endParaRPr kumimoji="1" lang="en-US" altLang="ja-JP"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p:txBody>
          </p:sp>
        </mc:Choice>
        <mc:Fallback xmlns="">
          <p:sp>
            <p:nvSpPr>
              <p:cNvPr id="38" name="テキスト ボックス 37">
                <a:extLst>
                  <a:ext uri="{FF2B5EF4-FFF2-40B4-BE49-F238E27FC236}">
                    <a16:creationId xmlns:a16="http://schemas.microsoft.com/office/drawing/2014/main" id="{9EE9E8DF-A529-63A8-CCD3-E27B4C430266}"/>
                  </a:ext>
                </a:extLst>
              </p:cNvPr>
              <p:cNvSpPr txBox="1">
                <a:spLocks noRot="1" noChangeAspect="1" noMove="1" noResize="1" noEditPoints="1" noAdjustHandles="1" noChangeArrowheads="1" noChangeShapeType="1" noTextEdit="1"/>
              </p:cNvSpPr>
              <p:nvPr/>
            </p:nvSpPr>
            <p:spPr>
              <a:xfrm>
                <a:off x="6604656" y="3469005"/>
                <a:ext cx="5416032" cy="1071127"/>
              </a:xfrm>
              <a:prstGeom prst="rect">
                <a:avLst/>
              </a:prstGeom>
              <a:blipFill>
                <a:blip r:embed="rId5"/>
                <a:stretch>
                  <a:fillRect t="-1705" b="-13068"/>
                </a:stretch>
              </a:blipFill>
              <a:ln w="12700">
                <a:noFill/>
              </a:ln>
            </p:spPr>
            <p:txBody>
              <a:bodyPr/>
              <a:lstStyle/>
              <a:p>
                <a:r>
                  <a:rPr lang="ja-JP" altLang="en-US">
                    <a:noFill/>
                  </a:rPr>
                  <a:t> </a:t>
                </a:r>
              </a:p>
            </p:txBody>
          </p:sp>
        </mc:Fallback>
      </mc:AlternateContent>
      <p:sp>
        <p:nvSpPr>
          <p:cNvPr id="39" name="テキスト ボックス 38">
            <a:extLst>
              <a:ext uri="{FF2B5EF4-FFF2-40B4-BE49-F238E27FC236}">
                <a16:creationId xmlns:a16="http://schemas.microsoft.com/office/drawing/2014/main" id="{623F1C5C-7806-6CB7-7570-25FB833201BA}"/>
              </a:ext>
            </a:extLst>
          </p:cNvPr>
          <p:cNvSpPr txBox="1"/>
          <p:nvPr/>
        </p:nvSpPr>
        <p:spPr>
          <a:xfrm>
            <a:off x="389771" y="4407080"/>
            <a:ext cx="4008995" cy="523220"/>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lang="en-US" altLang="ja-JP" sz="2800" b="1" dirty="0"/>
              <a:t>3</a:t>
            </a:r>
            <a:r>
              <a:rPr kumimoji="1" lang="ja-JP" altLang="en-US" sz="2800" b="1" dirty="0"/>
              <a:t>．複製する位置の決定</a:t>
            </a:r>
          </a:p>
        </p:txBody>
      </p:sp>
      <mc:AlternateContent xmlns:mc="http://schemas.openxmlformats.org/markup-compatibility/2006" xmlns:a14="http://schemas.microsoft.com/office/drawing/2010/main">
        <mc:Choice Requires="a14">
          <p:sp>
            <p:nvSpPr>
              <p:cNvPr id="40" name="テキスト ボックス 39">
                <a:extLst>
                  <a:ext uri="{FF2B5EF4-FFF2-40B4-BE49-F238E27FC236}">
                    <a16:creationId xmlns:a16="http://schemas.microsoft.com/office/drawing/2014/main" id="{30B59F18-9046-5D12-A40E-4E80E9AF7E2E}"/>
                  </a:ext>
                </a:extLst>
              </p:cNvPr>
              <p:cNvSpPr txBox="1"/>
              <p:nvPr/>
            </p:nvSpPr>
            <p:spPr>
              <a:xfrm>
                <a:off x="127124" y="4855080"/>
                <a:ext cx="11903917" cy="1287340"/>
              </a:xfrm>
              <a:prstGeom prst="rect">
                <a:avLst/>
              </a:prstGeom>
              <a:noFill/>
              <a:ln w="12700">
                <a:noFill/>
              </a:ln>
            </p:spPr>
            <p:txBody>
              <a:bodyPr wrap="square" rtlCol="0">
                <a:spAutoFit/>
              </a:bodyPr>
              <a:lstStyle/>
              <a:p>
                <a:pPr>
                  <a:defRPr/>
                </a:pPr>
                <a14:m>
                  <m:oMathPara xmlns:m="http://schemas.openxmlformats.org/officeDocument/2006/math">
                    <m:oMathParaPr>
                      <m:jc m:val="centerGroup"/>
                    </m:oMathParaPr>
                    <m:oMath xmlns:m="http://schemas.openxmlformats.org/officeDocument/2006/math">
                      <m:nary>
                        <m:naryPr>
                          <m:chr m:val="∑"/>
                          <m:supHide m:val="on"/>
                          <m:ctrlPr>
                            <a:rPr lang="en-US" altLang="ja-JP" sz="3200" b="1" i="1" smtClean="0">
                              <a:latin typeface="Cambria Math" panose="02040503050406030204" pitchFamily="18" charset="0"/>
                            </a:rPr>
                          </m:ctrlPr>
                        </m:naryPr>
                        <m:sub>
                          <m:r>
                            <m:rPr>
                              <m:brk m:alnAt="7"/>
                            </m:rPr>
                            <a:rPr lang="en-US" altLang="ja-JP" sz="3200" b="0" i="1" smtClean="0">
                              <a:latin typeface="Cambria Math" panose="02040503050406030204" pitchFamily="18" charset="0"/>
                            </a:rPr>
                            <m:t>𝑥</m:t>
                          </m:r>
                        </m:sub>
                        <m:sup/>
                        <m:e>
                          <m:sSup>
                            <m:sSupPr>
                              <m:ctrlPr>
                                <a:rPr lang="en-US" altLang="ja-JP" sz="3200" b="0" i="1" smtClean="0">
                                  <a:latin typeface="Cambria Math" panose="02040503050406030204" pitchFamily="18" charset="0"/>
                                </a:rPr>
                              </m:ctrlPr>
                            </m:sSupPr>
                            <m:e>
                              <m:r>
                                <a:rPr lang="en-US" altLang="ja-JP" sz="3200" b="0" i="1" smtClean="0">
                                  <a:latin typeface="Cambria Math" panose="02040503050406030204" pitchFamily="18" charset="0"/>
                                </a:rPr>
                                <m:t>𝑒</m:t>
                              </m:r>
                            </m:e>
                            <m:sup>
                              <m:r>
                                <a:rPr lang="en-US" altLang="ja-JP" sz="3200" i="1">
                                  <a:latin typeface="Cambria Math" panose="02040503050406030204" pitchFamily="18" charset="0"/>
                                </a:rPr>
                                <m:t>−</m:t>
                              </m:r>
                              <m:r>
                                <a:rPr lang="ja-JP" altLang="en-US" sz="3200" i="1">
                                  <a:latin typeface="Cambria Math" panose="02040503050406030204" pitchFamily="18" charset="0"/>
                                </a:rPr>
                                <m:t>𝛽</m:t>
                              </m:r>
                              <m:r>
                                <a:rPr lang="en-US" altLang="ja-JP" sz="3200" i="1">
                                  <a:solidFill>
                                    <a:prstClr val="black"/>
                                  </a:solidFill>
                                  <a:latin typeface="Cambria Math" panose="02040503050406030204" pitchFamily="18" charset="0"/>
                                  <a:ea typeface="Cambria Math" panose="02040503050406030204" pitchFamily="18" charset="0"/>
                                </a:rPr>
                                <m:t>𝐸</m:t>
                              </m:r>
                              <m:d>
                                <m:dPr>
                                  <m:ctrlPr>
                                    <a:rPr lang="en-US" altLang="ja-JP" sz="3200" i="1">
                                      <a:solidFill>
                                        <a:prstClr val="black"/>
                                      </a:solidFill>
                                      <a:latin typeface="Cambria Math" panose="02040503050406030204" pitchFamily="18" charset="0"/>
                                      <a:ea typeface="Cambria Math" panose="02040503050406030204" pitchFamily="18" charset="0"/>
                                    </a:rPr>
                                  </m:ctrlPr>
                                </m:dPr>
                                <m:e>
                                  <m:r>
                                    <a:rPr lang="en-US" altLang="ja-JP" sz="3200" i="1">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SubSup>
                                    <m:sSubSupPr>
                                      <m:ctrlPr>
                                        <a:rPr lang="en-US" altLang="ja-JP" sz="3200" i="1">
                                          <a:solidFill>
                                            <a:prstClr val="black"/>
                                          </a:solidFill>
                                          <a:latin typeface="Cambria Math" panose="02040503050406030204" pitchFamily="18" charset="0"/>
                                        </a:rPr>
                                      </m:ctrlPr>
                                    </m:sSubSupPr>
                                    <m:e>
                                      <m:r>
                                        <a:rPr lang="en-US" altLang="ja-JP" sz="3200" b="0" i="1" smtClean="0">
                                          <a:solidFill>
                                            <a:prstClr val="black"/>
                                          </a:solidFill>
                                          <a:latin typeface="Cambria Math" panose="02040503050406030204" pitchFamily="18" charset="0"/>
                                        </a:rPr>
                                        <m:t> </m:t>
                                      </m:r>
                                      <m:r>
                                        <a:rPr lang="en-US" altLang="ja-JP" sz="3200" i="1">
                                          <a:solidFill>
                                            <a:prstClr val="black"/>
                                          </a:solidFill>
                                          <a:latin typeface="Cambria Math" panose="02040503050406030204" pitchFamily="18" charset="0"/>
                                        </a:rPr>
                                        <m:t>𝑚</m:t>
                                      </m:r>
                                    </m:e>
                                    <m:sub>
                                      <m:r>
                                        <a:rPr lang="en-US" altLang="ja-JP" sz="3200" i="1">
                                          <a:solidFill>
                                            <a:prstClr val="black"/>
                                          </a:solidFill>
                                          <a:latin typeface="Cambria Math" panose="02040503050406030204" pitchFamily="18" charset="0"/>
                                        </a:rPr>
                                        <m:t>[</m:t>
                                      </m:r>
                                      <m:r>
                                        <a:rPr lang="en-US" altLang="ja-JP" sz="3200" i="1">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ub>
                                    <m:sup>
                                      <m:r>
                                        <a:rPr lang="en-US" altLang="ja-JP" sz="3200" i="1">
                                          <a:solidFill>
                                            <a:prstClr val="black"/>
                                          </a:solidFill>
                                          <a:latin typeface="Cambria Math" panose="02040503050406030204" pitchFamily="18" charset="0"/>
                                        </a:rPr>
                                        <m:t>𝑗</m:t>
                                      </m:r>
                                    </m:sup>
                                  </m:sSubSup>
                                </m:e>
                              </m:d>
                            </m:sup>
                          </m:sSup>
                          <m:sSup>
                            <m:sSupPr>
                              <m:ctrlPr>
                                <a:rPr lang="en-US" altLang="ja-JP" sz="3200" i="1">
                                  <a:latin typeface="Cambria Math" panose="02040503050406030204" pitchFamily="18" charset="0"/>
                                </a:rPr>
                              </m:ctrlPr>
                            </m:sSupPr>
                            <m:e>
                              <m:r>
                                <a:rPr lang="ja-JP" altLang="en-US" sz="3200" i="1">
                                  <a:latin typeface="Cambria Math" panose="02040503050406030204" pitchFamily="18" charset="0"/>
                                </a:rPr>
                                <m:t>𝜉</m:t>
                              </m:r>
                            </m:e>
                            <m:sup>
                              <m:r>
                                <a:rPr lang="en-US" altLang="ja-JP" sz="3200" i="1">
                                  <a:latin typeface="Cambria Math" panose="02040503050406030204" pitchFamily="18" charset="0"/>
                                </a:rPr>
                                <m:t>𝑗</m:t>
                              </m:r>
                            </m:sup>
                          </m:sSup>
                        </m:e>
                      </m:nary>
                      <m:d>
                        <m:dPr>
                          <m:ctrlPr>
                            <a:rPr lang="en-US" altLang="ja-JP" sz="3200" b="1" i="1">
                              <a:latin typeface="Cambria Math" panose="02040503050406030204" pitchFamily="18" charset="0"/>
                            </a:rPr>
                          </m:ctrlPr>
                        </m:dPr>
                        <m:e>
                          <m:r>
                            <a:rPr lang="en-US" altLang="ja-JP" sz="3200" b="0" i="1" smtClean="0">
                              <a:latin typeface="Cambria Math" panose="02040503050406030204" pitchFamily="18" charset="0"/>
                            </a:rPr>
                            <m:t>𝑥</m:t>
                          </m:r>
                          <m:r>
                            <a:rPr lang="en-US" altLang="ja-JP" sz="3200" i="1">
                              <a:latin typeface="Cambria Math" panose="02040503050406030204" pitchFamily="18" charset="0"/>
                            </a:rPr>
                            <m:t>,</m:t>
                          </m:r>
                          <m:sSubSup>
                            <m:sSubSupPr>
                              <m:ctrlPr>
                                <a:rPr lang="en-US" altLang="ja-JP" sz="3200" i="1">
                                  <a:solidFill>
                                    <a:prstClr val="black"/>
                                  </a:solidFill>
                                  <a:latin typeface="Cambria Math" panose="02040503050406030204" pitchFamily="18" charset="0"/>
                                </a:rPr>
                              </m:ctrlPr>
                            </m:sSubSupPr>
                            <m:e>
                              <m:r>
                                <a:rPr lang="en-US" altLang="ja-JP" sz="3200" i="1">
                                  <a:solidFill>
                                    <a:prstClr val="black"/>
                                  </a:solidFill>
                                  <a:latin typeface="Cambria Math" panose="02040503050406030204" pitchFamily="18" charset="0"/>
                                </a:rPr>
                                <m:t>𝑚</m:t>
                              </m:r>
                            </m:e>
                            <m:sub>
                              <m:r>
                                <a:rPr lang="en-US" altLang="ja-JP" sz="3200" i="1">
                                  <a:solidFill>
                                    <a:prstClr val="black"/>
                                  </a:solidFill>
                                  <a:latin typeface="Cambria Math" panose="02040503050406030204" pitchFamily="18" charset="0"/>
                                </a:rPr>
                                <m:t>[</m:t>
                              </m:r>
                              <m:r>
                                <a:rPr lang="en-US" altLang="ja-JP" sz="3200" b="0" i="1" smtClean="0">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ub>
                            <m:sup>
                              <m:r>
                                <a:rPr lang="en-US" altLang="ja-JP" sz="3200" i="1">
                                  <a:solidFill>
                                    <a:prstClr val="black"/>
                                  </a:solidFill>
                                  <a:latin typeface="Cambria Math" panose="02040503050406030204" pitchFamily="18" charset="0"/>
                                </a:rPr>
                                <m:t>𝑗</m:t>
                              </m:r>
                            </m:sup>
                          </m:sSubSup>
                        </m:e>
                      </m:d>
                      <m:d>
                        <m:dPr>
                          <m:ctrlPr>
                            <a:rPr lang="en-US" altLang="ja-JP" sz="3200" b="1" i="1">
                              <a:latin typeface="Cambria Math" panose="02040503050406030204" pitchFamily="18" charset="0"/>
                            </a:rPr>
                          </m:ctrlPr>
                        </m:dPr>
                        <m:e>
                          <m:r>
                            <a:rPr lang="en-US" altLang="ja-JP" sz="3200" b="0" i="1" smtClean="0">
                              <a:latin typeface="Cambria Math" panose="02040503050406030204" pitchFamily="18" charset="0"/>
                            </a:rPr>
                            <m:t>𝑥</m:t>
                          </m:r>
                          <m:r>
                            <a:rPr lang="en-US" altLang="ja-JP" sz="3200" b="1" i="1">
                              <a:latin typeface="Cambria Math" panose="02040503050406030204" pitchFamily="18" charset="0"/>
                            </a:rPr>
                            <m:t>−</m:t>
                          </m:r>
                          <m:sSubSup>
                            <m:sSubSupPr>
                              <m:ctrlPr>
                                <a:rPr lang="en-US" altLang="ja-JP" sz="3200" i="1">
                                  <a:solidFill>
                                    <a:prstClr val="black"/>
                                  </a:solidFill>
                                  <a:latin typeface="Cambria Math" panose="02040503050406030204" pitchFamily="18" charset="0"/>
                                </a:rPr>
                              </m:ctrlPr>
                            </m:sSubSupPr>
                            <m:e>
                              <m:r>
                                <a:rPr lang="en-US" altLang="ja-JP" sz="3200" i="1">
                                  <a:solidFill>
                                    <a:prstClr val="black"/>
                                  </a:solidFill>
                                  <a:latin typeface="Cambria Math" panose="02040503050406030204" pitchFamily="18" charset="0"/>
                                </a:rPr>
                                <m:t>𝑚</m:t>
                              </m:r>
                            </m:e>
                            <m:sub>
                              <m:r>
                                <a:rPr lang="en-US" altLang="ja-JP" sz="3200" i="1">
                                  <a:solidFill>
                                    <a:prstClr val="black"/>
                                  </a:solidFill>
                                  <a:latin typeface="Cambria Math" panose="02040503050406030204" pitchFamily="18" charset="0"/>
                                </a:rPr>
                                <m:t>[</m:t>
                              </m:r>
                              <m:r>
                                <a:rPr lang="en-US" altLang="ja-JP" sz="3200" b="0" i="1" smtClean="0">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ub>
                            <m:sup>
                              <m:r>
                                <a:rPr lang="en-US" altLang="ja-JP" sz="3200" i="1">
                                  <a:solidFill>
                                    <a:prstClr val="black"/>
                                  </a:solidFill>
                                  <a:latin typeface="Cambria Math" panose="02040503050406030204" pitchFamily="18" charset="0"/>
                                </a:rPr>
                                <m:t>𝑗</m:t>
                              </m:r>
                            </m:sup>
                          </m:sSubSup>
                        </m:e>
                      </m:d>
                      <m:d>
                        <m:dPr>
                          <m:begChr m:val="{"/>
                          <m:endChr m:val="}"/>
                          <m:ctrlPr>
                            <a:rPr lang="en-US" altLang="ja-JP" sz="3200" i="1">
                              <a:latin typeface="Cambria Math" panose="02040503050406030204" pitchFamily="18" charset="0"/>
                            </a:rPr>
                          </m:ctrlPr>
                        </m:dPr>
                        <m:e>
                          <m:r>
                            <a:rPr lang="ja-JP" altLang="en-US" sz="3200" i="1">
                              <a:latin typeface="Cambria Math" panose="02040503050406030204" pitchFamily="18" charset="0"/>
                            </a:rPr>
                            <m:t>𝜂</m:t>
                          </m:r>
                          <m:d>
                            <m:dPr>
                              <m:ctrlPr>
                                <a:rPr lang="en-US" altLang="ja-JP" sz="3200" i="1">
                                  <a:latin typeface="Cambria Math" panose="02040503050406030204" pitchFamily="18" charset="0"/>
                                </a:rPr>
                              </m:ctrlPr>
                            </m:dPr>
                            <m:e>
                              <m:r>
                                <a:rPr lang="en-US" altLang="ja-JP" sz="3200" b="0" i="1" smtClean="0">
                                  <a:latin typeface="Cambria Math" panose="02040503050406030204" pitchFamily="18" charset="0"/>
                                </a:rPr>
                                <m:t>𝑥</m:t>
                              </m:r>
                            </m:e>
                          </m:d>
                          <m:r>
                            <a:rPr lang="en-US" altLang="ja-JP" sz="3200" i="1">
                              <a:latin typeface="Cambria Math" panose="02040503050406030204" pitchFamily="18" charset="0"/>
                            </a:rPr>
                            <m:t>−</m:t>
                          </m:r>
                          <m:r>
                            <a:rPr lang="en-US" altLang="ja-JP" sz="3200" i="1">
                              <a:latin typeface="Cambria Math" panose="02040503050406030204" pitchFamily="18" charset="0"/>
                            </a:rPr>
                            <m:t>𝑠</m:t>
                          </m:r>
                          <m:d>
                            <m:dPr>
                              <m:ctrlPr>
                                <a:rPr lang="en-US" altLang="ja-JP" sz="3200" i="1">
                                  <a:latin typeface="Cambria Math" panose="02040503050406030204" pitchFamily="18" charset="0"/>
                                </a:rPr>
                              </m:ctrlPr>
                            </m:dPr>
                            <m:e>
                              <m:r>
                                <a:rPr lang="en-US" altLang="ja-JP" sz="3200" b="0" i="1" smtClean="0">
                                  <a:latin typeface="Cambria Math" panose="02040503050406030204" pitchFamily="18" charset="0"/>
                                </a:rPr>
                                <m:t>𝑥</m:t>
                              </m:r>
                              <m:r>
                                <a:rPr lang="en-US" altLang="ja-JP" sz="3200" i="1">
                                  <a:latin typeface="Cambria Math" panose="02040503050406030204" pitchFamily="18" charset="0"/>
                                </a:rPr>
                                <m:t>,</m:t>
                              </m:r>
                              <m:sSubSup>
                                <m:sSubSupPr>
                                  <m:ctrlPr>
                                    <a:rPr lang="en-US" altLang="ja-JP" sz="3200" i="1">
                                      <a:solidFill>
                                        <a:prstClr val="black"/>
                                      </a:solidFill>
                                      <a:latin typeface="Cambria Math" panose="02040503050406030204" pitchFamily="18" charset="0"/>
                                    </a:rPr>
                                  </m:ctrlPr>
                                </m:sSubSupPr>
                                <m:e>
                                  <m:r>
                                    <a:rPr lang="en-US" altLang="ja-JP" sz="3200" i="1">
                                      <a:solidFill>
                                        <a:prstClr val="black"/>
                                      </a:solidFill>
                                      <a:latin typeface="Cambria Math" panose="02040503050406030204" pitchFamily="18" charset="0"/>
                                    </a:rPr>
                                    <m:t>𝑚</m:t>
                                  </m:r>
                                </m:e>
                                <m:sub>
                                  <m:r>
                                    <a:rPr lang="en-US" altLang="ja-JP" sz="3200" i="1">
                                      <a:solidFill>
                                        <a:prstClr val="black"/>
                                      </a:solidFill>
                                      <a:latin typeface="Cambria Math" panose="02040503050406030204" pitchFamily="18" charset="0"/>
                                    </a:rPr>
                                    <m:t>[</m:t>
                                  </m:r>
                                  <m:r>
                                    <a:rPr lang="en-US" altLang="ja-JP" sz="3200" b="0" i="1" smtClean="0">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ub>
                                <m:sup>
                                  <m:r>
                                    <a:rPr lang="en-US" altLang="ja-JP" sz="3200" i="1">
                                      <a:solidFill>
                                        <a:prstClr val="black"/>
                                      </a:solidFill>
                                      <a:latin typeface="Cambria Math" panose="02040503050406030204" pitchFamily="18" charset="0"/>
                                    </a:rPr>
                                    <m:t>𝑗</m:t>
                                  </m:r>
                                </m:sup>
                              </m:sSubSup>
                            </m:e>
                          </m:d>
                        </m:e>
                      </m:d>
                      <m:r>
                        <a:rPr lang="en-US" altLang="ja-JP" sz="3200" i="1">
                          <a:latin typeface="Cambria Math" panose="02040503050406030204" pitchFamily="18" charset="0"/>
                        </a:rPr>
                        <m:t>=0</m:t>
                      </m:r>
                    </m:oMath>
                  </m:oMathPara>
                </a14:m>
                <a:endParaRPr lang="en-US" altLang="ja-JP" sz="3200" dirty="0"/>
              </a:p>
            </p:txBody>
          </p:sp>
        </mc:Choice>
        <mc:Fallback xmlns="">
          <p:sp>
            <p:nvSpPr>
              <p:cNvPr id="40" name="テキスト ボックス 39">
                <a:extLst>
                  <a:ext uri="{FF2B5EF4-FFF2-40B4-BE49-F238E27FC236}">
                    <a16:creationId xmlns:a16="http://schemas.microsoft.com/office/drawing/2014/main" id="{B4FEC7F8-E8A2-85AE-3E88-B7D05DDBF33A}"/>
                  </a:ext>
                </a:extLst>
              </p:cNvPr>
              <p:cNvSpPr txBox="1">
                <a:spLocks noRot="1" noChangeAspect="1" noMove="1" noResize="1" noEditPoints="1" noAdjustHandles="1" noChangeArrowheads="1" noChangeShapeType="1" noTextEdit="1"/>
              </p:cNvSpPr>
              <p:nvPr/>
            </p:nvSpPr>
            <p:spPr>
              <a:xfrm>
                <a:off x="127124" y="4855080"/>
                <a:ext cx="11903917" cy="1287340"/>
              </a:xfrm>
              <a:prstGeom prst="rect">
                <a:avLst/>
              </a:prstGeom>
              <a:blipFill>
                <a:blip r:embed="rId6"/>
                <a:stretch>
                  <a:fillRect/>
                </a:stretch>
              </a:blipFill>
              <a:ln w="12700">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1" name="テキスト ボックス 40">
                <a:extLst>
                  <a:ext uri="{FF2B5EF4-FFF2-40B4-BE49-F238E27FC236}">
                    <a16:creationId xmlns:a16="http://schemas.microsoft.com/office/drawing/2014/main" id="{107229DF-E1B3-B729-2D4D-58DFEB4315AA}"/>
                  </a:ext>
                </a:extLst>
              </p:cNvPr>
              <p:cNvSpPr txBox="1"/>
              <p:nvPr/>
            </p:nvSpPr>
            <p:spPr>
              <a:xfrm>
                <a:off x="1708612" y="5784513"/>
                <a:ext cx="8774773" cy="1016368"/>
              </a:xfrm>
              <a:prstGeom prst="rect">
                <a:avLst/>
              </a:prstGeom>
              <a:noFill/>
              <a:ln w="12700">
                <a:noFill/>
              </a:ln>
            </p:spPr>
            <p:txBody>
              <a:bodyPr wrap="square" rtlCol="0">
                <a:spAutoFit/>
              </a:bodyPr>
              <a:lstStyle/>
              <a:p>
                <a:pPr lvl="0" algn="ctr">
                  <a:defRPr/>
                </a:pPr>
                <a14:m>
                  <m:oMath xmlns:m="http://schemas.openxmlformats.org/officeDocument/2006/math">
                    <m:r>
                      <a:rPr lang="ja-JP" altLang="en-US" sz="2800" i="1">
                        <a:latin typeface="Cambria Math" panose="02040503050406030204" pitchFamily="18" charset="0"/>
                      </a:rPr>
                      <m:t>𝛽</m:t>
                    </m:r>
                  </m:oMath>
                </a14:m>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を大きくしながら平均位置を</a:t>
                </a:r>
                <a14:m>
                  <m:oMath xmlns:m="http://schemas.openxmlformats.org/officeDocument/2006/math">
                    <m:sSub>
                      <m:sSubPr>
                        <m:ctrlPr>
                          <a:rPr lang="en-US" altLang="ja-JP" sz="2800" i="1">
                            <a:solidFill>
                              <a:prstClr val="black"/>
                            </a:solidFill>
                            <a:latin typeface="Cambria Math" panose="02040503050406030204" pitchFamily="18" charset="0"/>
                          </a:rPr>
                        </m:ctrlPr>
                      </m:sSubPr>
                      <m:e>
                        <m:r>
                          <m:rPr>
                            <m:sty m:val="p"/>
                          </m:rPr>
                          <a:rPr lang="el-GR" altLang="ja-JP" sz="2800" i="1">
                            <a:solidFill>
                              <a:prstClr val="black"/>
                            </a:solidFill>
                            <a:latin typeface="Cambria Math" panose="02040503050406030204" pitchFamily="18" charset="0"/>
                            <a:ea typeface="Cambria Math" panose="02040503050406030204" pitchFamily="18" charset="0"/>
                          </a:rPr>
                          <m:t>Δ</m:t>
                        </m:r>
                      </m:e>
                      <m:sub>
                        <m:r>
                          <a:rPr lang="ja-JP" altLang="en-US" sz="2800" i="1">
                            <a:solidFill>
                              <a:prstClr val="black"/>
                            </a:solidFill>
                            <a:latin typeface="Cambria Math" panose="02040503050406030204" pitchFamily="18" charset="0"/>
                          </a:rPr>
                          <m:t>𝛽</m:t>
                        </m:r>
                      </m:sub>
                    </m:sSub>
                    <m:sSup>
                      <m:sSupPr>
                        <m:ctrlPr>
                          <a:rPr lang="en-US" altLang="ja-JP" sz="2800" i="1">
                            <a:solidFill>
                              <a:prstClr val="black"/>
                            </a:solidFill>
                            <a:latin typeface="Cambria Math" panose="02040503050406030204" pitchFamily="18" charset="0"/>
                          </a:rPr>
                        </m:ctrlPr>
                      </m:sSupPr>
                      <m:e>
                        <m:r>
                          <a:rPr lang="en-US" altLang="ja-JP" sz="2800" i="1">
                            <a:solidFill>
                              <a:prstClr val="black"/>
                            </a:solidFill>
                            <a:latin typeface="Cambria Math" panose="02040503050406030204" pitchFamily="18" charset="0"/>
                          </a:rPr>
                          <m:t>𝑚</m:t>
                        </m:r>
                      </m:e>
                      <m:sup>
                        <m:r>
                          <a:rPr lang="en-US" altLang="ja-JP" sz="2800" i="1">
                            <a:solidFill>
                              <a:prstClr val="black"/>
                            </a:solidFill>
                            <a:latin typeface="Cambria Math" panose="02040503050406030204" pitchFamily="18" charset="0"/>
                          </a:rPr>
                          <m:t>𝑗</m:t>
                        </m:r>
                      </m:sup>
                    </m:sSup>
                  </m:oMath>
                </a14:m>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で更新</a:t>
                </a:r>
                <a:endPar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a:p>
                <a:pPr lvl="0" algn="ctr">
                  <a:defRPr/>
                </a:pP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→上記の方程式を満たす位置に基底関数を複製→</a:t>
                </a:r>
                <a:r>
                  <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1</a:t>
                </a: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へ</a:t>
                </a:r>
                <a:endParaRPr kumimoji="1" lang="en-US" altLang="ja-JP"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p:txBody>
          </p:sp>
        </mc:Choice>
        <mc:Fallback xmlns="">
          <p:sp>
            <p:nvSpPr>
              <p:cNvPr id="41" name="テキスト ボックス 40">
                <a:extLst>
                  <a:ext uri="{FF2B5EF4-FFF2-40B4-BE49-F238E27FC236}">
                    <a16:creationId xmlns:a16="http://schemas.microsoft.com/office/drawing/2014/main" id="{DC491CA1-BD6E-7E96-7082-6957BBEBCDC2}"/>
                  </a:ext>
                </a:extLst>
              </p:cNvPr>
              <p:cNvSpPr txBox="1">
                <a:spLocks noRot="1" noChangeAspect="1" noMove="1" noResize="1" noEditPoints="1" noAdjustHandles="1" noChangeArrowheads="1" noChangeShapeType="1" noTextEdit="1"/>
              </p:cNvSpPr>
              <p:nvPr/>
            </p:nvSpPr>
            <p:spPr>
              <a:xfrm>
                <a:off x="1708612" y="5784513"/>
                <a:ext cx="8774773" cy="1016368"/>
              </a:xfrm>
              <a:prstGeom prst="rect">
                <a:avLst/>
              </a:prstGeom>
              <a:blipFill>
                <a:blip r:embed="rId7"/>
                <a:stretch>
                  <a:fillRect l="-69" t="-3593" b="-15569"/>
                </a:stretch>
              </a:blipFill>
              <a:ln w="12700">
                <a:noFill/>
              </a:ln>
            </p:spPr>
            <p:txBody>
              <a:bodyPr/>
              <a:lstStyle/>
              <a:p>
                <a:r>
                  <a:rPr lang="ja-JP" altLang="en-US">
                    <a:noFill/>
                  </a:rPr>
                  <a:t> </a:t>
                </a:r>
              </a:p>
            </p:txBody>
          </p:sp>
        </mc:Fallback>
      </mc:AlternateContent>
    </p:spTree>
    <p:extLst>
      <p:ext uri="{BB962C8B-B14F-4D97-AF65-F5344CB8AC3E}">
        <p14:creationId xmlns:p14="http://schemas.microsoft.com/office/powerpoint/2010/main" val="3406774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09165-5040-AB93-B63C-5A3EAB9C4672}"/>
            </a:ext>
          </a:extLst>
        </p:cNvPr>
        <p:cNvGrpSpPr/>
        <p:nvPr/>
      </p:nvGrpSpPr>
      <p:grpSpPr>
        <a:xfrm>
          <a:off x="0" y="0"/>
          <a:ext cx="0" cy="0"/>
          <a:chOff x="0" y="0"/>
          <a:chExt cx="0" cy="0"/>
        </a:xfrm>
      </p:grpSpPr>
      <p:sp>
        <p:nvSpPr>
          <p:cNvPr id="18" name="四角形: 角を丸くする 17">
            <a:extLst>
              <a:ext uri="{FF2B5EF4-FFF2-40B4-BE49-F238E27FC236}">
                <a16:creationId xmlns:a16="http://schemas.microsoft.com/office/drawing/2014/main" id="{6D63FE5B-4226-B319-DFD1-89C368104207}"/>
              </a:ext>
            </a:extLst>
          </p:cNvPr>
          <p:cNvSpPr/>
          <p:nvPr/>
        </p:nvSpPr>
        <p:spPr>
          <a:xfrm>
            <a:off x="144042" y="4673184"/>
            <a:ext cx="11903916" cy="2126904"/>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テキスト ボックス 27">
            <a:extLst>
              <a:ext uri="{FF2B5EF4-FFF2-40B4-BE49-F238E27FC236}">
                <a16:creationId xmlns:a16="http://schemas.microsoft.com/office/drawing/2014/main" id="{D3CC1DBF-65E3-844F-B795-0B21F6233C39}"/>
              </a:ext>
            </a:extLst>
          </p:cNvPr>
          <p:cNvSpPr txBox="1"/>
          <p:nvPr/>
        </p:nvSpPr>
        <p:spPr>
          <a:xfrm>
            <a:off x="0" y="0"/>
            <a:ext cx="12192000" cy="584775"/>
          </a:xfrm>
          <a:prstGeom prst="rect">
            <a:avLst/>
          </a:prstGeom>
          <a:solidFill>
            <a:schemeClr val="accent4"/>
          </a:solidFill>
        </p:spPr>
        <p:txBody>
          <a:bodyPr wrap="square" rtlCol="0">
            <a:spAutoFit/>
          </a:bodyPr>
          <a:lstStyle/>
          <a:p>
            <a:pPr algn="ctr"/>
            <a:r>
              <a:rPr kumimoji="1" lang="ja-JP" altLang="en-US" sz="3200" b="1" dirty="0">
                <a:solidFill>
                  <a:schemeClr val="bg1"/>
                </a:solidFill>
              </a:rPr>
              <a:t>複製する位置の決定法</a:t>
            </a:r>
          </a:p>
        </p:txBody>
      </p:sp>
      <p:sp>
        <p:nvSpPr>
          <p:cNvPr id="5" name="正方形/長方形 4">
            <a:extLst>
              <a:ext uri="{FF2B5EF4-FFF2-40B4-BE49-F238E27FC236}">
                <a16:creationId xmlns:a16="http://schemas.microsoft.com/office/drawing/2014/main" id="{0FA62DDD-C500-FF78-BDF8-430A33C9E97F}"/>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四角形: 角を丸くする 2">
            <a:extLst>
              <a:ext uri="{FF2B5EF4-FFF2-40B4-BE49-F238E27FC236}">
                <a16:creationId xmlns:a16="http://schemas.microsoft.com/office/drawing/2014/main" id="{83FFFFB3-AF3B-BD3D-7AAF-64C075B78683}"/>
              </a:ext>
            </a:extLst>
          </p:cNvPr>
          <p:cNvSpPr/>
          <p:nvPr/>
        </p:nvSpPr>
        <p:spPr>
          <a:xfrm>
            <a:off x="144042" y="887962"/>
            <a:ext cx="6289305" cy="3461205"/>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a:extLst>
              <a:ext uri="{FF2B5EF4-FFF2-40B4-BE49-F238E27FC236}">
                <a16:creationId xmlns:a16="http://schemas.microsoft.com/office/drawing/2014/main" id="{4BA288E1-92E8-F762-63FC-A9010EE96DA9}"/>
              </a:ext>
            </a:extLst>
          </p:cNvPr>
          <p:cNvSpPr txBox="1"/>
          <p:nvPr/>
        </p:nvSpPr>
        <p:spPr>
          <a:xfrm>
            <a:off x="389771" y="638352"/>
            <a:ext cx="5221327"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kumimoji="1" lang="en-US" altLang="ja-JP" sz="2800" b="1" dirty="0"/>
              <a:t>1</a:t>
            </a:r>
            <a:r>
              <a:rPr kumimoji="1" lang="ja-JP" altLang="en-US" sz="2800" b="1" dirty="0"/>
              <a:t>．</a:t>
            </a:r>
            <a:r>
              <a:rPr lang="ja-JP" altLang="en-US" sz="2800" b="1" dirty="0"/>
              <a:t>基底関数の中心位置の学習</a:t>
            </a:r>
            <a:endParaRPr kumimoji="1" lang="ja-JP" altLang="en-US" sz="2800" b="1" dirty="0"/>
          </a:p>
        </p:txBody>
      </p:sp>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A1D660EB-4A57-4680-F264-3D1DCE47D553}"/>
                  </a:ext>
                </a:extLst>
              </p:cNvPr>
              <p:cNvSpPr txBox="1"/>
              <p:nvPr/>
            </p:nvSpPr>
            <p:spPr>
              <a:xfrm>
                <a:off x="127124" y="1329131"/>
                <a:ext cx="6306221" cy="1436612"/>
              </a:xfrm>
              <a:prstGeom prst="rect">
                <a:avLst/>
              </a:prstGeom>
              <a:noFill/>
              <a:ln w="12700">
                <a:noFill/>
              </a:ln>
            </p:spPr>
            <p:txBody>
              <a:bodyPr wrap="square" rtlCol="0">
                <a:spAutoFit/>
              </a:bodyPr>
              <a:lstStyle/>
              <a:p>
                <a:pPr lvl="0">
                  <a:defRPr/>
                </a:pPr>
                <a14:m>
                  <m:oMathPara xmlns:m="http://schemas.openxmlformats.org/officeDocument/2006/math">
                    <m:oMathParaPr>
                      <m:jc m:val="centerGroup"/>
                    </m:oMathParaPr>
                    <m:oMath xmlns:m="http://schemas.openxmlformats.org/officeDocument/2006/math">
                      <m:sSub>
                        <m:sSubPr>
                          <m:ctrlPr>
                            <a:rPr lang="en-US" altLang="ja-JP" sz="3600" i="1" smtClean="0">
                              <a:solidFill>
                                <a:prstClr val="black"/>
                              </a:solidFill>
                              <a:latin typeface="Cambria Math" panose="02040503050406030204" pitchFamily="18" charset="0"/>
                            </a:rPr>
                          </m:ctrlPr>
                        </m:sSubPr>
                        <m:e>
                          <m:r>
                            <m:rPr>
                              <m:sty m:val="p"/>
                            </m:rPr>
                            <a:rPr lang="el-GR" altLang="ja-JP" sz="3600" i="1">
                              <a:solidFill>
                                <a:prstClr val="black"/>
                              </a:solidFill>
                              <a:latin typeface="Cambria Math" panose="02040503050406030204" pitchFamily="18" charset="0"/>
                              <a:ea typeface="Cambria Math" panose="02040503050406030204" pitchFamily="18" charset="0"/>
                            </a:rPr>
                            <m:t>Δ</m:t>
                          </m:r>
                        </m:e>
                        <m:sub>
                          <m:r>
                            <a:rPr lang="ja-JP" altLang="en-US" sz="3600" i="1">
                              <a:solidFill>
                                <a:prstClr val="black"/>
                              </a:solidFill>
                              <a:latin typeface="Cambria Math" panose="02040503050406030204" pitchFamily="18" charset="0"/>
                            </a:rPr>
                            <m:t>𝛽</m:t>
                          </m:r>
                        </m:sub>
                      </m:sSub>
                      <m:sSup>
                        <m:sSupPr>
                          <m:ctrlPr>
                            <a:rPr lang="en-US" altLang="ja-JP" sz="3600" i="1">
                              <a:solidFill>
                                <a:prstClr val="black"/>
                              </a:solidFill>
                              <a:latin typeface="Cambria Math" panose="02040503050406030204" pitchFamily="18" charset="0"/>
                            </a:rPr>
                          </m:ctrlPr>
                        </m:sSupPr>
                        <m:e>
                          <m:r>
                            <a:rPr lang="en-US" altLang="ja-JP" sz="3600" i="1">
                              <a:solidFill>
                                <a:prstClr val="black"/>
                              </a:solidFill>
                              <a:latin typeface="Cambria Math" panose="02040503050406030204" pitchFamily="18" charset="0"/>
                            </a:rPr>
                            <m:t>𝑚</m:t>
                          </m:r>
                        </m:e>
                        <m:sup>
                          <m:r>
                            <a:rPr lang="en-US" altLang="ja-JP" sz="3600" i="1">
                              <a:solidFill>
                                <a:prstClr val="black"/>
                              </a:solidFill>
                              <a:latin typeface="Cambria Math" panose="02040503050406030204" pitchFamily="18" charset="0"/>
                            </a:rPr>
                            <m:t>𝑗</m:t>
                          </m:r>
                        </m:sup>
                      </m:sSup>
                      <m:r>
                        <a:rPr lang="en-US" altLang="ja-JP" sz="3600" i="1">
                          <a:solidFill>
                            <a:prstClr val="black"/>
                          </a:solidFill>
                          <a:latin typeface="Cambria Math" panose="02040503050406030204" pitchFamily="18" charset="0"/>
                        </a:rPr>
                        <m:t>=</m:t>
                      </m:r>
                      <m:nary>
                        <m:naryPr>
                          <m:chr m:val="∑"/>
                          <m:supHide m:val="on"/>
                          <m:ctrlPr>
                            <a:rPr lang="en-US" altLang="ja-JP" sz="3600" i="1">
                              <a:solidFill>
                                <a:prstClr val="black"/>
                              </a:solidFill>
                              <a:latin typeface="Cambria Math" panose="02040503050406030204" pitchFamily="18" charset="0"/>
                            </a:rPr>
                          </m:ctrlPr>
                        </m:naryPr>
                        <m:sub>
                          <m:r>
                            <m:rPr>
                              <m:brk m:alnAt="7"/>
                            </m:rPr>
                            <a:rPr lang="en-US" altLang="ja-JP" sz="3600" b="0" i="1" smtClean="0">
                              <a:solidFill>
                                <a:prstClr val="black"/>
                              </a:solidFill>
                              <a:latin typeface="Cambria Math" panose="02040503050406030204" pitchFamily="18" charset="0"/>
                            </a:rPr>
                            <m:t>𝑥</m:t>
                          </m:r>
                        </m:sub>
                        <m:sup/>
                        <m:e>
                          <m:sSub>
                            <m:sSubPr>
                              <m:ctrlPr>
                                <a:rPr lang="en-US" altLang="ja-JP" sz="3600" i="1">
                                  <a:solidFill>
                                    <a:prstClr val="black"/>
                                  </a:solidFill>
                                  <a:latin typeface="Cambria Math" panose="02040503050406030204" pitchFamily="18" charset="0"/>
                                </a:rPr>
                              </m:ctrlPr>
                            </m:sSubPr>
                            <m:e>
                              <m:r>
                                <a:rPr lang="en-US" altLang="ja-JP" sz="3600" i="1">
                                  <a:solidFill>
                                    <a:prstClr val="black"/>
                                  </a:solidFill>
                                  <a:latin typeface="Cambria Math" panose="02040503050406030204" pitchFamily="18" charset="0"/>
                                </a:rPr>
                                <m:t>𝑝</m:t>
                              </m:r>
                            </m:e>
                            <m:sub>
                              <m:r>
                                <a:rPr lang="ja-JP" altLang="en-US" sz="3600" i="1">
                                  <a:solidFill>
                                    <a:prstClr val="black"/>
                                  </a:solidFill>
                                  <a:latin typeface="Cambria Math" panose="02040503050406030204" pitchFamily="18" charset="0"/>
                                </a:rPr>
                                <m:t>𝛽</m:t>
                              </m:r>
                            </m:sub>
                          </m:sSub>
                          <m:d>
                            <m:dPr>
                              <m:ctrlPr>
                                <a:rPr lang="en-US" altLang="ja-JP" sz="3600" i="1">
                                  <a:solidFill>
                                    <a:prstClr val="black"/>
                                  </a:solidFill>
                                  <a:latin typeface="Cambria Math" panose="02040503050406030204" pitchFamily="18" charset="0"/>
                                </a:rPr>
                              </m:ctrlPr>
                            </m:dPr>
                            <m:e>
                              <m:r>
                                <a:rPr lang="en-US" altLang="ja-JP" sz="3600" b="0" i="1" smtClean="0">
                                  <a:solidFill>
                                    <a:prstClr val="black"/>
                                  </a:solidFill>
                                  <a:latin typeface="Cambria Math" panose="02040503050406030204" pitchFamily="18" charset="0"/>
                                </a:rPr>
                                <m:t>𝑥</m:t>
                              </m:r>
                              <m:r>
                                <a:rPr lang="en-US" altLang="ja-JP" sz="3600" i="1">
                                  <a:solidFill>
                                    <a:prstClr val="black"/>
                                  </a:solidFill>
                                  <a:latin typeface="Cambria Math" panose="02040503050406030204" pitchFamily="18" charset="0"/>
                                </a:rPr>
                                <m:t>|</m:t>
                              </m:r>
                              <m:sSubSup>
                                <m:sSubSupPr>
                                  <m:ctrlPr>
                                    <a:rPr lang="en-US" altLang="ja-JP" sz="3600" i="1">
                                      <a:solidFill>
                                        <a:prstClr val="black"/>
                                      </a:solidFill>
                                      <a:latin typeface="Cambria Math" panose="02040503050406030204" pitchFamily="18" charset="0"/>
                                    </a:rPr>
                                  </m:ctrlPr>
                                </m:sSubSupPr>
                                <m:e>
                                  <m:r>
                                    <a:rPr lang="en-US" altLang="ja-JP" sz="3600" i="1">
                                      <a:solidFill>
                                        <a:prstClr val="black"/>
                                      </a:solidFill>
                                      <a:latin typeface="Cambria Math" panose="02040503050406030204" pitchFamily="18" charset="0"/>
                                    </a:rPr>
                                    <m:t>𝑚</m:t>
                                  </m:r>
                                </m:e>
                                <m:sub>
                                  <m:r>
                                    <a:rPr lang="en-US" altLang="ja-JP" sz="3600" i="1">
                                      <a:solidFill>
                                        <a:prstClr val="black"/>
                                      </a:solidFill>
                                      <a:latin typeface="Cambria Math" panose="02040503050406030204" pitchFamily="18" charset="0"/>
                                    </a:rPr>
                                    <m:t>[</m:t>
                                  </m:r>
                                  <m:r>
                                    <a:rPr lang="en-US" altLang="ja-JP" sz="3600" b="0" i="1" smtClean="0">
                                      <a:solidFill>
                                        <a:prstClr val="black"/>
                                      </a:solidFill>
                                      <a:latin typeface="Cambria Math" panose="02040503050406030204" pitchFamily="18" charset="0"/>
                                    </a:rPr>
                                    <m:t>𝑥</m:t>
                                  </m:r>
                                  <m:r>
                                    <a:rPr lang="en-US" altLang="ja-JP" sz="3600" i="1">
                                      <a:solidFill>
                                        <a:prstClr val="black"/>
                                      </a:solidFill>
                                      <a:latin typeface="Cambria Math" panose="02040503050406030204" pitchFamily="18" charset="0"/>
                                    </a:rPr>
                                    <m:t>]</m:t>
                                  </m:r>
                                </m:sub>
                                <m:sup>
                                  <m:r>
                                    <a:rPr lang="en-US" altLang="ja-JP" sz="3600" i="1">
                                      <a:solidFill>
                                        <a:prstClr val="black"/>
                                      </a:solidFill>
                                      <a:latin typeface="Cambria Math" panose="02040503050406030204" pitchFamily="18" charset="0"/>
                                    </a:rPr>
                                    <m:t>𝑗</m:t>
                                  </m:r>
                                </m:sup>
                              </m:sSubSup>
                            </m:e>
                          </m:d>
                        </m:e>
                      </m:nary>
                      <m:r>
                        <m:rPr>
                          <m:sty m:val="p"/>
                        </m:rPr>
                        <a:rPr lang="el-GR" altLang="ja-JP" sz="3600" i="1">
                          <a:solidFill>
                            <a:prstClr val="black"/>
                          </a:solidFill>
                          <a:latin typeface="Cambria Math" panose="02040503050406030204" pitchFamily="18" charset="0"/>
                          <a:ea typeface="Cambria Math" panose="02040503050406030204" pitchFamily="18" charset="0"/>
                        </a:rPr>
                        <m:t>Δ</m:t>
                      </m:r>
                      <m:sSubSup>
                        <m:sSubSupPr>
                          <m:ctrlPr>
                            <a:rPr lang="en-US" altLang="ja-JP" sz="3600" i="1">
                              <a:solidFill>
                                <a:prstClr val="black"/>
                              </a:solidFill>
                              <a:latin typeface="Cambria Math" panose="02040503050406030204" pitchFamily="18" charset="0"/>
                            </a:rPr>
                          </m:ctrlPr>
                        </m:sSubSupPr>
                        <m:e>
                          <m:r>
                            <a:rPr lang="en-US" altLang="ja-JP" sz="3600" i="1">
                              <a:solidFill>
                                <a:prstClr val="black"/>
                              </a:solidFill>
                              <a:latin typeface="Cambria Math" panose="02040503050406030204" pitchFamily="18" charset="0"/>
                            </a:rPr>
                            <m:t>𝑚</m:t>
                          </m:r>
                        </m:e>
                        <m:sub>
                          <m:r>
                            <a:rPr lang="en-US" altLang="ja-JP" sz="3600" i="1">
                              <a:solidFill>
                                <a:prstClr val="black"/>
                              </a:solidFill>
                              <a:latin typeface="Cambria Math" panose="02040503050406030204" pitchFamily="18" charset="0"/>
                            </a:rPr>
                            <m:t>[</m:t>
                          </m:r>
                          <m:r>
                            <a:rPr lang="en-US" altLang="ja-JP" sz="3600" b="0" i="1" smtClean="0">
                              <a:solidFill>
                                <a:prstClr val="black"/>
                              </a:solidFill>
                              <a:latin typeface="Cambria Math" panose="02040503050406030204" pitchFamily="18" charset="0"/>
                            </a:rPr>
                            <m:t>𝑥</m:t>
                          </m:r>
                          <m:r>
                            <a:rPr lang="en-US" altLang="ja-JP" sz="3600" i="1">
                              <a:solidFill>
                                <a:prstClr val="black"/>
                              </a:solidFill>
                              <a:latin typeface="Cambria Math" panose="02040503050406030204" pitchFamily="18" charset="0"/>
                            </a:rPr>
                            <m:t>]</m:t>
                          </m:r>
                        </m:sub>
                        <m:sup>
                          <m:r>
                            <a:rPr lang="en-US" altLang="ja-JP" sz="3600" i="1">
                              <a:solidFill>
                                <a:prstClr val="black"/>
                              </a:solidFill>
                              <a:latin typeface="Cambria Math" panose="02040503050406030204" pitchFamily="18" charset="0"/>
                            </a:rPr>
                            <m:t>𝑗</m:t>
                          </m:r>
                        </m:sup>
                      </m:sSubSup>
                    </m:oMath>
                  </m:oMathPara>
                </a14:m>
                <a:endParaRPr kumimoji="1" lang="en-US" altLang="ja-JP" sz="36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p:txBody>
          </p:sp>
        </mc:Choice>
        <mc:Fallback xmlns="">
          <p:sp>
            <p:nvSpPr>
              <p:cNvPr id="20" name="テキスト ボックス 19">
                <a:extLst>
                  <a:ext uri="{FF2B5EF4-FFF2-40B4-BE49-F238E27FC236}">
                    <a16:creationId xmlns:a16="http://schemas.microsoft.com/office/drawing/2014/main" id="{CD5C27B5-4DE3-29C0-981C-F8CA0BF9F783}"/>
                  </a:ext>
                </a:extLst>
              </p:cNvPr>
              <p:cNvSpPr txBox="1">
                <a:spLocks noRot="1" noChangeAspect="1" noMove="1" noResize="1" noEditPoints="1" noAdjustHandles="1" noChangeArrowheads="1" noChangeShapeType="1" noTextEdit="1"/>
              </p:cNvSpPr>
              <p:nvPr/>
            </p:nvSpPr>
            <p:spPr>
              <a:xfrm>
                <a:off x="127124" y="1329131"/>
                <a:ext cx="6306221" cy="1436612"/>
              </a:xfrm>
              <a:prstGeom prst="rect">
                <a:avLst/>
              </a:prstGeom>
              <a:blipFill>
                <a:blip r:embed="rId2"/>
                <a:stretch>
                  <a:fillRect/>
                </a:stretch>
              </a:blipFill>
              <a:ln w="12700">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0" name="テキスト ボックス 29">
                <a:extLst>
                  <a:ext uri="{FF2B5EF4-FFF2-40B4-BE49-F238E27FC236}">
                    <a16:creationId xmlns:a16="http://schemas.microsoft.com/office/drawing/2014/main" id="{A6CF20C5-4208-F04A-7B1C-E5D413B797BE}"/>
                  </a:ext>
                </a:extLst>
              </p:cNvPr>
              <p:cNvSpPr txBox="1"/>
              <p:nvPr/>
            </p:nvSpPr>
            <p:spPr>
              <a:xfrm>
                <a:off x="144041" y="2823244"/>
                <a:ext cx="6289305" cy="1468607"/>
              </a:xfrm>
              <a:prstGeom prst="rect">
                <a:avLst/>
              </a:prstGeom>
              <a:noFill/>
              <a:ln w="12700">
                <a:noFill/>
              </a:ln>
            </p:spPr>
            <p:txBody>
              <a:bodyPr wrap="square" rtlCol="0">
                <a:spAutoFit/>
              </a:bodyPr>
              <a:lstStyle/>
              <a:p>
                <a:pPr lvl="0" algn="ctr">
                  <a:defRPr/>
                </a:pPr>
                <a14:m>
                  <m:oMath xmlns:m="http://schemas.openxmlformats.org/officeDocument/2006/math">
                    <m:r>
                      <a:rPr lang="ja-JP" altLang="en-US" sz="2800" i="1" smtClean="0">
                        <a:solidFill>
                          <a:prstClr val="black"/>
                        </a:solidFill>
                        <a:latin typeface="Cambria Math" panose="02040503050406030204" pitchFamily="18" charset="0"/>
                      </a:rPr>
                      <m:t>𝛽</m:t>
                    </m:r>
                  </m:oMath>
                </a14:m>
                <a:r>
                  <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 </a:t>
                </a: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定数　</a:t>
                </a:r>
                <a:r>
                  <a:rPr lang="en-US" altLang="ja-JP" sz="2800" dirty="0">
                    <a:solidFill>
                      <a:prstClr val="black"/>
                    </a:solidFill>
                  </a:rPr>
                  <a:t> </a:t>
                </a:r>
                <a14:m>
                  <m:oMath xmlns:m="http://schemas.openxmlformats.org/officeDocument/2006/math">
                    <m:sSubSup>
                      <m:sSubSupPr>
                        <m:ctrlPr>
                          <a:rPr lang="en-US" altLang="ja-JP" sz="2800" i="1" smtClean="0">
                            <a:solidFill>
                              <a:prstClr val="black"/>
                            </a:solidFill>
                            <a:latin typeface="Cambria Math" panose="02040503050406030204" pitchFamily="18" charset="0"/>
                          </a:rPr>
                        </m:ctrlPr>
                      </m:sSubSupPr>
                      <m:e>
                        <m:r>
                          <a:rPr lang="en-US" altLang="ja-JP" sz="2800" i="1">
                            <a:solidFill>
                              <a:prstClr val="black"/>
                            </a:solidFill>
                            <a:latin typeface="Cambria Math" panose="02040503050406030204" pitchFamily="18" charset="0"/>
                          </a:rPr>
                          <m:t>𝑚</m:t>
                        </m:r>
                      </m:e>
                      <m:sub>
                        <m:r>
                          <a:rPr lang="en-US" altLang="ja-JP" sz="2800" i="1">
                            <a:solidFill>
                              <a:prstClr val="black"/>
                            </a:solidFill>
                            <a:latin typeface="Cambria Math" panose="02040503050406030204" pitchFamily="18" charset="0"/>
                          </a:rPr>
                          <m:t>[</m:t>
                        </m:r>
                        <m:r>
                          <a:rPr lang="en-US" altLang="ja-JP" sz="2800" b="0" i="1" smtClean="0">
                            <a:solidFill>
                              <a:prstClr val="black"/>
                            </a:solidFill>
                            <a:latin typeface="Cambria Math" panose="02040503050406030204" pitchFamily="18" charset="0"/>
                          </a:rPr>
                          <m:t>𝑥</m:t>
                        </m:r>
                        <m:r>
                          <a:rPr lang="en-US" altLang="ja-JP" sz="2800" i="1">
                            <a:solidFill>
                              <a:prstClr val="black"/>
                            </a:solidFill>
                            <a:latin typeface="Cambria Math" panose="02040503050406030204" pitchFamily="18" charset="0"/>
                          </a:rPr>
                          <m:t>]</m:t>
                        </m:r>
                      </m:sub>
                      <m:sup>
                        <m:r>
                          <a:rPr lang="en-US" altLang="ja-JP" sz="2800" i="1">
                            <a:solidFill>
                              <a:prstClr val="black"/>
                            </a:solidFill>
                            <a:latin typeface="Cambria Math" panose="02040503050406030204" pitchFamily="18" charset="0"/>
                          </a:rPr>
                          <m:t>𝑗</m:t>
                        </m:r>
                      </m:sup>
                    </m:sSubSup>
                  </m:oMath>
                </a14:m>
                <a:r>
                  <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 </a:t>
                </a:r>
                <a14:m>
                  <m:oMath xmlns:m="http://schemas.openxmlformats.org/officeDocument/2006/math">
                    <m:r>
                      <a:rPr lang="en-US" altLang="ja-JP" sz="2800" i="1" smtClean="0">
                        <a:solidFill>
                          <a:prstClr val="black"/>
                        </a:solidFill>
                        <a:latin typeface="Cambria Math" panose="02040503050406030204" pitchFamily="18" charset="0"/>
                      </a:rPr>
                      <m:t>𝑥</m:t>
                    </m:r>
                  </m:oMath>
                </a14:m>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に依存する平均位置</a:t>
                </a:r>
                <a:endPar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a:p>
                <a:pPr lvl="0" algn="ctr">
                  <a:defRPr/>
                </a:pPr>
                <a:endParaRPr kumimoji="1" lang="en-US" altLang="ja-JP" sz="9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a:p>
                <a:pPr algn="ctr">
                  <a:defRPr/>
                </a:pPr>
                <a14:m>
                  <m:oMath xmlns:m="http://schemas.openxmlformats.org/officeDocument/2006/math">
                    <m:sSub>
                      <m:sSubPr>
                        <m:ctrlPr>
                          <a:rPr lang="en-US" altLang="ja-JP" sz="2800" i="1" smtClean="0">
                            <a:solidFill>
                              <a:prstClr val="black"/>
                            </a:solidFill>
                            <a:latin typeface="Cambria Math" panose="02040503050406030204" pitchFamily="18" charset="0"/>
                          </a:rPr>
                        </m:ctrlPr>
                      </m:sSubPr>
                      <m:e>
                        <m:r>
                          <a:rPr lang="en-US" altLang="ja-JP" sz="2800" i="1">
                            <a:solidFill>
                              <a:prstClr val="black"/>
                            </a:solidFill>
                            <a:latin typeface="Cambria Math" panose="02040503050406030204" pitchFamily="18" charset="0"/>
                          </a:rPr>
                          <m:t>𝑝</m:t>
                        </m:r>
                      </m:e>
                      <m:sub>
                        <m:r>
                          <a:rPr lang="ja-JP" altLang="en-US" sz="2800" i="1">
                            <a:solidFill>
                              <a:prstClr val="black"/>
                            </a:solidFill>
                            <a:latin typeface="Cambria Math" panose="02040503050406030204" pitchFamily="18" charset="0"/>
                          </a:rPr>
                          <m:t>𝛽</m:t>
                        </m:r>
                      </m:sub>
                    </m:sSub>
                    <m:d>
                      <m:dPr>
                        <m:ctrlPr>
                          <a:rPr lang="en-US" altLang="ja-JP" sz="2800" i="1">
                            <a:solidFill>
                              <a:prstClr val="black"/>
                            </a:solidFill>
                            <a:latin typeface="Cambria Math" panose="02040503050406030204" pitchFamily="18" charset="0"/>
                          </a:rPr>
                        </m:ctrlPr>
                      </m:dPr>
                      <m:e>
                        <m:r>
                          <a:rPr lang="en-US" altLang="ja-JP" sz="2800" i="1">
                            <a:solidFill>
                              <a:prstClr val="black"/>
                            </a:solidFill>
                            <a:latin typeface="Cambria Math" panose="02040503050406030204" pitchFamily="18" charset="0"/>
                          </a:rPr>
                          <m:t>𝑥</m:t>
                        </m:r>
                        <m:r>
                          <a:rPr lang="en-US" altLang="ja-JP" sz="2800" i="1">
                            <a:solidFill>
                              <a:prstClr val="black"/>
                            </a:solidFill>
                            <a:latin typeface="Cambria Math" panose="02040503050406030204" pitchFamily="18" charset="0"/>
                          </a:rPr>
                          <m:t>|</m:t>
                        </m:r>
                        <m:sSubSup>
                          <m:sSubSupPr>
                            <m:ctrlPr>
                              <a:rPr lang="en-US" altLang="ja-JP" sz="2800" i="1">
                                <a:solidFill>
                                  <a:prstClr val="black"/>
                                </a:solidFill>
                                <a:latin typeface="Cambria Math" panose="02040503050406030204" pitchFamily="18" charset="0"/>
                              </a:rPr>
                            </m:ctrlPr>
                          </m:sSubSupPr>
                          <m:e>
                            <m:r>
                              <a:rPr lang="en-US" altLang="ja-JP" sz="2800" i="1">
                                <a:solidFill>
                                  <a:prstClr val="black"/>
                                </a:solidFill>
                                <a:latin typeface="Cambria Math" panose="02040503050406030204" pitchFamily="18" charset="0"/>
                              </a:rPr>
                              <m:t>𝑚</m:t>
                            </m:r>
                          </m:e>
                          <m:sub>
                            <m:r>
                              <a:rPr lang="en-US" altLang="ja-JP" sz="2800" i="1">
                                <a:solidFill>
                                  <a:prstClr val="black"/>
                                </a:solidFill>
                                <a:latin typeface="Cambria Math" panose="02040503050406030204" pitchFamily="18" charset="0"/>
                              </a:rPr>
                              <m:t>[</m:t>
                            </m:r>
                            <m:r>
                              <a:rPr lang="en-US" altLang="ja-JP" sz="2800" i="1">
                                <a:solidFill>
                                  <a:prstClr val="black"/>
                                </a:solidFill>
                                <a:latin typeface="Cambria Math" panose="02040503050406030204" pitchFamily="18" charset="0"/>
                              </a:rPr>
                              <m:t>𝑥</m:t>
                            </m:r>
                            <m:r>
                              <a:rPr lang="en-US" altLang="ja-JP" sz="2800" i="1">
                                <a:solidFill>
                                  <a:prstClr val="black"/>
                                </a:solidFill>
                                <a:latin typeface="Cambria Math" panose="02040503050406030204" pitchFamily="18" charset="0"/>
                              </a:rPr>
                              <m:t>]</m:t>
                            </m:r>
                          </m:sub>
                          <m:sup>
                            <m:r>
                              <a:rPr lang="en-US" altLang="ja-JP" sz="2800" i="1">
                                <a:solidFill>
                                  <a:prstClr val="black"/>
                                </a:solidFill>
                                <a:latin typeface="Cambria Math" panose="02040503050406030204" pitchFamily="18" charset="0"/>
                              </a:rPr>
                              <m:t>𝑗</m:t>
                            </m:r>
                          </m:sup>
                        </m:sSubSup>
                      </m:e>
                    </m:d>
                  </m:oMath>
                </a14:m>
                <a:r>
                  <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 </a:t>
                </a: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条件付き確率密度関数</a:t>
                </a:r>
                <a:endPar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p:txBody>
          </p:sp>
        </mc:Choice>
        <mc:Fallback xmlns="">
          <p:sp>
            <p:nvSpPr>
              <p:cNvPr id="30" name="テキスト ボックス 29">
                <a:extLst>
                  <a:ext uri="{FF2B5EF4-FFF2-40B4-BE49-F238E27FC236}">
                    <a16:creationId xmlns:a16="http://schemas.microsoft.com/office/drawing/2014/main" id="{FBF9D050-661B-106D-BE93-4ED0B41F9FFF}"/>
                  </a:ext>
                </a:extLst>
              </p:cNvPr>
              <p:cNvSpPr txBox="1">
                <a:spLocks noRot="1" noChangeAspect="1" noMove="1" noResize="1" noEditPoints="1" noAdjustHandles="1" noChangeArrowheads="1" noChangeShapeType="1" noTextEdit="1"/>
              </p:cNvSpPr>
              <p:nvPr/>
            </p:nvSpPr>
            <p:spPr>
              <a:xfrm>
                <a:off x="144041" y="2823244"/>
                <a:ext cx="6289305" cy="1468607"/>
              </a:xfrm>
              <a:prstGeom prst="rect">
                <a:avLst/>
              </a:prstGeom>
              <a:blipFill>
                <a:blip r:embed="rId3"/>
                <a:stretch>
                  <a:fillRect r="-1552" b="-4149"/>
                </a:stretch>
              </a:blipFill>
              <a:ln w="12700">
                <a:noFill/>
              </a:ln>
            </p:spPr>
            <p:txBody>
              <a:bodyPr/>
              <a:lstStyle/>
              <a:p>
                <a:r>
                  <a:rPr lang="ja-JP" altLang="en-US">
                    <a:noFill/>
                  </a:rPr>
                  <a:t> </a:t>
                </a:r>
              </a:p>
            </p:txBody>
          </p:sp>
        </mc:Fallback>
      </mc:AlternateContent>
      <p:sp>
        <p:nvSpPr>
          <p:cNvPr id="31" name="四角形: 角を丸くする 30">
            <a:extLst>
              <a:ext uri="{FF2B5EF4-FFF2-40B4-BE49-F238E27FC236}">
                <a16:creationId xmlns:a16="http://schemas.microsoft.com/office/drawing/2014/main" id="{5EED4793-43A9-B4EE-03E3-D8B58A8A74CA}"/>
              </a:ext>
            </a:extLst>
          </p:cNvPr>
          <p:cNvSpPr/>
          <p:nvPr/>
        </p:nvSpPr>
        <p:spPr>
          <a:xfrm>
            <a:off x="6604658" y="887962"/>
            <a:ext cx="5416031" cy="3629465"/>
          </a:xfrm>
          <a:prstGeom prst="roundRect">
            <a:avLst>
              <a:gd name="adj" fmla="val 5967"/>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2" name="テキスト ボックス 31">
            <a:extLst>
              <a:ext uri="{FF2B5EF4-FFF2-40B4-BE49-F238E27FC236}">
                <a16:creationId xmlns:a16="http://schemas.microsoft.com/office/drawing/2014/main" id="{5340AFD6-8D94-028C-7E1C-3A945AE2E6A4}"/>
              </a:ext>
            </a:extLst>
          </p:cNvPr>
          <p:cNvSpPr txBox="1"/>
          <p:nvPr/>
        </p:nvSpPr>
        <p:spPr>
          <a:xfrm>
            <a:off x="6823118" y="638352"/>
            <a:ext cx="4553211"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lang="en-US" altLang="ja-JP" sz="2800" b="1" dirty="0"/>
              <a:t>2</a:t>
            </a:r>
            <a:r>
              <a:rPr lang="ja-JP" altLang="en-US" sz="2800" b="1" dirty="0"/>
              <a:t>．累積</a:t>
            </a:r>
            <a:r>
              <a:rPr lang="en-US" altLang="ja-JP" sz="2800" b="1" dirty="0"/>
              <a:t>2</a:t>
            </a:r>
            <a:r>
              <a:rPr lang="ja-JP" altLang="en-US" sz="2800" b="1" dirty="0"/>
              <a:t>乗誤差関数の計算</a:t>
            </a:r>
            <a:endParaRPr kumimoji="1" lang="ja-JP" altLang="en-US" sz="2800" b="1" dirty="0"/>
          </a:p>
        </p:txBody>
      </p:sp>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FD508450-992E-C5B3-B242-572DA265B691}"/>
                  </a:ext>
                </a:extLst>
              </p:cNvPr>
              <p:cNvSpPr txBox="1"/>
              <p:nvPr/>
            </p:nvSpPr>
            <p:spPr>
              <a:xfrm>
                <a:off x="6604657" y="1095419"/>
                <a:ext cx="5416031" cy="2482346"/>
              </a:xfrm>
              <a:prstGeom prst="rect">
                <a:avLst/>
              </a:prstGeom>
              <a:noFill/>
              <a:ln w="12700">
                <a:noFill/>
              </a:ln>
            </p:spPr>
            <p:txBody>
              <a:bodyPr wrap="square" rtlCol="0">
                <a:spAutoFit/>
              </a:bodyPr>
              <a:lstStyle/>
              <a:p>
                <a:pPr lvl="0">
                  <a:defRPr/>
                </a:pPr>
                <a14:m>
                  <m:oMathPara xmlns:m="http://schemas.openxmlformats.org/officeDocument/2006/math">
                    <m:oMathParaPr>
                      <m:jc m:val="center"/>
                    </m:oMathParaPr>
                    <m:oMath xmlns:m="http://schemas.openxmlformats.org/officeDocument/2006/math">
                      <m:r>
                        <a:rPr lang="en-US" altLang="ja-JP" sz="3200" i="1" smtClean="0">
                          <a:solidFill>
                            <a:prstClr val="black"/>
                          </a:solidFill>
                          <a:latin typeface="Cambria Math" panose="02040503050406030204" pitchFamily="18" charset="0"/>
                        </a:rPr>
                        <m:t>𝐸</m:t>
                      </m:r>
                      <m:d>
                        <m:dPr>
                          <m:ctrlPr>
                            <a:rPr lang="en-US" altLang="ja-JP" sz="3200" i="1">
                              <a:solidFill>
                                <a:prstClr val="black"/>
                              </a:solidFill>
                              <a:latin typeface="Cambria Math" panose="02040503050406030204" pitchFamily="18" charset="0"/>
                            </a:rPr>
                          </m:ctrlPr>
                        </m:dPr>
                        <m:e>
                          <m:sSup>
                            <m:sSupPr>
                              <m:ctrlPr>
                                <a:rPr lang="en-US" altLang="ja-JP" sz="3200" i="1">
                                  <a:solidFill>
                                    <a:prstClr val="black"/>
                                  </a:solidFill>
                                  <a:latin typeface="Cambria Math" panose="02040503050406030204" pitchFamily="18" charset="0"/>
                                </a:rPr>
                              </m:ctrlPr>
                            </m:sSupPr>
                            <m:e>
                              <m:r>
                                <a:rPr lang="en-US" altLang="ja-JP" sz="3200" i="1">
                                  <a:solidFill>
                                    <a:prstClr val="black"/>
                                  </a:solidFill>
                                  <a:latin typeface="Cambria Math" panose="02040503050406030204" pitchFamily="18" charset="0"/>
                                </a:rPr>
                                <m:t>𝑚</m:t>
                              </m:r>
                            </m:e>
                            <m:sup>
                              <m:r>
                                <a:rPr lang="en-US" altLang="ja-JP" sz="3200" i="1">
                                  <a:solidFill>
                                    <a:prstClr val="black"/>
                                  </a:solidFill>
                                  <a:latin typeface="Cambria Math" panose="02040503050406030204" pitchFamily="18" charset="0"/>
                                </a:rPr>
                                <m:t>𝑗</m:t>
                              </m:r>
                            </m:sup>
                          </m:sSup>
                        </m:e>
                      </m:d>
                      <m:r>
                        <a:rPr lang="en-US" altLang="ja-JP" sz="3200" i="1">
                          <a:solidFill>
                            <a:prstClr val="black"/>
                          </a:solidFill>
                          <a:latin typeface="Cambria Math" panose="02040503050406030204" pitchFamily="18" charset="0"/>
                        </a:rPr>
                        <m:t>=</m:t>
                      </m:r>
                      <m:f>
                        <m:fPr>
                          <m:ctrlPr>
                            <a:rPr lang="en-US" altLang="ja-JP" sz="3200" i="1">
                              <a:solidFill>
                                <a:prstClr val="black"/>
                              </a:solidFill>
                              <a:latin typeface="Cambria Math" panose="02040503050406030204" pitchFamily="18" charset="0"/>
                            </a:rPr>
                          </m:ctrlPr>
                        </m:fPr>
                        <m:num>
                          <m:r>
                            <a:rPr lang="en-US" altLang="ja-JP" sz="3200" i="1">
                              <a:solidFill>
                                <a:prstClr val="black"/>
                              </a:solidFill>
                              <a:latin typeface="Cambria Math" panose="02040503050406030204" pitchFamily="18" charset="0"/>
                            </a:rPr>
                            <m:t>1</m:t>
                          </m:r>
                        </m:num>
                        <m:den>
                          <m:r>
                            <a:rPr lang="en-US" altLang="ja-JP" sz="3200" i="1">
                              <a:solidFill>
                                <a:prstClr val="black"/>
                              </a:solidFill>
                              <a:latin typeface="Cambria Math" panose="02040503050406030204" pitchFamily="18" charset="0"/>
                            </a:rPr>
                            <m:t>2</m:t>
                          </m:r>
                        </m:den>
                      </m:f>
                      <m:nary>
                        <m:naryPr>
                          <m:chr m:val="∑"/>
                          <m:supHide m:val="on"/>
                          <m:ctrlPr>
                            <a:rPr lang="en-US" altLang="ja-JP" sz="3200" i="1">
                              <a:solidFill>
                                <a:prstClr val="black"/>
                              </a:solidFill>
                              <a:latin typeface="Cambria Math" panose="02040503050406030204" pitchFamily="18" charset="0"/>
                            </a:rPr>
                          </m:ctrlPr>
                        </m:naryPr>
                        <m:sub>
                          <m:r>
                            <m:rPr>
                              <m:brk m:alnAt="7"/>
                            </m:rPr>
                            <a:rPr lang="en-US" altLang="ja-JP" sz="3200" b="0" i="1" smtClean="0">
                              <a:solidFill>
                                <a:prstClr val="black"/>
                              </a:solidFill>
                              <a:latin typeface="Cambria Math" panose="02040503050406030204" pitchFamily="18" charset="0"/>
                            </a:rPr>
                            <m:t>𝑥</m:t>
                          </m:r>
                        </m:sub>
                        <m:sup/>
                        <m:e>
                          <m:r>
                            <a:rPr lang="en-US" altLang="ja-JP" sz="3200" i="1">
                              <a:solidFill>
                                <a:prstClr val="black"/>
                              </a:solidFill>
                              <a:latin typeface="Cambria Math" panose="02040503050406030204" pitchFamily="18" charset="0"/>
                            </a:rPr>
                            <m:t>𝐸</m:t>
                          </m:r>
                          <m:d>
                            <m:dPr>
                              <m:ctrlPr>
                                <a:rPr lang="en-US" altLang="ja-JP" sz="3200" i="1">
                                  <a:solidFill>
                                    <a:prstClr val="black"/>
                                  </a:solidFill>
                                  <a:latin typeface="Cambria Math" panose="02040503050406030204" pitchFamily="18" charset="0"/>
                                  <a:ea typeface="Cambria Math" panose="02040503050406030204" pitchFamily="18" charset="0"/>
                                </a:rPr>
                              </m:ctrlPr>
                            </m:dPr>
                            <m:e>
                              <m:r>
                                <a:rPr lang="en-US" altLang="ja-JP" sz="3200" i="1">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SubSup>
                                <m:sSubSupPr>
                                  <m:ctrlPr>
                                    <a:rPr lang="en-US" altLang="ja-JP" sz="3200" i="1">
                                      <a:solidFill>
                                        <a:prstClr val="black"/>
                                      </a:solidFill>
                                      <a:latin typeface="Cambria Math" panose="02040503050406030204" pitchFamily="18" charset="0"/>
                                    </a:rPr>
                                  </m:ctrlPr>
                                </m:sSubSupPr>
                                <m:e>
                                  <m:r>
                                    <a:rPr lang="en-US" altLang="ja-JP" sz="3200" i="1">
                                      <a:solidFill>
                                        <a:prstClr val="black"/>
                                      </a:solidFill>
                                      <a:latin typeface="Cambria Math" panose="02040503050406030204" pitchFamily="18" charset="0"/>
                                    </a:rPr>
                                    <m:t>𝑚</m:t>
                                  </m:r>
                                </m:e>
                                <m:sub>
                                  <m:r>
                                    <a:rPr lang="en-US" altLang="ja-JP" sz="3200" i="1">
                                      <a:solidFill>
                                        <a:prstClr val="black"/>
                                      </a:solidFill>
                                      <a:latin typeface="Cambria Math" panose="02040503050406030204" pitchFamily="18" charset="0"/>
                                    </a:rPr>
                                    <m:t>[</m:t>
                                  </m:r>
                                  <m:r>
                                    <a:rPr lang="en-US" altLang="ja-JP" sz="3200" i="1">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ub>
                                <m:sup>
                                  <m:r>
                                    <a:rPr lang="en-US" altLang="ja-JP" sz="3200" i="1">
                                      <a:solidFill>
                                        <a:prstClr val="black"/>
                                      </a:solidFill>
                                      <a:latin typeface="Cambria Math" panose="02040503050406030204" pitchFamily="18" charset="0"/>
                                    </a:rPr>
                                    <m:t>𝑗</m:t>
                                  </m:r>
                                </m:sup>
                              </m:sSubSup>
                            </m:e>
                          </m:d>
                        </m:e>
                      </m:nary>
                      <m:r>
                        <a:rPr lang="en-US" altLang="ja-JP" sz="3200" i="1">
                          <a:solidFill>
                            <a:prstClr val="black"/>
                          </a:solidFill>
                          <a:latin typeface="Cambria Math" panose="02040503050406030204" pitchFamily="18" charset="0"/>
                        </a:rPr>
                        <m:t>=</m:t>
                      </m:r>
                      <m:f>
                        <m:fPr>
                          <m:ctrlPr>
                            <a:rPr lang="en-US" altLang="ja-JP" sz="3200" i="1">
                              <a:solidFill>
                                <a:prstClr val="black"/>
                              </a:solidFill>
                              <a:latin typeface="Cambria Math" panose="02040503050406030204" pitchFamily="18" charset="0"/>
                            </a:rPr>
                          </m:ctrlPr>
                        </m:fPr>
                        <m:num>
                          <m:r>
                            <a:rPr lang="en-US" altLang="ja-JP" sz="3200" i="1">
                              <a:solidFill>
                                <a:prstClr val="black"/>
                              </a:solidFill>
                              <a:latin typeface="Cambria Math" panose="02040503050406030204" pitchFamily="18" charset="0"/>
                            </a:rPr>
                            <m:t>1</m:t>
                          </m:r>
                        </m:num>
                        <m:den>
                          <m:r>
                            <a:rPr lang="en-US" altLang="ja-JP" sz="3200" i="1">
                              <a:solidFill>
                                <a:prstClr val="black"/>
                              </a:solidFill>
                              <a:latin typeface="Cambria Math" panose="02040503050406030204" pitchFamily="18" charset="0"/>
                            </a:rPr>
                            <m:t>2</m:t>
                          </m:r>
                        </m:den>
                      </m:f>
                      <m:nary>
                        <m:naryPr>
                          <m:chr m:val="∑"/>
                          <m:supHide m:val="on"/>
                          <m:ctrlPr>
                            <a:rPr lang="en-US" altLang="ja-JP" sz="3200" i="1">
                              <a:solidFill>
                                <a:prstClr val="black"/>
                              </a:solidFill>
                              <a:latin typeface="Cambria Math" panose="02040503050406030204" pitchFamily="18" charset="0"/>
                            </a:rPr>
                          </m:ctrlPr>
                        </m:naryPr>
                        <m:sub>
                          <m:r>
                            <m:rPr>
                              <m:brk m:alnAt="7"/>
                            </m:rPr>
                            <a:rPr lang="en-US" altLang="ja-JP" sz="3200" b="0" i="1" smtClean="0">
                              <a:solidFill>
                                <a:prstClr val="black"/>
                              </a:solidFill>
                              <a:latin typeface="Cambria Math" panose="02040503050406030204" pitchFamily="18" charset="0"/>
                            </a:rPr>
                            <m:t>𝑥</m:t>
                          </m:r>
                        </m:sub>
                        <m:sup/>
                        <m:e>
                          <m:sSup>
                            <m:sSupPr>
                              <m:ctrlPr>
                                <a:rPr lang="en-US" altLang="ja-JP" sz="3200" i="1">
                                  <a:solidFill>
                                    <a:prstClr val="black"/>
                                  </a:solidFill>
                                  <a:latin typeface="Cambria Math" panose="02040503050406030204" pitchFamily="18" charset="0"/>
                                </a:rPr>
                              </m:ctrlPr>
                            </m:sSupPr>
                            <m:e>
                              <m:d>
                                <m:dPr>
                                  <m:begChr m:val="{"/>
                                  <m:endChr m:val="}"/>
                                  <m:ctrlPr>
                                    <a:rPr lang="en-US" altLang="ja-JP" sz="3200" i="1">
                                      <a:solidFill>
                                        <a:prstClr val="black"/>
                                      </a:solidFill>
                                      <a:latin typeface="Cambria Math" panose="02040503050406030204" pitchFamily="18" charset="0"/>
                                    </a:rPr>
                                  </m:ctrlPr>
                                </m:dPr>
                                <m:e>
                                  <m:r>
                                    <a:rPr lang="ja-JP" altLang="en-US" sz="3200" i="1">
                                      <a:solidFill>
                                        <a:prstClr val="black"/>
                                      </a:solidFill>
                                      <a:latin typeface="Cambria Math" panose="02040503050406030204" pitchFamily="18" charset="0"/>
                                    </a:rPr>
                                    <m:t>𝜂</m:t>
                                  </m:r>
                                  <m:d>
                                    <m:dPr>
                                      <m:ctrlPr>
                                        <a:rPr lang="en-US" altLang="ja-JP" sz="3200" i="1">
                                          <a:solidFill>
                                            <a:prstClr val="black"/>
                                          </a:solidFill>
                                          <a:latin typeface="Cambria Math" panose="02040503050406030204" pitchFamily="18" charset="0"/>
                                        </a:rPr>
                                      </m:ctrlPr>
                                    </m:dPr>
                                    <m:e>
                                      <m:r>
                                        <a:rPr lang="en-US" altLang="ja-JP" sz="3200" b="0" i="1" smtClean="0">
                                          <a:solidFill>
                                            <a:prstClr val="black"/>
                                          </a:solidFill>
                                          <a:latin typeface="Cambria Math" panose="02040503050406030204" pitchFamily="18" charset="0"/>
                                        </a:rPr>
                                        <m:t>𝑥</m:t>
                                      </m:r>
                                    </m:e>
                                  </m:d>
                                  <m:r>
                                    <a:rPr lang="en-US" altLang="ja-JP" sz="3200" i="1">
                                      <a:solidFill>
                                        <a:prstClr val="black"/>
                                      </a:solidFill>
                                      <a:latin typeface="Cambria Math" panose="02040503050406030204" pitchFamily="18" charset="0"/>
                                    </a:rPr>
                                    <m:t>−</m:t>
                                  </m:r>
                                  <m:r>
                                    <a:rPr lang="en-US" altLang="ja-JP" sz="3200" i="1">
                                      <a:solidFill>
                                        <a:prstClr val="black"/>
                                      </a:solidFill>
                                      <a:latin typeface="Cambria Math" panose="02040503050406030204" pitchFamily="18" charset="0"/>
                                    </a:rPr>
                                    <m:t>𝑠</m:t>
                                  </m:r>
                                  <m:d>
                                    <m:dPr>
                                      <m:ctrlPr>
                                        <a:rPr lang="en-US" altLang="ja-JP" sz="3200" i="1">
                                          <a:solidFill>
                                            <a:prstClr val="black"/>
                                          </a:solidFill>
                                          <a:latin typeface="Cambria Math" panose="02040503050406030204" pitchFamily="18" charset="0"/>
                                        </a:rPr>
                                      </m:ctrlPr>
                                    </m:dPr>
                                    <m:e>
                                      <m:r>
                                        <a:rPr lang="en-US" altLang="ja-JP" sz="3200" b="0" i="1" smtClean="0">
                                          <a:solidFill>
                                            <a:prstClr val="black"/>
                                          </a:solidFill>
                                          <a:latin typeface="Cambria Math" panose="02040503050406030204" pitchFamily="18" charset="0"/>
                                        </a:rPr>
                                        <m:t>𝑥</m:t>
                                      </m:r>
                                    </m:e>
                                  </m:d>
                                </m:e>
                              </m:d>
                            </m:e>
                            <m:sup>
                              <m:r>
                                <a:rPr lang="en-US" altLang="ja-JP" sz="3200" i="1">
                                  <a:solidFill>
                                    <a:prstClr val="black"/>
                                  </a:solidFill>
                                  <a:latin typeface="Cambria Math" panose="02040503050406030204" pitchFamily="18" charset="0"/>
                                </a:rPr>
                                <m:t>2</m:t>
                              </m:r>
                            </m:sup>
                          </m:sSup>
                        </m:e>
                      </m:nary>
                    </m:oMath>
                  </m:oMathPara>
                </a14:m>
                <a:endParaRPr kumimoji="1" lang="en-US" altLang="ja-JP"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p:txBody>
          </p:sp>
        </mc:Choice>
        <mc:Fallback xmlns="">
          <p:sp>
            <p:nvSpPr>
              <p:cNvPr id="35" name="テキスト ボックス 34">
                <a:extLst>
                  <a:ext uri="{FF2B5EF4-FFF2-40B4-BE49-F238E27FC236}">
                    <a16:creationId xmlns:a16="http://schemas.microsoft.com/office/drawing/2014/main" id="{5F6BEEDF-E76D-B64E-5555-D03CD743EF90}"/>
                  </a:ext>
                </a:extLst>
              </p:cNvPr>
              <p:cNvSpPr txBox="1">
                <a:spLocks noRot="1" noChangeAspect="1" noMove="1" noResize="1" noEditPoints="1" noAdjustHandles="1" noChangeArrowheads="1" noChangeShapeType="1" noTextEdit="1"/>
              </p:cNvSpPr>
              <p:nvPr/>
            </p:nvSpPr>
            <p:spPr>
              <a:xfrm>
                <a:off x="6604657" y="1095419"/>
                <a:ext cx="5416031" cy="2482346"/>
              </a:xfrm>
              <a:prstGeom prst="rect">
                <a:avLst/>
              </a:prstGeom>
              <a:blipFill>
                <a:blip r:embed="rId4"/>
                <a:stretch>
                  <a:fillRect/>
                </a:stretch>
              </a:blipFill>
              <a:ln w="12700">
                <a:noFill/>
              </a:ln>
            </p:spPr>
            <p:txBody>
              <a:bodyPr/>
              <a:lstStyle/>
              <a:p>
                <a:r>
                  <a:rPr lang="ja-JP" altLang="en-US">
                    <a:noFill/>
                  </a:rPr>
                  <a:t> </a:t>
                </a:r>
              </a:p>
            </p:txBody>
          </p:sp>
        </mc:Fallback>
      </mc:AlternateContent>
      <p:sp>
        <p:nvSpPr>
          <p:cNvPr id="36" name="矢印: 右 35">
            <a:extLst>
              <a:ext uri="{FF2B5EF4-FFF2-40B4-BE49-F238E27FC236}">
                <a16:creationId xmlns:a16="http://schemas.microsoft.com/office/drawing/2014/main" id="{E3979425-A4A6-6004-C4A3-E32BA60FF413}"/>
              </a:ext>
            </a:extLst>
          </p:cNvPr>
          <p:cNvSpPr/>
          <p:nvPr/>
        </p:nvSpPr>
        <p:spPr>
          <a:xfrm>
            <a:off x="6177279" y="2298379"/>
            <a:ext cx="843281" cy="72571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38" name="テキスト ボックス 37">
                <a:extLst>
                  <a:ext uri="{FF2B5EF4-FFF2-40B4-BE49-F238E27FC236}">
                    <a16:creationId xmlns:a16="http://schemas.microsoft.com/office/drawing/2014/main" id="{3CEA0831-F081-CB02-B274-23FCCBC5B0B2}"/>
                  </a:ext>
                </a:extLst>
              </p:cNvPr>
              <p:cNvSpPr txBox="1"/>
              <p:nvPr/>
            </p:nvSpPr>
            <p:spPr>
              <a:xfrm>
                <a:off x="6604656" y="3469005"/>
                <a:ext cx="5416032" cy="1071127"/>
              </a:xfrm>
              <a:prstGeom prst="rect">
                <a:avLst/>
              </a:prstGeom>
              <a:noFill/>
              <a:ln w="12700">
                <a:noFill/>
              </a:ln>
            </p:spPr>
            <p:txBody>
              <a:bodyPr wrap="square" rtlCol="0">
                <a:spAutoFit/>
              </a:bodyPr>
              <a:lstStyle/>
              <a:p>
                <a:pPr algn="ctr">
                  <a:defRPr/>
                </a:pPr>
                <a14:m>
                  <m:oMath xmlns:m="http://schemas.openxmlformats.org/officeDocument/2006/math">
                    <m:r>
                      <a:rPr lang="en-US" altLang="ja-JP" sz="2800" i="1">
                        <a:solidFill>
                          <a:prstClr val="black"/>
                        </a:solidFill>
                        <a:latin typeface="Cambria Math" panose="02040503050406030204" pitchFamily="18" charset="0"/>
                      </a:rPr>
                      <m:t>𝐸</m:t>
                    </m:r>
                    <m:d>
                      <m:dPr>
                        <m:ctrlPr>
                          <a:rPr lang="en-US" altLang="ja-JP" sz="2800" i="1">
                            <a:solidFill>
                              <a:prstClr val="black"/>
                            </a:solidFill>
                            <a:latin typeface="Cambria Math" panose="02040503050406030204" pitchFamily="18" charset="0"/>
                          </a:rPr>
                        </m:ctrlPr>
                      </m:dPr>
                      <m:e>
                        <m:sSup>
                          <m:sSupPr>
                            <m:ctrlPr>
                              <a:rPr lang="en-US" altLang="ja-JP" sz="2800" i="1">
                                <a:solidFill>
                                  <a:prstClr val="black"/>
                                </a:solidFill>
                                <a:latin typeface="Cambria Math" panose="02040503050406030204" pitchFamily="18" charset="0"/>
                              </a:rPr>
                            </m:ctrlPr>
                          </m:sSupPr>
                          <m:e>
                            <m:r>
                              <a:rPr lang="en-US" altLang="ja-JP" sz="2800" i="1">
                                <a:solidFill>
                                  <a:prstClr val="black"/>
                                </a:solidFill>
                                <a:latin typeface="Cambria Math" panose="02040503050406030204" pitchFamily="18" charset="0"/>
                              </a:rPr>
                              <m:t>𝑚</m:t>
                            </m:r>
                          </m:e>
                          <m:sup>
                            <m:r>
                              <a:rPr lang="en-US" altLang="ja-JP" sz="2800" i="1">
                                <a:solidFill>
                                  <a:prstClr val="black"/>
                                </a:solidFill>
                                <a:latin typeface="Cambria Math" panose="02040503050406030204" pitchFamily="18" charset="0"/>
                              </a:rPr>
                              <m:t>𝑗</m:t>
                            </m:r>
                          </m:sup>
                        </m:sSup>
                      </m:e>
                    </m:d>
                    <m:r>
                      <a:rPr lang="en-US" altLang="ja-JP" sz="2800" i="1">
                        <a:solidFill>
                          <a:prstClr val="black"/>
                        </a:solidFill>
                        <a:latin typeface="Cambria Math" panose="02040503050406030204" pitchFamily="18" charset="0"/>
                        <a:ea typeface="Cambria Math" panose="02040503050406030204" pitchFamily="18" charset="0"/>
                      </a:rPr>
                      <m:t>≈0</m:t>
                    </m:r>
                  </m:oMath>
                </a14:m>
                <a:r>
                  <a:rPr lang="ja-JP" altLang="en-US" sz="2800" b="1" dirty="0">
                    <a:solidFill>
                      <a:prstClr val="black"/>
                    </a:solidFill>
                  </a:rPr>
                  <a:t> → 終了</a:t>
                </a:r>
                <a:r>
                  <a:rPr lang="ja-JP" altLang="en-US" sz="3200" b="1" dirty="0">
                    <a:solidFill>
                      <a:prstClr val="black"/>
                    </a:solidFill>
                  </a:rPr>
                  <a:t> </a:t>
                </a:r>
                <a:endParaRPr lang="en-US" altLang="ja-JP" sz="3200" b="1" dirty="0">
                  <a:solidFill>
                    <a:prstClr val="black"/>
                  </a:solidFill>
                </a:endParaRPr>
              </a:p>
              <a:p>
                <a:pPr algn="ctr">
                  <a:defRPr/>
                </a:pPr>
                <a14:m>
                  <m:oMath xmlns:m="http://schemas.openxmlformats.org/officeDocument/2006/math">
                    <m:r>
                      <a:rPr lang="en-US" altLang="ja-JP" sz="2800" i="1" smtClean="0">
                        <a:solidFill>
                          <a:prstClr val="black"/>
                        </a:solidFill>
                        <a:latin typeface="Cambria Math" panose="02040503050406030204" pitchFamily="18" charset="0"/>
                        <a:ea typeface="Cambria Math" panose="02040503050406030204" pitchFamily="18" charset="0"/>
                      </a:rPr>
                      <m:t>∆</m:t>
                    </m:r>
                    <m:r>
                      <a:rPr lang="en-US" altLang="ja-JP" sz="2800" i="1" smtClean="0">
                        <a:solidFill>
                          <a:prstClr val="black"/>
                        </a:solidFill>
                        <a:latin typeface="Cambria Math" panose="02040503050406030204" pitchFamily="18" charset="0"/>
                      </a:rPr>
                      <m:t>𝐸</m:t>
                    </m:r>
                    <m:d>
                      <m:dPr>
                        <m:ctrlPr>
                          <a:rPr lang="en-US" altLang="ja-JP" sz="2800" i="1">
                            <a:solidFill>
                              <a:prstClr val="black"/>
                            </a:solidFill>
                            <a:latin typeface="Cambria Math" panose="02040503050406030204" pitchFamily="18" charset="0"/>
                          </a:rPr>
                        </m:ctrlPr>
                      </m:dPr>
                      <m:e>
                        <m:sSup>
                          <m:sSupPr>
                            <m:ctrlPr>
                              <a:rPr lang="en-US" altLang="ja-JP" sz="2800" i="1">
                                <a:solidFill>
                                  <a:prstClr val="black"/>
                                </a:solidFill>
                                <a:latin typeface="Cambria Math" panose="02040503050406030204" pitchFamily="18" charset="0"/>
                              </a:rPr>
                            </m:ctrlPr>
                          </m:sSupPr>
                          <m:e>
                            <m:r>
                              <a:rPr lang="en-US" altLang="ja-JP" sz="2800" i="1">
                                <a:solidFill>
                                  <a:prstClr val="black"/>
                                </a:solidFill>
                                <a:latin typeface="Cambria Math" panose="02040503050406030204" pitchFamily="18" charset="0"/>
                              </a:rPr>
                              <m:t>𝑚</m:t>
                            </m:r>
                          </m:e>
                          <m:sup>
                            <m:r>
                              <a:rPr lang="en-US" altLang="ja-JP" sz="2800" i="1">
                                <a:solidFill>
                                  <a:prstClr val="black"/>
                                </a:solidFill>
                                <a:latin typeface="Cambria Math" panose="02040503050406030204" pitchFamily="18" charset="0"/>
                              </a:rPr>
                              <m:t>𝑗</m:t>
                            </m:r>
                          </m:sup>
                        </m:sSup>
                      </m:e>
                    </m:d>
                    <m:r>
                      <a:rPr lang="en-US" altLang="ja-JP" sz="2800" i="1" smtClean="0">
                        <a:solidFill>
                          <a:prstClr val="black"/>
                        </a:solidFill>
                        <a:latin typeface="Cambria Math" panose="02040503050406030204" pitchFamily="18" charset="0"/>
                        <a:ea typeface="Cambria Math" panose="02040503050406030204" pitchFamily="18" charset="0"/>
                      </a:rPr>
                      <m:t>&lt;</m:t>
                    </m:r>
                    <m:r>
                      <a:rPr lang="ja-JP" altLang="en-US" sz="2800" i="1" smtClean="0">
                        <a:solidFill>
                          <a:prstClr val="black"/>
                        </a:solidFill>
                        <a:latin typeface="Cambria Math" panose="02040503050406030204" pitchFamily="18" charset="0"/>
                        <a:ea typeface="Cambria Math" panose="02040503050406030204" pitchFamily="18" charset="0"/>
                      </a:rPr>
                      <m:t>𝜖</m:t>
                    </m:r>
                  </m:oMath>
                </a14:m>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 → </a:t>
                </a:r>
                <a:r>
                  <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3</a:t>
                </a:r>
                <a:r>
                  <a:rPr lang="ja-JP" altLang="en-US" sz="2800" b="1" noProof="0" dirty="0">
                    <a:solidFill>
                      <a:prstClr val="black"/>
                    </a:solidFill>
                    <a:latin typeface="游ゴシック" panose="02110004020202020204"/>
                    <a:ea typeface="游ゴシック" panose="020B0400000000000000" pitchFamily="50" charset="-128"/>
                  </a:rPr>
                  <a:t>へ</a:t>
                </a:r>
                <a:endParaRPr kumimoji="1" lang="en-US" altLang="ja-JP"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p:txBody>
          </p:sp>
        </mc:Choice>
        <mc:Fallback xmlns="">
          <p:sp>
            <p:nvSpPr>
              <p:cNvPr id="38" name="テキスト ボックス 37">
                <a:extLst>
                  <a:ext uri="{FF2B5EF4-FFF2-40B4-BE49-F238E27FC236}">
                    <a16:creationId xmlns:a16="http://schemas.microsoft.com/office/drawing/2014/main" id="{9EE9E8DF-A529-63A8-CCD3-E27B4C430266}"/>
                  </a:ext>
                </a:extLst>
              </p:cNvPr>
              <p:cNvSpPr txBox="1">
                <a:spLocks noRot="1" noChangeAspect="1" noMove="1" noResize="1" noEditPoints="1" noAdjustHandles="1" noChangeArrowheads="1" noChangeShapeType="1" noTextEdit="1"/>
              </p:cNvSpPr>
              <p:nvPr/>
            </p:nvSpPr>
            <p:spPr>
              <a:xfrm>
                <a:off x="6604656" y="3469005"/>
                <a:ext cx="5416032" cy="1071127"/>
              </a:xfrm>
              <a:prstGeom prst="rect">
                <a:avLst/>
              </a:prstGeom>
              <a:blipFill>
                <a:blip r:embed="rId5"/>
                <a:stretch>
                  <a:fillRect t="-1705" b="-13068"/>
                </a:stretch>
              </a:blipFill>
              <a:ln w="12700">
                <a:noFill/>
              </a:ln>
            </p:spPr>
            <p:txBody>
              <a:bodyPr/>
              <a:lstStyle/>
              <a:p>
                <a:r>
                  <a:rPr lang="ja-JP" altLang="en-US">
                    <a:noFill/>
                  </a:rPr>
                  <a:t> </a:t>
                </a:r>
              </a:p>
            </p:txBody>
          </p:sp>
        </mc:Fallback>
      </mc:AlternateContent>
      <p:sp>
        <p:nvSpPr>
          <p:cNvPr id="39" name="テキスト ボックス 38">
            <a:extLst>
              <a:ext uri="{FF2B5EF4-FFF2-40B4-BE49-F238E27FC236}">
                <a16:creationId xmlns:a16="http://schemas.microsoft.com/office/drawing/2014/main" id="{04BD8AF2-2C38-D28F-221E-19F4049BFA5D}"/>
              </a:ext>
            </a:extLst>
          </p:cNvPr>
          <p:cNvSpPr txBox="1"/>
          <p:nvPr/>
        </p:nvSpPr>
        <p:spPr>
          <a:xfrm>
            <a:off x="389771" y="4407080"/>
            <a:ext cx="4008995"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lang="en-US" altLang="ja-JP" sz="2800" b="1" dirty="0"/>
              <a:t>3</a:t>
            </a:r>
            <a:r>
              <a:rPr kumimoji="1" lang="ja-JP" altLang="en-US" sz="2800" b="1" dirty="0"/>
              <a:t>．複製する位置の決定</a:t>
            </a:r>
          </a:p>
        </p:txBody>
      </p:sp>
      <mc:AlternateContent xmlns:mc="http://schemas.openxmlformats.org/markup-compatibility/2006" xmlns:a14="http://schemas.microsoft.com/office/drawing/2010/main">
        <mc:Choice Requires="a14">
          <p:sp>
            <p:nvSpPr>
              <p:cNvPr id="40" name="テキスト ボックス 39">
                <a:extLst>
                  <a:ext uri="{FF2B5EF4-FFF2-40B4-BE49-F238E27FC236}">
                    <a16:creationId xmlns:a16="http://schemas.microsoft.com/office/drawing/2014/main" id="{C5248CED-F803-C3E1-5282-8287A09B2735}"/>
                  </a:ext>
                </a:extLst>
              </p:cNvPr>
              <p:cNvSpPr txBox="1"/>
              <p:nvPr/>
            </p:nvSpPr>
            <p:spPr>
              <a:xfrm>
                <a:off x="127124" y="4855080"/>
                <a:ext cx="11903917" cy="1287340"/>
              </a:xfrm>
              <a:prstGeom prst="rect">
                <a:avLst/>
              </a:prstGeom>
              <a:noFill/>
              <a:ln w="12700">
                <a:noFill/>
              </a:ln>
            </p:spPr>
            <p:txBody>
              <a:bodyPr wrap="square" rtlCol="0">
                <a:spAutoFit/>
              </a:bodyPr>
              <a:lstStyle/>
              <a:p>
                <a:pPr>
                  <a:defRPr/>
                </a:pPr>
                <a14:m>
                  <m:oMathPara xmlns:m="http://schemas.openxmlformats.org/officeDocument/2006/math">
                    <m:oMathParaPr>
                      <m:jc m:val="centerGroup"/>
                    </m:oMathParaPr>
                    <m:oMath xmlns:m="http://schemas.openxmlformats.org/officeDocument/2006/math">
                      <m:nary>
                        <m:naryPr>
                          <m:chr m:val="∑"/>
                          <m:supHide m:val="on"/>
                          <m:ctrlPr>
                            <a:rPr lang="en-US" altLang="ja-JP" sz="3200" b="1" i="1" smtClean="0">
                              <a:latin typeface="Cambria Math" panose="02040503050406030204" pitchFamily="18" charset="0"/>
                            </a:rPr>
                          </m:ctrlPr>
                        </m:naryPr>
                        <m:sub>
                          <m:r>
                            <m:rPr>
                              <m:brk m:alnAt="7"/>
                            </m:rPr>
                            <a:rPr lang="en-US" altLang="ja-JP" sz="3200" b="0" i="1" smtClean="0">
                              <a:latin typeface="Cambria Math" panose="02040503050406030204" pitchFamily="18" charset="0"/>
                            </a:rPr>
                            <m:t>𝑥</m:t>
                          </m:r>
                        </m:sub>
                        <m:sup/>
                        <m:e>
                          <m:sSup>
                            <m:sSupPr>
                              <m:ctrlPr>
                                <a:rPr lang="en-US" altLang="ja-JP" sz="3200" b="0" i="1" smtClean="0">
                                  <a:latin typeface="Cambria Math" panose="02040503050406030204" pitchFamily="18" charset="0"/>
                                </a:rPr>
                              </m:ctrlPr>
                            </m:sSupPr>
                            <m:e>
                              <m:r>
                                <a:rPr lang="en-US" altLang="ja-JP" sz="3200" b="0" i="1" smtClean="0">
                                  <a:latin typeface="Cambria Math" panose="02040503050406030204" pitchFamily="18" charset="0"/>
                                </a:rPr>
                                <m:t>𝑒</m:t>
                              </m:r>
                            </m:e>
                            <m:sup>
                              <m:r>
                                <a:rPr lang="en-US" altLang="ja-JP" sz="3200" i="1">
                                  <a:latin typeface="Cambria Math" panose="02040503050406030204" pitchFamily="18" charset="0"/>
                                </a:rPr>
                                <m:t>−</m:t>
                              </m:r>
                              <m:r>
                                <a:rPr lang="ja-JP" altLang="en-US" sz="3200" i="1">
                                  <a:latin typeface="Cambria Math" panose="02040503050406030204" pitchFamily="18" charset="0"/>
                                </a:rPr>
                                <m:t>𝛽</m:t>
                              </m:r>
                              <m:r>
                                <a:rPr lang="en-US" altLang="ja-JP" sz="3200" i="1">
                                  <a:solidFill>
                                    <a:prstClr val="black"/>
                                  </a:solidFill>
                                  <a:latin typeface="Cambria Math" panose="02040503050406030204" pitchFamily="18" charset="0"/>
                                  <a:ea typeface="Cambria Math" panose="02040503050406030204" pitchFamily="18" charset="0"/>
                                </a:rPr>
                                <m:t>𝐸</m:t>
                              </m:r>
                              <m:d>
                                <m:dPr>
                                  <m:ctrlPr>
                                    <a:rPr lang="en-US" altLang="ja-JP" sz="3200" i="1">
                                      <a:solidFill>
                                        <a:prstClr val="black"/>
                                      </a:solidFill>
                                      <a:latin typeface="Cambria Math" panose="02040503050406030204" pitchFamily="18" charset="0"/>
                                      <a:ea typeface="Cambria Math" panose="02040503050406030204" pitchFamily="18" charset="0"/>
                                    </a:rPr>
                                  </m:ctrlPr>
                                </m:dPr>
                                <m:e>
                                  <m:r>
                                    <a:rPr lang="en-US" altLang="ja-JP" sz="3200" i="1">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SubSup>
                                    <m:sSubSupPr>
                                      <m:ctrlPr>
                                        <a:rPr lang="en-US" altLang="ja-JP" sz="3200" i="1">
                                          <a:solidFill>
                                            <a:prstClr val="black"/>
                                          </a:solidFill>
                                          <a:latin typeface="Cambria Math" panose="02040503050406030204" pitchFamily="18" charset="0"/>
                                        </a:rPr>
                                      </m:ctrlPr>
                                    </m:sSubSupPr>
                                    <m:e>
                                      <m:r>
                                        <a:rPr lang="en-US" altLang="ja-JP" sz="3200" b="0" i="1" smtClean="0">
                                          <a:solidFill>
                                            <a:prstClr val="black"/>
                                          </a:solidFill>
                                          <a:latin typeface="Cambria Math" panose="02040503050406030204" pitchFamily="18" charset="0"/>
                                        </a:rPr>
                                        <m:t> </m:t>
                                      </m:r>
                                      <m:r>
                                        <a:rPr lang="en-US" altLang="ja-JP" sz="3200" i="1">
                                          <a:solidFill>
                                            <a:prstClr val="black"/>
                                          </a:solidFill>
                                          <a:latin typeface="Cambria Math" panose="02040503050406030204" pitchFamily="18" charset="0"/>
                                        </a:rPr>
                                        <m:t>𝑚</m:t>
                                      </m:r>
                                    </m:e>
                                    <m:sub>
                                      <m:r>
                                        <a:rPr lang="en-US" altLang="ja-JP" sz="3200" i="1">
                                          <a:solidFill>
                                            <a:prstClr val="black"/>
                                          </a:solidFill>
                                          <a:latin typeface="Cambria Math" panose="02040503050406030204" pitchFamily="18" charset="0"/>
                                        </a:rPr>
                                        <m:t>[</m:t>
                                      </m:r>
                                      <m:r>
                                        <a:rPr lang="en-US" altLang="ja-JP" sz="3200" i="1">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ub>
                                    <m:sup>
                                      <m:r>
                                        <a:rPr lang="en-US" altLang="ja-JP" sz="3200" i="1">
                                          <a:solidFill>
                                            <a:prstClr val="black"/>
                                          </a:solidFill>
                                          <a:latin typeface="Cambria Math" panose="02040503050406030204" pitchFamily="18" charset="0"/>
                                        </a:rPr>
                                        <m:t>𝑗</m:t>
                                      </m:r>
                                    </m:sup>
                                  </m:sSubSup>
                                </m:e>
                              </m:d>
                            </m:sup>
                          </m:sSup>
                          <m:sSup>
                            <m:sSupPr>
                              <m:ctrlPr>
                                <a:rPr lang="en-US" altLang="ja-JP" sz="3200" i="1">
                                  <a:latin typeface="Cambria Math" panose="02040503050406030204" pitchFamily="18" charset="0"/>
                                </a:rPr>
                              </m:ctrlPr>
                            </m:sSupPr>
                            <m:e>
                              <m:r>
                                <a:rPr lang="ja-JP" altLang="en-US" sz="3200" i="1">
                                  <a:latin typeface="Cambria Math" panose="02040503050406030204" pitchFamily="18" charset="0"/>
                                </a:rPr>
                                <m:t>𝜉</m:t>
                              </m:r>
                            </m:e>
                            <m:sup>
                              <m:r>
                                <a:rPr lang="en-US" altLang="ja-JP" sz="3200" i="1">
                                  <a:latin typeface="Cambria Math" panose="02040503050406030204" pitchFamily="18" charset="0"/>
                                </a:rPr>
                                <m:t>𝑗</m:t>
                              </m:r>
                            </m:sup>
                          </m:sSup>
                        </m:e>
                      </m:nary>
                      <m:d>
                        <m:dPr>
                          <m:ctrlPr>
                            <a:rPr lang="en-US" altLang="ja-JP" sz="3200" b="1" i="1">
                              <a:latin typeface="Cambria Math" panose="02040503050406030204" pitchFamily="18" charset="0"/>
                            </a:rPr>
                          </m:ctrlPr>
                        </m:dPr>
                        <m:e>
                          <m:r>
                            <a:rPr lang="en-US" altLang="ja-JP" sz="3200" b="0" i="1" smtClean="0">
                              <a:latin typeface="Cambria Math" panose="02040503050406030204" pitchFamily="18" charset="0"/>
                            </a:rPr>
                            <m:t>𝑥</m:t>
                          </m:r>
                          <m:r>
                            <a:rPr lang="en-US" altLang="ja-JP" sz="3200" i="1">
                              <a:latin typeface="Cambria Math" panose="02040503050406030204" pitchFamily="18" charset="0"/>
                            </a:rPr>
                            <m:t>,</m:t>
                          </m:r>
                          <m:sSubSup>
                            <m:sSubSupPr>
                              <m:ctrlPr>
                                <a:rPr lang="en-US" altLang="ja-JP" sz="3200" i="1">
                                  <a:solidFill>
                                    <a:prstClr val="black"/>
                                  </a:solidFill>
                                  <a:latin typeface="Cambria Math" panose="02040503050406030204" pitchFamily="18" charset="0"/>
                                </a:rPr>
                              </m:ctrlPr>
                            </m:sSubSupPr>
                            <m:e>
                              <m:r>
                                <a:rPr lang="en-US" altLang="ja-JP" sz="3200" i="1">
                                  <a:solidFill>
                                    <a:prstClr val="black"/>
                                  </a:solidFill>
                                  <a:latin typeface="Cambria Math" panose="02040503050406030204" pitchFamily="18" charset="0"/>
                                </a:rPr>
                                <m:t>𝑚</m:t>
                              </m:r>
                            </m:e>
                            <m:sub>
                              <m:r>
                                <a:rPr lang="en-US" altLang="ja-JP" sz="3200" i="1">
                                  <a:solidFill>
                                    <a:prstClr val="black"/>
                                  </a:solidFill>
                                  <a:latin typeface="Cambria Math" panose="02040503050406030204" pitchFamily="18" charset="0"/>
                                </a:rPr>
                                <m:t>[</m:t>
                              </m:r>
                              <m:r>
                                <a:rPr lang="en-US" altLang="ja-JP" sz="3200" b="0" i="1" smtClean="0">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ub>
                            <m:sup>
                              <m:r>
                                <a:rPr lang="en-US" altLang="ja-JP" sz="3200" i="1">
                                  <a:solidFill>
                                    <a:prstClr val="black"/>
                                  </a:solidFill>
                                  <a:latin typeface="Cambria Math" panose="02040503050406030204" pitchFamily="18" charset="0"/>
                                </a:rPr>
                                <m:t>𝑗</m:t>
                              </m:r>
                            </m:sup>
                          </m:sSubSup>
                        </m:e>
                      </m:d>
                      <m:d>
                        <m:dPr>
                          <m:ctrlPr>
                            <a:rPr lang="en-US" altLang="ja-JP" sz="3200" b="1" i="1">
                              <a:latin typeface="Cambria Math" panose="02040503050406030204" pitchFamily="18" charset="0"/>
                            </a:rPr>
                          </m:ctrlPr>
                        </m:dPr>
                        <m:e>
                          <m:r>
                            <a:rPr lang="en-US" altLang="ja-JP" sz="3200" b="0" i="1" smtClean="0">
                              <a:latin typeface="Cambria Math" panose="02040503050406030204" pitchFamily="18" charset="0"/>
                            </a:rPr>
                            <m:t>𝑥</m:t>
                          </m:r>
                          <m:r>
                            <a:rPr lang="en-US" altLang="ja-JP" sz="3200" b="1" i="1">
                              <a:latin typeface="Cambria Math" panose="02040503050406030204" pitchFamily="18" charset="0"/>
                            </a:rPr>
                            <m:t>−</m:t>
                          </m:r>
                          <m:sSubSup>
                            <m:sSubSupPr>
                              <m:ctrlPr>
                                <a:rPr lang="en-US" altLang="ja-JP" sz="3200" i="1">
                                  <a:solidFill>
                                    <a:prstClr val="black"/>
                                  </a:solidFill>
                                  <a:latin typeface="Cambria Math" panose="02040503050406030204" pitchFamily="18" charset="0"/>
                                </a:rPr>
                              </m:ctrlPr>
                            </m:sSubSupPr>
                            <m:e>
                              <m:r>
                                <a:rPr lang="en-US" altLang="ja-JP" sz="3200" i="1">
                                  <a:solidFill>
                                    <a:prstClr val="black"/>
                                  </a:solidFill>
                                  <a:latin typeface="Cambria Math" panose="02040503050406030204" pitchFamily="18" charset="0"/>
                                </a:rPr>
                                <m:t>𝑚</m:t>
                              </m:r>
                            </m:e>
                            <m:sub>
                              <m:r>
                                <a:rPr lang="en-US" altLang="ja-JP" sz="3200" i="1">
                                  <a:solidFill>
                                    <a:prstClr val="black"/>
                                  </a:solidFill>
                                  <a:latin typeface="Cambria Math" panose="02040503050406030204" pitchFamily="18" charset="0"/>
                                </a:rPr>
                                <m:t>[</m:t>
                              </m:r>
                              <m:r>
                                <a:rPr lang="en-US" altLang="ja-JP" sz="3200" b="0" i="1" smtClean="0">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ub>
                            <m:sup>
                              <m:r>
                                <a:rPr lang="en-US" altLang="ja-JP" sz="3200" i="1">
                                  <a:solidFill>
                                    <a:prstClr val="black"/>
                                  </a:solidFill>
                                  <a:latin typeface="Cambria Math" panose="02040503050406030204" pitchFamily="18" charset="0"/>
                                </a:rPr>
                                <m:t>𝑗</m:t>
                              </m:r>
                            </m:sup>
                          </m:sSubSup>
                        </m:e>
                      </m:d>
                      <m:d>
                        <m:dPr>
                          <m:begChr m:val="{"/>
                          <m:endChr m:val="}"/>
                          <m:ctrlPr>
                            <a:rPr lang="en-US" altLang="ja-JP" sz="3200" i="1">
                              <a:latin typeface="Cambria Math" panose="02040503050406030204" pitchFamily="18" charset="0"/>
                            </a:rPr>
                          </m:ctrlPr>
                        </m:dPr>
                        <m:e>
                          <m:r>
                            <a:rPr lang="ja-JP" altLang="en-US" sz="3200" i="1">
                              <a:latin typeface="Cambria Math" panose="02040503050406030204" pitchFamily="18" charset="0"/>
                            </a:rPr>
                            <m:t>𝜂</m:t>
                          </m:r>
                          <m:d>
                            <m:dPr>
                              <m:ctrlPr>
                                <a:rPr lang="en-US" altLang="ja-JP" sz="3200" i="1">
                                  <a:latin typeface="Cambria Math" panose="02040503050406030204" pitchFamily="18" charset="0"/>
                                </a:rPr>
                              </m:ctrlPr>
                            </m:dPr>
                            <m:e>
                              <m:r>
                                <a:rPr lang="en-US" altLang="ja-JP" sz="3200" b="0" i="1" smtClean="0">
                                  <a:latin typeface="Cambria Math" panose="02040503050406030204" pitchFamily="18" charset="0"/>
                                </a:rPr>
                                <m:t>𝑥</m:t>
                              </m:r>
                            </m:e>
                          </m:d>
                          <m:r>
                            <a:rPr lang="en-US" altLang="ja-JP" sz="3200" i="1">
                              <a:latin typeface="Cambria Math" panose="02040503050406030204" pitchFamily="18" charset="0"/>
                            </a:rPr>
                            <m:t>−</m:t>
                          </m:r>
                          <m:r>
                            <a:rPr lang="en-US" altLang="ja-JP" sz="3200" i="1">
                              <a:latin typeface="Cambria Math" panose="02040503050406030204" pitchFamily="18" charset="0"/>
                            </a:rPr>
                            <m:t>𝑠</m:t>
                          </m:r>
                          <m:d>
                            <m:dPr>
                              <m:ctrlPr>
                                <a:rPr lang="en-US" altLang="ja-JP" sz="3200" i="1">
                                  <a:latin typeface="Cambria Math" panose="02040503050406030204" pitchFamily="18" charset="0"/>
                                </a:rPr>
                              </m:ctrlPr>
                            </m:dPr>
                            <m:e>
                              <m:r>
                                <a:rPr lang="en-US" altLang="ja-JP" sz="3200" b="0" i="1" smtClean="0">
                                  <a:latin typeface="Cambria Math" panose="02040503050406030204" pitchFamily="18" charset="0"/>
                                </a:rPr>
                                <m:t>𝑥</m:t>
                              </m:r>
                              <m:r>
                                <a:rPr lang="en-US" altLang="ja-JP" sz="3200" i="1">
                                  <a:latin typeface="Cambria Math" panose="02040503050406030204" pitchFamily="18" charset="0"/>
                                </a:rPr>
                                <m:t>,</m:t>
                              </m:r>
                              <m:sSubSup>
                                <m:sSubSupPr>
                                  <m:ctrlPr>
                                    <a:rPr lang="en-US" altLang="ja-JP" sz="3200" i="1">
                                      <a:solidFill>
                                        <a:prstClr val="black"/>
                                      </a:solidFill>
                                      <a:latin typeface="Cambria Math" panose="02040503050406030204" pitchFamily="18" charset="0"/>
                                    </a:rPr>
                                  </m:ctrlPr>
                                </m:sSubSupPr>
                                <m:e>
                                  <m:r>
                                    <a:rPr lang="en-US" altLang="ja-JP" sz="3200" i="1">
                                      <a:solidFill>
                                        <a:prstClr val="black"/>
                                      </a:solidFill>
                                      <a:latin typeface="Cambria Math" panose="02040503050406030204" pitchFamily="18" charset="0"/>
                                    </a:rPr>
                                    <m:t>𝑚</m:t>
                                  </m:r>
                                </m:e>
                                <m:sub>
                                  <m:r>
                                    <a:rPr lang="en-US" altLang="ja-JP" sz="3200" i="1">
                                      <a:solidFill>
                                        <a:prstClr val="black"/>
                                      </a:solidFill>
                                      <a:latin typeface="Cambria Math" panose="02040503050406030204" pitchFamily="18" charset="0"/>
                                    </a:rPr>
                                    <m:t>[</m:t>
                                  </m:r>
                                  <m:r>
                                    <a:rPr lang="en-US" altLang="ja-JP" sz="3200" b="0" i="1" smtClean="0">
                                      <a:solidFill>
                                        <a:prstClr val="black"/>
                                      </a:solidFill>
                                      <a:latin typeface="Cambria Math" panose="02040503050406030204" pitchFamily="18" charset="0"/>
                                    </a:rPr>
                                    <m:t>𝑥</m:t>
                                  </m:r>
                                  <m:r>
                                    <a:rPr lang="en-US" altLang="ja-JP" sz="3200" i="1">
                                      <a:solidFill>
                                        <a:prstClr val="black"/>
                                      </a:solidFill>
                                      <a:latin typeface="Cambria Math" panose="02040503050406030204" pitchFamily="18" charset="0"/>
                                    </a:rPr>
                                    <m:t>]</m:t>
                                  </m:r>
                                </m:sub>
                                <m:sup>
                                  <m:r>
                                    <a:rPr lang="en-US" altLang="ja-JP" sz="3200" i="1">
                                      <a:solidFill>
                                        <a:prstClr val="black"/>
                                      </a:solidFill>
                                      <a:latin typeface="Cambria Math" panose="02040503050406030204" pitchFamily="18" charset="0"/>
                                    </a:rPr>
                                    <m:t>𝑗</m:t>
                                  </m:r>
                                </m:sup>
                              </m:sSubSup>
                            </m:e>
                          </m:d>
                        </m:e>
                      </m:d>
                      <m:r>
                        <a:rPr lang="en-US" altLang="ja-JP" sz="3200" i="1">
                          <a:latin typeface="Cambria Math" panose="02040503050406030204" pitchFamily="18" charset="0"/>
                        </a:rPr>
                        <m:t>=0</m:t>
                      </m:r>
                    </m:oMath>
                  </m:oMathPara>
                </a14:m>
                <a:endParaRPr lang="en-US" altLang="ja-JP" sz="3200" dirty="0"/>
              </a:p>
            </p:txBody>
          </p:sp>
        </mc:Choice>
        <mc:Fallback xmlns="">
          <p:sp>
            <p:nvSpPr>
              <p:cNvPr id="40" name="テキスト ボックス 39">
                <a:extLst>
                  <a:ext uri="{FF2B5EF4-FFF2-40B4-BE49-F238E27FC236}">
                    <a16:creationId xmlns:a16="http://schemas.microsoft.com/office/drawing/2014/main" id="{B4FEC7F8-E8A2-85AE-3E88-B7D05DDBF33A}"/>
                  </a:ext>
                </a:extLst>
              </p:cNvPr>
              <p:cNvSpPr txBox="1">
                <a:spLocks noRot="1" noChangeAspect="1" noMove="1" noResize="1" noEditPoints="1" noAdjustHandles="1" noChangeArrowheads="1" noChangeShapeType="1" noTextEdit="1"/>
              </p:cNvSpPr>
              <p:nvPr/>
            </p:nvSpPr>
            <p:spPr>
              <a:xfrm>
                <a:off x="127124" y="4855080"/>
                <a:ext cx="11903917" cy="1287340"/>
              </a:xfrm>
              <a:prstGeom prst="rect">
                <a:avLst/>
              </a:prstGeom>
              <a:blipFill>
                <a:blip r:embed="rId6"/>
                <a:stretch>
                  <a:fillRect/>
                </a:stretch>
              </a:blipFill>
              <a:ln w="12700">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1" name="テキスト ボックス 40">
                <a:extLst>
                  <a:ext uri="{FF2B5EF4-FFF2-40B4-BE49-F238E27FC236}">
                    <a16:creationId xmlns:a16="http://schemas.microsoft.com/office/drawing/2014/main" id="{D3313254-9B83-C346-9EEA-FADABC05289A}"/>
                  </a:ext>
                </a:extLst>
              </p:cNvPr>
              <p:cNvSpPr txBox="1"/>
              <p:nvPr/>
            </p:nvSpPr>
            <p:spPr>
              <a:xfrm>
                <a:off x="1708612" y="5784513"/>
                <a:ext cx="8774773" cy="1016368"/>
              </a:xfrm>
              <a:prstGeom prst="rect">
                <a:avLst/>
              </a:prstGeom>
              <a:noFill/>
              <a:ln w="12700">
                <a:noFill/>
              </a:ln>
            </p:spPr>
            <p:txBody>
              <a:bodyPr wrap="square" rtlCol="0">
                <a:spAutoFit/>
              </a:bodyPr>
              <a:lstStyle/>
              <a:p>
                <a:pPr lvl="0" algn="ctr">
                  <a:defRPr/>
                </a:pPr>
                <a14:m>
                  <m:oMath xmlns:m="http://schemas.openxmlformats.org/officeDocument/2006/math">
                    <m:r>
                      <a:rPr lang="ja-JP" altLang="en-US" sz="2800" i="1">
                        <a:latin typeface="Cambria Math" panose="02040503050406030204" pitchFamily="18" charset="0"/>
                      </a:rPr>
                      <m:t>𝛽</m:t>
                    </m:r>
                  </m:oMath>
                </a14:m>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を大きくしながら平均位置を</a:t>
                </a:r>
                <a14:m>
                  <m:oMath xmlns:m="http://schemas.openxmlformats.org/officeDocument/2006/math">
                    <m:sSub>
                      <m:sSubPr>
                        <m:ctrlPr>
                          <a:rPr lang="en-US" altLang="ja-JP" sz="2800" i="1">
                            <a:solidFill>
                              <a:prstClr val="black"/>
                            </a:solidFill>
                            <a:latin typeface="Cambria Math" panose="02040503050406030204" pitchFamily="18" charset="0"/>
                          </a:rPr>
                        </m:ctrlPr>
                      </m:sSubPr>
                      <m:e>
                        <m:r>
                          <m:rPr>
                            <m:sty m:val="p"/>
                          </m:rPr>
                          <a:rPr lang="el-GR" altLang="ja-JP" sz="2800" i="1">
                            <a:solidFill>
                              <a:prstClr val="black"/>
                            </a:solidFill>
                            <a:latin typeface="Cambria Math" panose="02040503050406030204" pitchFamily="18" charset="0"/>
                            <a:ea typeface="Cambria Math" panose="02040503050406030204" pitchFamily="18" charset="0"/>
                          </a:rPr>
                          <m:t>Δ</m:t>
                        </m:r>
                      </m:e>
                      <m:sub>
                        <m:r>
                          <a:rPr lang="ja-JP" altLang="en-US" sz="2800" i="1">
                            <a:solidFill>
                              <a:prstClr val="black"/>
                            </a:solidFill>
                            <a:latin typeface="Cambria Math" panose="02040503050406030204" pitchFamily="18" charset="0"/>
                          </a:rPr>
                          <m:t>𝛽</m:t>
                        </m:r>
                      </m:sub>
                    </m:sSub>
                    <m:sSup>
                      <m:sSupPr>
                        <m:ctrlPr>
                          <a:rPr lang="en-US" altLang="ja-JP" sz="2800" i="1">
                            <a:solidFill>
                              <a:prstClr val="black"/>
                            </a:solidFill>
                            <a:latin typeface="Cambria Math" panose="02040503050406030204" pitchFamily="18" charset="0"/>
                          </a:rPr>
                        </m:ctrlPr>
                      </m:sSupPr>
                      <m:e>
                        <m:r>
                          <a:rPr lang="en-US" altLang="ja-JP" sz="2800" i="1">
                            <a:solidFill>
                              <a:prstClr val="black"/>
                            </a:solidFill>
                            <a:latin typeface="Cambria Math" panose="02040503050406030204" pitchFamily="18" charset="0"/>
                          </a:rPr>
                          <m:t>𝑚</m:t>
                        </m:r>
                      </m:e>
                      <m:sup>
                        <m:r>
                          <a:rPr lang="en-US" altLang="ja-JP" sz="2800" i="1">
                            <a:solidFill>
                              <a:prstClr val="black"/>
                            </a:solidFill>
                            <a:latin typeface="Cambria Math" panose="02040503050406030204" pitchFamily="18" charset="0"/>
                          </a:rPr>
                          <m:t>𝑗</m:t>
                        </m:r>
                      </m:sup>
                    </m:sSup>
                  </m:oMath>
                </a14:m>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で更新</a:t>
                </a:r>
                <a:endPar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a:p>
                <a:pPr lvl="0" algn="ctr">
                  <a:defRPr/>
                </a:pP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→上記の方程式を満たす位置に基底関数を複製→</a:t>
                </a:r>
                <a:r>
                  <a:rPr kumimoji="1" lang="en-US" altLang="ja-JP"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1</a:t>
                </a:r>
                <a:r>
                  <a:rPr kumimoji="1" lang="ja-JP" altLang="en-US" sz="28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rPr>
                  <a:t>へ</a:t>
                </a:r>
                <a:endParaRPr kumimoji="1" lang="en-US" altLang="ja-JP" sz="3200" b="1" i="0" u="none" strike="noStrike" kern="1200" cap="none" spc="0" normalizeH="0" baseline="0" noProof="0" dirty="0">
                  <a:ln>
                    <a:noFill/>
                  </a:ln>
                  <a:solidFill>
                    <a:prstClr val="black"/>
                  </a:solidFill>
                  <a:effectLst/>
                  <a:uLnTx/>
                  <a:uFillTx/>
                  <a:latin typeface="游ゴシック" panose="02110004020202020204"/>
                  <a:ea typeface="游ゴシック" panose="020B0400000000000000" pitchFamily="50" charset="-128"/>
                </a:endParaRPr>
              </a:p>
            </p:txBody>
          </p:sp>
        </mc:Choice>
        <mc:Fallback xmlns="">
          <p:sp>
            <p:nvSpPr>
              <p:cNvPr id="41" name="テキスト ボックス 40">
                <a:extLst>
                  <a:ext uri="{FF2B5EF4-FFF2-40B4-BE49-F238E27FC236}">
                    <a16:creationId xmlns:a16="http://schemas.microsoft.com/office/drawing/2014/main" id="{DC491CA1-BD6E-7E96-7082-6957BBEBCDC2}"/>
                  </a:ext>
                </a:extLst>
              </p:cNvPr>
              <p:cNvSpPr txBox="1">
                <a:spLocks noRot="1" noChangeAspect="1" noMove="1" noResize="1" noEditPoints="1" noAdjustHandles="1" noChangeArrowheads="1" noChangeShapeType="1" noTextEdit="1"/>
              </p:cNvSpPr>
              <p:nvPr/>
            </p:nvSpPr>
            <p:spPr>
              <a:xfrm>
                <a:off x="1708612" y="5784513"/>
                <a:ext cx="8774773" cy="1016368"/>
              </a:xfrm>
              <a:prstGeom prst="rect">
                <a:avLst/>
              </a:prstGeom>
              <a:blipFill>
                <a:blip r:embed="rId7"/>
                <a:stretch>
                  <a:fillRect l="-69" t="-3593" b="-15569"/>
                </a:stretch>
              </a:blipFill>
              <a:ln w="12700">
                <a:noFill/>
              </a:ln>
            </p:spPr>
            <p:txBody>
              <a:bodyPr/>
              <a:lstStyle/>
              <a:p>
                <a:r>
                  <a:rPr lang="ja-JP" altLang="en-US">
                    <a:noFill/>
                  </a:rPr>
                  <a:t> </a:t>
                </a:r>
              </a:p>
            </p:txBody>
          </p:sp>
        </mc:Fallback>
      </mc:AlternateContent>
    </p:spTree>
    <p:extLst>
      <p:ext uri="{BB962C8B-B14F-4D97-AF65-F5344CB8AC3E}">
        <p14:creationId xmlns:p14="http://schemas.microsoft.com/office/powerpoint/2010/main" val="2844672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89129-083D-FFD5-8A5E-CFC5D9E46212}"/>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3478112A-686F-4860-C086-141B12AC95D1}"/>
              </a:ext>
            </a:extLst>
          </p:cNvPr>
          <p:cNvSpPr/>
          <p:nvPr/>
        </p:nvSpPr>
        <p:spPr>
          <a:xfrm>
            <a:off x="38100" y="906914"/>
            <a:ext cx="6057900" cy="5893936"/>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テキスト ボックス 27">
            <a:extLst>
              <a:ext uri="{FF2B5EF4-FFF2-40B4-BE49-F238E27FC236}">
                <a16:creationId xmlns:a16="http://schemas.microsoft.com/office/drawing/2014/main" id="{F52D10AE-4EF0-D5B2-73A6-4B607FD5B172}"/>
              </a:ext>
            </a:extLst>
          </p:cNvPr>
          <p:cNvSpPr txBox="1"/>
          <p:nvPr/>
        </p:nvSpPr>
        <p:spPr>
          <a:xfrm>
            <a:off x="-1" y="0"/>
            <a:ext cx="12192000" cy="584775"/>
          </a:xfrm>
          <a:prstGeom prst="rect">
            <a:avLst/>
          </a:prstGeom>
          <a:solidFill>
            <a:schemeClr val="accent6"/>
          </a:solidFill>
        </p:spPr>
        <p:txBody>
          <a:bodyPr wrap="square" rtlCol="0">
            <a:spAutoFit/>
          </a:bodyPr>
          <a:lstStyle/>
          <a:p>
            <a:pPr algn="ctr"/>
            <a:r>
              <a:rPr lang="ja-JP" altLang="en-US" sz="3200" b="1" dirty="0">
                <a:solidFill>
                  <a:schemeClr val="bg1"/>
                </a:solidFill>
              </a:rPr>
              <a:t>提案手法</a:t>
            </a:r>
            <a:endParaRPr kumimoji="1" lang="ja-JP" altLang="en-US" sz="3200" b="1" dirty="0">
              <a:solidFill>
                <a:schemeClr val="bg1"/>
              </a:solidFill>
            </a:endParaRPr>
          </a:p>
        </p:txBody>
      </p:sp>
      <p:sp>
        <p:nvSpPr>
          <p:cNvPr id="5" name="正方形/長方形 4">
            <a:extLst>
              <a:ext uri="{FF2B5EF4-FFF2-40B4-BE49-F238E27FC236}">
                <a16:creationId xmlns:a16="http://schemas.microsoft.com/office/drawing/2014/main" id="{FFBCBE4F-CD99-0B82-4328-A8A2068D5EBA}"/>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75C1A061-EF5F-3E18-41D5-80BA6F913869}"/>
              </a:ext>
            </a:extLst>
          </p:cNvPr>
          <p:cNvSpPr txBox="1"/>
          <p:nvPr/>
        </p:nvSpPr>
        <p:spPr>
          <a:xfrm>
            <a:off x="612777" y="676081"/>
            <a:ext cx="5007628" cy="461665"/>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lang="en-US" altLang="ja-JP" sz="2400" b="1" dirty="0"/>
              <a:t>Q</a:t>
            </a:r>
            <a:r>
              <a:rPr lang="ja-JP" altLang="en-US" sz="2400" b="1" dirty="0"/>
              <a:t>学習</a:t>
            </a:r>
            <a:endParaRPr kumimoji="1" lang="ja-JP" altLang="en-US" sz="2400" b="1" dirty="0"/>
          </a:p>
        </p:txBody>
      </p:sp>
      <p:sp>
        <p:nvSpPr>
          <p:cNvPr id="2" name="四角形: 角を丸くする 1">
            <a:extLst>
              <a:ext uri="{FF2B5EF4-FFF2-40B4-BE49-F238E27FC236}">
                <a16:creationId xmlns:a16="http://schemas.microsoft.com/office/drawing/2014/main" id="{ADD29444-4887-75C9-1529-D8267EA1D30B}"/>
              </a:ext>
            </a:extLst>
          </p:cNvPr>
          <p:cNvSpPr/>
          <p:nvPr/>
        </p:nvSpPr>
        <p:spPr>
          <a:xfrm>
            <a:off x="6160770" y="877223"/>
            <a:ext cx="5993130" cy="5893936"/>
          </a:xfrm>
          <a:prstGeom prst="roundRect">
            <a:avLst>
              <a:gd name="adj" fmla="val 7728"/>
            </a:avLst>
          </a:prstGeom>
          <a:solidFill>
            <a:schemeClr val="accent6">
              <a:lumMod val="20000"/>
              <a:lumOff val="80000"/>
            </a:schemeClr>
          </a:solidFill>
          <a:ln w="381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2">
            <a:extLst>
              <a:ext uri="{FF2B5EF4-FFF2-40B4-BE49-F238E27FC236}">
                <a16:creationId xmlns:a16="http://schemas.microsoft.com/office/drawing/2014/main" id="{2812F4C7-6781-E09C-9175-C65705325F76}"/>
              </a:ext>
            </a:extLst>
          </p:cNvPr>
          <p:cNvSpPr txBox="1"/>
          <p:nvPr/>
        </p:nvSpPr>
        <p:spPr>
          <a:xfrm>
            <a:off x="7486967" y="646390"/>
            <a:ext cx="3580515" cy="461665"/>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lang="ja-JP" altLang="en-US" sz="2400" b="1" dirty="0"/>
              <a:t>マウンテンカー問題</a:t>
            </a:r>
            <a:endParaRPr kumimoji="1" lang="ja-JP" altLang="en-US" sz="2400" b="1" dirty="0"/>
          </a:p>
        </p:txBody>
      </p:sp>
      <p:pic>
        <p:nvPicPr>
          <p:cNvPr id="6" name="図 5" descr="ダイアグラム&#10;&#10;自動的に生成された説明">
            <a:extLst>
              <a:ext uri="{FF2B5EF4-FFF2-40B4-BE49-F238E27FC236}">
                <a16:creationId xmlns:a16="http://schemas.microsoft.com/office/drawing/2014/main" id="{F1E0B747-D57D-A4E6-7A79-C6DB21FD8C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658" y="1612900"/>
            <a:ext cx="5127865" cy="2884424"/>
          </a:xfrm>
          <a:prstGeom prst="rect">
            <a:avLst/>
          </a:prstGeom>
          <a:ln w="19050">
            <a:solidFill>
              <a:schemeClr val="tx1"/>
            </a:solidFill>
          </a:ln>
        </p:spPr>
      </p:pic>
      <p:sp>
        <p:nvSpPr>
          <p:cNvPr id="9" name="テキスト ボックス 8">
            <a:extLst>
              <a:ext uri="{FF2B5EF4-FFF2-40B4-BE49-F238E27FC236}">
                <a16:creationId xmlns:a16="http://schemas.microsoft.com/office/drawing/2014/main" id="{F20D5F59-C176-A4E6-C2D0-3EF9C8A7ED5B}"/>
              </a:ext>
            </a:extLst>
          </p:cNvPr>
          <p:cNvSpPr txBox="1"/>
          <p:nvPr/>
        </p:nvSpPr>
        <p:spPr>
          <a:xfrm>
            <a:off x="563236" y="4588630"/>
            <a:ext cx="5007628" cy="461665"/>
          </a:xfrm>
          <a:prstGeom prst="rect">
            <a:avLst/>
          </a:prstGeom>
          <a:solidFill>
            <a:schemeClr val="accent6">
              <a:lumMod val="40000"/>
              <a:lumOff val="60000"/>
            </a:schemeClr>
          </a:solidFill>
          <a:ln w="38100">
            <a:solidFill>
              <a:schemeClr val="accent6"/>
            </a:solidFill>
          </a:ln>
        </p:spPr>
        <p:txBody>
          <a:bodyPr wrap="square" rtlCol="0">
            <a:spAutoFit/>
          </a:bodyPr>
          <a:lstStyle/>
          <a:p>
            <a:pPr algn="ctr"/>
            <a:r>
              <a:rPr lang="en-US" altLang="ja-JP" sz="2400" b="1" dirty="0"/>
              <a:t>Q</a:t>
            </a:r>
            <a:r>
              <a:rPr lang="ja-JP" altLang="en-US" sz="2400" b="1" dirty="0"/>
              <a:t>学習の説明</a:t>
            </a:r>
            <a:r>
              <a:rPr lang="en-US" altLang="ja-JP" sz="2400" b="1" dirty="0"/>
              <a:t>(</a:t>
            </a:r>
            <a:r>
              <a:rPr lang="ja-JP" altLang="en-US" sz="2400" b="1" dirty="0"/>
              <a:t>仮</a:t>
            </a:r>
            <a:r>
              <a:rPr lang="en-US" altLang="ja-JP" sz="2400" b="1" dirty="0"/>
              <a:t>)</a:t>
            </a:r>
            <a:endParaRPr kumimoji="1" lang="ja-JP" altLang="en-US" sz="2400" b="1" dirty="0"/>
          </a:p>
        </p:txBody>
      </p:sp>
      <p:grpSp>
        <p:nvGrpSpPr>
          <p:cNvPr id="15" name="グループ化 14">
            <a:extLst>
              <a:ext uri="{FF2B5EF4-FFF2-40B4-BE49-F238E27FC236}">
                <a16:creationId xmlns:a16="http://schemas.microsoft.com/office/drawing/2014/main" id="{6788482E-9595-87BF-8ABE-80D41F5C548E}"/>
              </a:ext>
            </a:extLst>
          </p:cNvPr>
          <p:cNvGrpSpPr/>
          <p:nvPr/>
        </p:nvGrpSpPr>
        <p:grpSpPr>
          <a:xfrm>
            <a:off x="11898405" y="7037523"/>
            <a:ext cx="1232173" cy="1108956"/>
            <a:chOff x="2606464" y="7346007"/>
            <a:chExt cx="1232173" cy="1108956"/>
          </a:xfrm>
          <a:solidFill>
            <a:schemeClr val="bg1"/>
          </a:solidFill>
        </p:grpSpPr>
        <p:pic>
          <p:nvPicPr>
            <p:cNvPr id="1032" name="Picture 8" descr="コアジサシのイラスト（冬羽）">
              <a:extLst>
                <a:ext uri="{FF2B5EF4-FFF2-40B4-BE49-F238E27FC236}">
                  <a16:creationId xmlns:a16="http://schemas.microsoft.com/office/drawing/2014/main" id="{D3FE2723-7A61-78A3-6BAE-C0900A7632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6464" y="7346007"/>
              <a:ext cx="1232173" cy="1108956"/>
            </a:xfrm>
            <a:prstGeom prst="rect">
              <a:avLst/>
            </a:prstGeom>
            <a:grp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7E5C7453-497A-2159-878E-15B512B48426}"/>
                </a:ext>
              </a:extLst>
            </p:cNvPr>
            <p:cNvSpPr txBox="1"/>
            <p:nvPr/>
          </p:nvSpPr>
          <p:spPr>
            <a:xfrm>
              <a:off x="2606464" y="7346007"/>
              <a:ext cx="646331" cy="369332"/>
            </a:xfrm>
            <a:prstGeom prst="rect">
              <a:avLst/>
            </a:prstGeom>
            <a:grpFill/>
            <a:ln w="19050">
              <a:solidFill>
                <a:schemeClr val="tx1"/>
              </a:solidFill>
            </a:ln>
          </p:spPr>
          <p:txBody>
            <a:bodyPr wrap="none" rtlCol="0">
              <a:spAutoFit/>
            </a:bodyPr>
            <a:lstStyle/>
            <a:p>
              <a:r>
                <a:rPr kumimoji="1" lang="ja-JP" altLang="en-US" b="1" dirty="0"/>
                <a:t>トリ</a:t>
              </a:r>
            </a:p>
          </p:txBody>
        </p:sp>
      </p:grpSp>
      <p:grpSp>
        <p:nvGrpSpPr>
          <p:cNvPr id="17" name="グループ化 16">
            <a:extLst>
              <a:ext uri="{FF2B5EF4-FFF2-40B4-BE49-F238E27FC236}">
                <a16:creationId xmlns:a16="http://schemas.microsoft.com/office/drawing/2014/main" id="{C65C2368-9B12-ACA8-DE38-8601544F8737}"/>
              </a:ext>
            </a:extLst>
          </p:cNvPr>
          <p:cNvGrpSpPr/>
          <p:nvPr/>
        </p:nvGrpSpPr>
        <p:grpSpPr>
          <a:xfrm>
            <a:off x="9912472" y="7332019"/>
            <a:ext cx="1348164" cy="1348050"/>
            <a:chOff x="9484314" y="7346007"/>
            <a:chExt cx="1348164" cy="1348050"/>
          </a:xfrm>
          <a:solidFill>
            <a:schemeClr val="bg1"/>
          </a:solidFill>
        </p:grpSpPr>
        <p:pic>
          <p:nvPicPr>
            <p:cNvPr id="1036" name="Picture 12" descr="秋田犬のイラスト">
              <a:extLst>
                <a:ext uri="{FF2B5EF4-FFF2-40B4-BE49-F238E27FC236}">
                  <a16:creationId xmlns:a16="http://schemas.microsoft.com/office/drawing/2014/main" id="{ADC0F656-5EF0-8C3B-8E11-B304FEC085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71400" y="7432979"/>
              <a:ext cx="1261078" cy="1261078"/>
            </a:xfrm>
            <a:prstGeom prst="rect">
              <a:avLst/>
            </a:prstGeom>
            <a:grpFill/>
            <a:extLst>
              <a:ext uri="{909E8E84-426E-40DD-AFC4-6F175D3DCCD1}">
                <a14:hiddenFill xmlns:a14="http://schemas.microsoft.com/office/drawing/2010/main">
                  <a:solidFill>
                    <a:srgbClr val="FFFFFF"/>
                  </a:solidFill>
                </a14:hiddenFill>
              </a:ext>
            </a:extLst>
          </p:spPr>
        </p:pic>
        <p:sp>
          <p:nvSpPr>
            <p:cNvPr id="16" name="テキスト ボックス 15">
              <a:extLst>
                <a:ext uri="{FF2B5EF4-FFF2-40B4-BE49-F238E27FC236}">
                  <a16:creationId xmlns:a16="http://schemas.microsoft.com/office/drawing/2014/main" id="{97EDC92F-0E61-5ECD-1447-EF9537445868}"/>
                </a:ext>
              </a:extLst>
            </p:cNvPr>
            <p:cNvSpPr txBox="1"/>
            <p:nvPr/>
          </p:nvSpPr>
          <p:spPr>
            <a:xfrm>
              <a:off x="9484314" y="7346007"/>
              <a:ext cx="646331" cy="369332"/>
            </a:xfrm>
            <a:prstGeom prst="rect">
              <a:avLst/>
            </a:prstGeom>
            <a:grpFill/>
            <a:ln w="19050">
              <a:solidFill>
                <a:schemeClr val="tx1"/>
              </a:solidFill>
            </a:ln>
          </p:spPr>
          <p:txBody>
            <a:bodyPr wrap="none" rtlCol="0">
              <a:spAutoFit/>
            </a:bodyPr>
            <a:lstStyle/>
            <a:p>
              <a:r>
                <a:rPr kumimoji="1" lang="ja-JP" altLang="en-US" b="1" dirty="0"/>
                <a:t>イヌ</a:t>
              </a:r>
            </a:p>
          </p:txBody>
        </p:sp>
      </p:grpSp>
    </p:spTree>
    <p:extLst>
      <p:ext uri="{BB962C8B-B14F-4D97-AF65-F5344CB8AC3E}">
        <p14:creationId xmlns:p14="http://schemas.microsoft.com/office/powerpoint/2010/main" val="3611310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E5F0E-ECE5-DB87-971A-F1D086A2002C}"/>
            </a:ext>
          </a:extLst>
        </p:cNvPr>
        <p:cNvGrpSpPr/>
        <p:nvPr/>
      </p:nvGrpSpPr>
      <p:grpSpPr>
        <a:xfrm>
          <a:off x="0" y="0"/>
          <a:ext cx="0" cy="0"/>
          <a:chOff x="0" y="0"/>
          <a:chExt cx="0" cy="0"/>
        </a:xfrm>
      </p:grpSpPr>
      <p:sp>
        <p:nvSpPr>
          <p:cNvPr id="28" name="テキスト ボックス 27">
            <a:extLst>
              <a:ext uri="{FF2B5EF4-FFF2-40B4-BE49-F238E27FC236}">
                <a16:creationId xmlns:a16="http://schemas.microsoft.com/office/drawing/2014/main" id="{8BB8B38B-5B0E-B315-5EF3-9F956A9B84FA}"/>
              </a:ext>
            </a:extLst>
          </p:cNvPr>
          <p:cNvSpPr txBox="1"/>
          <p:nvPr/>
        </p:nvSpPr>
        <p:spPr>
          <a:xfrm>
            <a:off x="-1" y="0"/>
            <a:ext cx="12192000" cy="584775"/>
          </a:xfrm>
          <a:prstGeom prst="rect">
            <a:avLst/>
          </a:prstGeom>
          <a:solidFill>
            <a:schemeClr val="accent4"/>
          </a:solidFill>
          <a:ln>
            <a:noFill/>
          </a:ln>
        </p:spPr>
        <p:txBody>
          <a:bodyPr wrap="square" rtlCol="0">
            <a:spAutoFit/>
          </a:bodyPr>
          <a:lstStyle/>
          <a:p>
            <a:pPr algn="ctr"/>
            <a:r>
              <a:rPr lang="ja-JP" altLang="en-US" sz="3200" b="1" dirty="0">
                <a:solidFill>
                  <a:schemeClr val="bg1"/>
                </a:solidFill>
              </a:rPr>
              <a:t>機械学習の種類</a:t>
            </a:r>
            <a:endParaRPr kumimoji="1" lang="ja-JP" altLang="en-US" sz="3200" b="1" dirty="0">
              <a:solidFill>
                <a:schemeClr val="bg1"/>
              </a:solidFill>
            </a:endParaRPr>
          </a:p>
        </p:txBody>
      </p:sp>
      <p:sp>
        <p:nvSpPr>
          <p:cNvPr id="5" name="正方形/長方形 4">
            <a:extLst>
              <a:ext uri="{FF2B5EF4-FFF2-40B4-BE49-F238E27FC236}">
                <a16:creationId xmlns:a16="http://schemas.microsoft.com/office/drawing/2014/main" id="{FCE98749-936A-A103-C027-B05FB98C793F}"/>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9CD88FAD-FC05-DB05-5F5E-7E1CD06DD66B}"/>
              </a:ext>
            </a:extLst>
          </p:cNvPr>
          <p:cNvSpPr/>
          <p:nvPr/>
        </p:nvSpPr>
        <p:spPr>
          <a:xfrm>
            <a:off x="104623" y="905662"/>
            <a:ext cx="5991377" cy="3333266"/>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DA6DBAA4-BE48-C7F0-F0FC-36DFB6AC9ECD}"/>
              </a:ext>
            </a:extLst>
          </p:cNvPr>
          <p:cNvSpPr txBox="1"/>
          <p:nvPr/>
        </p:nvSpPr>
        <p:spPr>
          <a:xfrm>
            <a:off x="710801" y="647848"/>
            <a:ext cx="2675652"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lang="ja-JP" altLang="en-US" sz="2800" b="1" dirty="0"/>
              <a:t>教師あり学習</a:t>
            </a:r>
            <a:endParaRPr kumimoji="1" lang="ja-JP" altLang="en-US" sz="2800" b="1" dirty="0"/>
          </a:p>
        </p:txBody>
      </p:sp>
      <p:sp>
        <p:nvSpPr>
          <p:cNvPr id="19" name="四角形: 角を丸くする 18">
            <a:extLst>
              <a:ext uri="{FF2B5EF4-FFF2-40B4-BE49-F238E27FC236}">
                <a16:creationId xmlns:a16="http://schemas.microsoft.com/office/drawing/2014/main" id="{0A167189-5CB2-F991-E0E1-610B5F41098F}"/>
              </a:ext>
            </a:extLst>
          </p:cNvPr>
          <p:cNvSpPr/>
          <p:nvPr/>
        </p:nvSpPr>
        <p:spPr>
          <a:xfrm>
            <a:off x="6164460" y="905662"/>
            <a:ext cx="5935448" cy="3333266"/>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四角形: 角を丸くする 19">
            <a:extLst>
              <a:ext uri="{FF2B5EF4-FFF2-40B4-BE49-F238E27FC236}">
                <a16:creationId xmlns:a16="http://schemas.microsoft.com/office/drawing/2014/main" id="{953C1A6C-B15F-138B-03CC-0E8C24EF9B75}"/>
              </a:ext>
            </a:extLst>
          </p:cNvPr>
          <p:cNvSpPr/>
          <p:nvPr/>
        </p:nvSpPr>
        <p:spPr>
          <a:xfrm>
            <a:off x="69667" y="4563611"/>
            <a:ext cx="12052661" cy="2204450"/>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1" name="テキスト ボックス 20">
            <a:extLst>
              <a:ext uri="{FF2B5EF4-FFF2-40B4-BE49-F238E27FC236}">
                <a16:creationId xmlns:a16="http://schemas.microsoft.com/office/drawing/2014/main" id="{2F5F3A25-BCED-9DAE-D7C0-19F2DA6D299F}"/>
              </a:ext>
            </a:extLst>
          </p:cNvPr>
          <p:cNvSpPr txBox="1"/>
          <p:nvPr/>
        </p:nvSpPr>
        <p:spPr>
          <a:xfrm>
            <a:off x="6702178" y="647848"/>
            <a:ext cx="2675652"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lang="ja-JP" altLang="en-US" sz="2800" b="1" dirty="0"/>
              <a:t>教師なし学習</a:t>
            </a:r>
            <a:endParaRPr kumimoji="1" lang="ja-JP" altLang="en-US" sz="2800" b="1" dirty="0"/>
          </a:p>
        </p:txBody>
      </p:sp>
      <p:sp>
        <p:nvSpPr>
          <p:cNvPr id="22" name="テキスト ボックス 21">
            <a:extLst>
              <a:ext uri="{FF2B5EF4-FFF2-40B4-BE49-F238E27FC236}">
                <a16:creationId xmlns:a16="http://schemas.microsoft.com/office/drawing/2014/main" id="{27248A00-8DD8-0F16-B150-0B7ABE6290A2}"/>
              </a:ext>
            </a:extLst>
          </p:cNvPr>
          <p:cNvSpPr txBox="1"/>
          <p:nvPr/>
        </p:nvSpPr>
        <p:spPr>
          <a:xfrm>
            <a:off x="710801" y="4302001"/>
            <a:ext cx="2675652"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lang="ja-JP" altLang="en-US" sz="2800" b="1" dirty="0"/>
              <a:t>強化学習</a:t>
            </a:r>
            <a:endParaRPr kumimoji="1" lang="ja-JP" altLang="en-US" sz="2800" b="1" dirty="0"/>
          </a:p>
        </p:txBody>
      </p:sp>
      <p:sp>
        <p:nvSpPr>
          <p:cNvPr id="23" name="テキスト ボックス 22">
            <a:extLst>
              <a:ext uri="{FF2B5EF4-FFF2-40B4-BE49-F238E27FC236}">
                <a16:creationId xmlns:a16="http://schemas.microsoft.com/office/drawing/2014/main" id="{F1FE7655-5E41-23E8-8342-DD347E07EEF2}"/>
              </a:ext>
            </a:extLst>
          </p:cNvPr>
          <p:cNvSpPr txBox="1"/>
          <p:nvPr/>
        </p:nvSpPr>
        <p:spPr>
          <a:xfrm>
            <a:off x="104622" y="1206851"/>
            <a:ext cx="5967746" cy="954107"/>
          </a:xfrm>
          <a:prstGeom prst="rect">
            <a:avLst/>
          </a:prstGeom>
          <a:noFill/>
        </p:spPr>
        <p:txBody>
          <a:bodyPr wrap="square" rtlCol="0">
            <a:spAutoFit/>
          </a:bodyPr>
          <a:lstStyle/>
          <a:p>
            <a:pPr algn="just"/>
            <a:r>
              <a:rPr lang="ja-JP" altLang="en-US" sz="2800" b="1" dirty="0"/>
              <a:t>モデルに入力データと正解を与えて入力と出力の関係を学習させる</a:t>
            </a:r>
            <a:endParaRPr kumimoji="1" lang="ja-JP" altLang="en-US" sz="2800" b="1" dirty="0"/>
          </a:p>
        </p:txBody>
      </p:sp>
      <p:sp>
        <p:nvSpPr>
          <p:cNvPr id="3" name="テキスト ボックス 2">
            <a:extLst>
              <a:ext uri="{FF2B5EF4-FFF2-40B4-BE49-F238E27FC236}">
                <a16:creationId xmlns:a16="http://schemas.microsoft.com/office/drawing/2014/main" id="{09C81E29-CE4F-CB47-58B2-DDC724CFDB72}"/>
              </a:ext>
            </a:extLst>
          </p:cNvPr>
          <p:cNvSpPr txBox="1"/>
          <p:nvPr/>
        </p:nvSpPr>
        <p:spPr>
          <a:xfrm>
            <a:off x="6151929" y="1209050"/>
            <a:ext cx="5935448" cy="954107"/>
          </a:xfrm>
          <a:prstGeom prst="rect">
            <a:avLst/>
          </a:prstGeom>
          <a:noFill/>
        </p:spPr>
        <p:txBody>
          <a:bodyPr wrap="square" rtlCol="0">
            <a:spAutoFit/>
          </a:bodyPr>
          <a:lstStyle/>
          <a:p>
            <a:pPr algn="just"/>
            <a:r>
              <a:rPr lang="ja-JP" altLang="en-US" sz="2800" b="1" dirty="0"/>
              <a:t>ラベル付けされてないデータから</a:t>
            </a:r>
            <a:endParaRPr lang="en-US" altLang="ja-JP" sz="2800" b="1" dirty="0"/>
          </a:p>
          <a:p>
            <a:pPr algn="just"/>
            <a:r>
              <a:rPr lang="ja-JP" altLang="en-US" sz="2800" b="1" dirty="0"/>
              <a:t>パターンや構造を見つけて分類する</a:t>
            </a:r>
            <a:endParaRPr kumimoji="1" lang="ja-JP" altLang="en-US" sz="2800" b="1" dirty="0"/>
          </a:p>
        </p:txBody>
      </p:sp>
      <p:pic>
        <p:nvPicPr>
          <p:cNvPr id="1028" name="Picture 4" descr="教師なし学習とは？教師あり学習との違いや概要、手法を解説 ｜転職ならdodaエンジニア IT">
            <a:extLst>
              <a:ext uri="{FF2B5EF4-FFF2-40B4-BE49-F238E27FC236}">
                <a16:creationId xmlns:a16="http://schemas.microsoft.com/office/drawing/2014/main" id="{A489800E-564A-A651-A89F-CD6938ED0C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7390" y="2138664"/>
            <a:ext cx="4564525" cy="191396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E490FCBD-A1E8-352D-2B79-DCD18C2C6F15}"/>
              </a:ext>
            </a:extLst>
          </p:cNvPr>
          <p:cNvSpPr txBox="1"/>
          <p:nvPr/>
        </p:nvSpPr>
        <p:spPr>
          <a:xfrm>
            <a:off x="198753" y="5012821"/>
            <a:ext cx="6739076" cy="1384995"/>
          </a:xfrm>
          <a:prstGeom prst="rect">
            <a:avLst/>
          </a:prstGeom>
          <a:noFill/>
        </p:spPr>
        <p:txBody>
          <a:bodyPr wrap="square" rtlCol="0">
            <a:spAutoFit/>
          </a:bodyPr>
          <a:lstStyle/>
          <a:p>
            <a:pPr algn="just"/>
            <a:r>
              <a:rPr lang="ja-JP" altLang="en-US" sz="2800" b="1" dirty="0"/>
              <a:t>エージェントが環境と相互作用しながら試行錯誤を通じて報酬を最大化する行動を学習する</a:t>
            </a:r>
            <a:endParaRPr kumimoji="1" lang="ja-JP" altLang="en-US" sz="2800" b="1" dirty="0"/>
          </a:p>
        </p:txBody>
      </p:sp>
      <p:sp>
        <p:nvSpPr>
          <p:cNvPr id="6" name="正方形/長方形 5">
            <a:extLst>
              <a:ext uri="{FF2B5EF4-FFF2-40B4-BE49-F238E27FC236}">
                <a16:creationId xmlns:a16="http://schemas.microsoft.com/office/drawing/2014/main" id="{83F42010-F47E-DCCA-A3FB-BD0F2C0601C2}"/>
              </a:ext>
            </a:extLst>
          </p:cNvPr>
          <p:cNvSpPr/>
          <p:nvPr/>
        </p:nvSpPr>
        <p:spPr>
          <a:xfrm>
            <a:off x="2892121" y="2751573"/>
            <a:ext cx="1294739" cy="993691"/>
          </a:xfrm>
          <a:prstGeom prst="rect">
            <a:avLst/>
          </a:prstGeom>
          <a:solidFill>
            <a:schemeClr val="accent6">
              <a:lumMod val="20000"/>
              <a:lumOff val="8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solidFill>
                  <a:schemeClr val="tx1"/>
                </a:solidFill>
              </a:rPr>
              <a:t>モデル</a:t>
            </a:r>
          </a:p>
        </p:txBody>
      </p:sp>
      <p:sp>
        <p:nvSpPr>
          <p:cNvPr id="9" name="矢印: 右 8">
            <a:extLst>
              <a:ext uri="{FF2B5EF4-FFF2-40B4-BE49-F238E27FC236}">
                <a16:creationId xmlns:a16="http://schemas.microsoft.com/office/drawing/2014/main" id="{F05D957D-7DAE-55A9-8FFE-79E157539CB4}"/>
              </a:ext>
            </a:extLst>
          </p:cNvPr>
          <p:cNvSpPr/>
          <p:nvPr/>
        </p:nvSpPr>
        <p:spPr>
          <a:xfrm>
            <a:off x="4289519" y="3019270"/>
            <a:ext cx="322240" cy="484632"/>
          </a:xfrm>
          <a:prstGeom prst="rightArrow">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9" name="図 38">
            <a:extLst>
              <a:ext uri="{FF2B5EF4-FFF2-40B4-BE49-F238E27FC236}">
                <a16:creationId xmlns:a16="http://schemas.microsoft.com/office/drawing/2014/main" id="{0A1F7AF4-C4B3-7701-FA09-D7F9A34658DD}"/>
              </a:ext>
            </a:extLst>
          </p:cNvPr>
          <p:cNvPicPr>
            <a:picLocks noChangeAspect="1"/>
          </p:cNvPicPr>
          <p:nvPr/>
        </p:nvPicPr>
        <p:blipFill>
          <a:blip r:embed="rId3"/>
          <a:stretch>
            <a:fillRect/>
          </a:stretch>
        </p:blipFill>
        <p:spPr>
          <a:xfrm>
            <a:off x="1155514" y="2361333"/>
            <a:ext cx="1286367" cy="1140051"/>
          </a:xfrm>
          <a:prstGeom prst="rect">
            <a:avLst/>
          </a:prstGeom>
          <a:ln>
            <a:noFill/>
          </a:ln>
        </p:spPr>
      </p:pic>
      <p:pic>
        <p:nvPicPr>
          <p:cNvPr id="35" name="図 34">
            <a:extLst>
              <a:ext uri="{FF2B5EF4-FFF2-40B4-BE49-F238E27FC236}">
                <a16:creationId xmlns:a16="http://schemas.microsoft.com/office/drawing/2014/main" id="{2F7CEA9F-ADA6-9FB0-5926-9ED8F0A567CE}"/>
              </a:ext>
            </a:extLst>
          </p:cNvPr>
          <p:cNvPicPr>
            <a:picLocks noChangeAspect="1"/>
          </p:cNvPicPr>
          <p:nvPr/>
        </p:nvPicPr>
        <p:blipFill>
          <a:blip r:embed="rId4"/>
          <a:stretch>
            <a:fillRect/>
          </a:stretch>
        </p:blipFill>
        <p:spPr>
          <a:xfrm>
            <a:off x="131165" y="2742686"/>
            <a:ext cx="1396105" cy="1383912"/>
          </a:xfrm>
          <a:prstGeom prst="rect">
            <a:avLst/>
          </a:prstGeom>
          <a:ln>
            <a:noFill/>
          </a:ln>
        </p:spPr>
      </p:pic>
      <p:pic>
        <p:nvPicPr>
          <p:cNvPr id="1040" name="Picture 16" descr="125,100点を超える犬のシルエットのイラスト素材、ロイヤリティ ...">
            <a:extLst>
              <a:ext uri="{FF2B5EF4-FFF2-40B4-BE49-F238E27FC236}">
                <a16:creationId xmlns:a16="http://schemas.microsoft.com/office/drawing/2014/main" id="{27D36CCB-19EC-8A72-0B72-F5C2CE736F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3340" y="2625585"/>
            <a:ext cx="1261078" cy="1261078"/>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43" name="矢印: 右 42">
            <a:extLst>
              <a:ext uri="{FF2B5EF4-FFF2-40B4-BE49-F238E27FC236}">
                <a16:creationId xmlns:a16="http://schemas.microsoft.com/office/drawing/2014/main" id="{C4748D21-934F-9FF8-6CAF-1611A4771794}"/>
              </a:ext>
            </a:extLst>
          </p:cNvPr>
          <p:cNvSpPr/>
          <p:nvPr/>
        </p:nvSpPr>
        <p:spPr>
          <a:xfrm>
            <a:off x="2500557" y="3019270"/>
            <a:ext cx="322240" cy="484632"/>
          </a:xfrm>
          <a:prstGeom prst="rightArrow">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46" name="Picture 22" descr="オープンソースソフトウェアへの取り組み： 技術コラム・特集： 深層強化学習： 第1回 「深層強化学習とは」（1/2） ｜ SCSK株式会社">
            <a:extLst>
              <a:ext uri="{FF2B5EF4-FFF2-40B4-BE49-F238E27FC236}">
                <a16:creationId xmlns:a16="http://schemas.microsoft.com/office/drawing/2014/main" id="{06930305-2DF6-17CA-1F4A-4F44F3661BF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80827" y="4630152"/>
            <a:ext cx="4498503" cy="2071368"/>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666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DB8E4-C5E3-B402-5BDB-62AF88902FEC}"/>
            </a:ext>
          </a:extLst>
        </p:cNvPr>
        <p:cNvGrpSpPr/>
        <p:nvPr/>
      </p:nvGrpSpPr>
      <p:grpSpPr>
        <a:xfrm>
          <a:off x="0" y="0"/>
          <a:ext cx="0" cy="0"/>
          <a:chOff x="0" y="0"/>
          <a:chExt cx="0" cy="0"/>
        </a:xfrm>
      </p:grpSpPr>
      <p:sp>
        <p:nvSpPr>
          <p:cNvPr id="28" name="テキスト ボックス 27">
            <a:extLst>
              <a:ext uri="{FF2B5EF4-FFF2-40B4-BE49-F238E27FC236}">
                <a16:creationId xmlns:a16="http://schemas.microsoft.com/office/drawing/2014/main" id="{CA01BD81-2088-DF78-61FE-2F67AC910632}"/>
              </a:ext>
            </a:extLst>
          </p:cNvPr>
          <p:cNvSpPr txBox="1"/>
          <p:nvPr/>
        </p:nvSpPr>
        <p:spPr>
          <a:xfrm>
            <a:off x="-1" y="0"/>
            <a:ext cx="12192000" cy="584775"/>
          </a:xfrm>
          <a:prstGeom prst="rect">
            <a:avLst/>
          </a:prstGeom>
          <a:solidFill>
            <a:schemeClr val="accent4"/>
          </a:solidFill>
          <a:ln>
            <a:noFill/>
          </a:ln>
        </p:spPr>
        <p:txBody>
          <a:bodyPr wrap="square" rtlCol="0">
            <a:spAutoFit/>
          </a:bodyPr>
          <a:lstStyle/>
          <a:p>
            <a:pPr algn="ctr"/>
            <a:r>
              <a:rPr lang="ja-JP" altLang="en-US" sz="3200" b="1" dirty="0">
                <a:solidFill>
                  <a:schemeClr val="bg1"/>
                </a:solidFill>
              </a:rPr>
              <a:t>機械学習の種類</a:t>
            </a:r>
            <a:endParaRPr kumimoji="1" lang="ja-JP" altLang="en-US" sz="3200" b="1" dirty="0">
              <a:solidFill>
                <a:schemeClr val="bg1"/>
              </a:solidFill>
            </a:endParaRPr>
          </a:p>
        </p:txBody>
      </p:sp>
      <p:sp>
        <p:nvSpPr>
          <p:cNvPr id="5" name="正方形/長方形 4">
            <a:extLst>
              <a:ext uri="{FF2B5EF4-FFF2-40B4-BE49-F238E27FC236}">
                <a16:creationId xmlns:a16="http://schemas.microsoft.com/office/drawing/2014/main" id="{644BD661-18A0-DC4D-3F9D-A9225DFDB036}"/>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41A3B80C-0A30-D20F-2EF7-0866E5FC6343}"/>
              </a:ext>
            </a:extLst>
          </p:cNvPr>
          <p:cNvSpPr/>
          <p:nvPr/>
        </p:nvSpPr>
        <p:spPr>
          <a:xfrm>
            <a:off x="69670" y="932527"/>
            <a:ext cx="5991497" cy="2776238"/>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01D48EA6-E615-8535-DC9B-3B897D7DD5B9}"/>
              </a:ext>
            </a:extLst>
          </p:cNvPr>
          <p:cNvSpPr txBox="1"/>
          <p:nvPr/>
        </p:nvSpPr>
        <p:spPr>
          <a:xfrm>
            <a:off x="710332" y="674713"/>
            <a:ext cx="2675652"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lang="ja-JP" altLang="en-US" sz="2800" b="1" dirty="0"/>
              <a:t>教師あり学習</a:t>
            </a:r>
            <a:endParaRPr kumimoji="1" lang="ja-JP" altLang="en-US" sz="2800" b="1" dirty="0"/>
          </a:p>
        </p:txBody>
      </p:sp>
      <p:sp>
        <p:nvSpPr>
          <p:cNvPr id="19" name="四角形: 角を丸くする 18">
            <a:extLst>
              <a:ext uri="{FF2B5EF4-FFF2-40B4-BE49-F238E27FC236}">
                <a16:creationId xmlns:a16="http://schemas.microsoft.com/office/drawing/2014/main" id="{AA9D6BD5-F99B-245C-2154-9FD257009874}"/>
              </a:ext>
            </a:extLst>
          </p:cNvPr>
          <p:cNvSpPr/>
          <p:nvPr/>
        </p:nvSpPr>
        <p:spPr>
          <a:xfrm>
            <a:off x="6130834" y="936323"/>
            <a:ext cx="6026329" cy="2772442"/>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四角形: 角を丸くする 19">
            <a:extLst>
              <a:ext uri="{FF2B5EF4-FFF2-40B4-BE49-F238E27FC236}">
                <a16:creationId xmlns:a16="http://schemas.microsoft.com/office/drawing/2014/main" id="{97C9FAA9-92D9-3293-BC66-D78DB1AE01F5}"/>
              </a:ext>
            </a:extLst>
          </p:cNvPr>
          <p:cNvSpPr/>
          <p:nvPr/>
        </p:nvSpPr>
        <p:spPr>
          <a:xfrm>
            <a:off x="69667" y="4060314"/>
            <a:ext cx="12052661" cy="2707747"/>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1" name="テキスト ボックス 20">
            <a:extLst>
              <a:ext uri="{FF2B5EF4-FFF2-40B4-BE49-F238E27FC236}">
                <a16:creationId xmlns:a16="http://schemas.microsoft.com/office/drawing/2014/main" id="{7CB2A1BF-A4AC-C1B8-12B5-4217AB4BB0CE}"/>
              </a:ext>
            </a:extLst>
          </p:cNvPr>
          <p:cNvSpPr txBox="1"/>
          <p:nvPr/>
        </p:nvSpPr>
        <p:spPr>
          <a:xfrm>
            <a:off x="6771967" y="674713"/>
            <a:ext cx="2675652"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lang="ja-JP" altLang="en-US" sz="2800" b="1" dirty="0"/>
              <a:t>教師なし学習</a:t>
            </a:r>
            <a:endParaRPr kumimoji="1" lang="ja-JP" altLang="en-US" sz="2800" b="1" dirty="0"/>
          </a:p>
        </p:txBody>
      </p:sp>
      <p:sp>
        <p:nvSpPr>
          <p:cNvPr id="22" name="テキスト ボックス 21">
            <a:extLst>
              <a:ext uri="{FF2B5EF4-FFF2-40B4-BE49-F238E27FC236}">
                <a16:creationId xmlns:a16="http://schemas.microsoft.com/office/drawing/2014/main" id="{0C1C98F3-C9E6-1903-4514-8C6EE08D15AB}"/>
              </a:ext>
            </a:extLst>
          </p:cNvPr>
          <p:cNvSpPr txBox="1"/>
          <p:nvPr/>
        </p:nvSpPr>
        <p:spPr>
          <a:xfrm>
            <a:off x="710801" y="3794907"/>
            <a:ext cx="2675652" cy="523220"/>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lang="ja-JP" altLang="en-US" sz="2800" b="1" dirty="0"/>
              <a:t>強化学習</a:t>
            </a:r>
            <a:endParaRPr kumimoji="1" lang="ja-JP" altLang="en-US" sz="2800" b="1" dirty="0"/>
          </a:p>
        </p:txBody>
      </p:sp>
      <p:sp>
        <p:nvSpPr>
          <p:cNvPr id="23" name="テキスト ボックス 22">
            <a:extLst>
              <a:ext uri="{FF2B5EF4-FFF2-40B4-BE49-F238E27FC236}">
                <a16:creationId xmlns:a16="http://schemas.microsoft.com/office/drawing/2014/main" id="{0DF78142-B921-DF53-9464-E688A7749DA3}"/>
              </a:ext>
            </a:extLst>
          </p:cNvPr>
          <p:cNvSpPr txBox="1"/>
          <p:nvPr/>
        </p:nvSpPr>
        <p:spPr>
          <a:xfrm>
            <a:off x="69668" y="1226140"/>
            <a:ext cx="5991500" cy="830997"/>
          </a:xfrm>
          <a:prstGeom prst="rect">
            <a:avLst/>
          </a:prstGeom>
          <a:noFill/>
        </p:spPr>
        <p:txBody>
          <a:bodyPr wrap="square" rtlCol="0">
            <a:spAutoFit/>
          </a:bodyPr>
          <a:lstStyle/>
          <a:p>
            <a:pPr algn="ctr"/>
            <a:r>
              <a:rPr lang="ja-JP" altLang="en-US" sz="2400" b="1" dirty="0"/>
              <a:t>モデルに入力データとその正解を与えて、入力と出力の関係を学習させる</a:t>
            </a:r>
            <a:endParaRPr kumimoji="1" lang="ja-JP" altLang="en-US" sz="2400" b="1" dirty="0"/>
          </a:p>
        </p:txBody>
      </p:sp>
    </p:spTree>
    <p:extLst>
      <p:ext uri="{BB962C8B-B14F-4D97-AF65-F5344CB8AC3E}">
        <p14:creationId xmlns:p14="http://schemas.microsoft.com/office/powerpoint/2010/main" val="3914008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7C374-CD81-F317-08E3-27A59B2CD65F}"/>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615E9CAE-4EE7-433D-1D82-E1A505E52D4A}"/>
              </a:ext>
            </a:extLst>
          </p:cNvPr>
          <p:cNvSpPr/>
          <p:nvPr/>
        </p:nvSpPr>
        <p:spPr>
          <a:xfrm>
            <a:off x="49222" y="910026"/>
            <a:ext cx="12093842" cy="2888539"/>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テキスト ボックス 27">
            <a:extLst>
              <a:ext uri="{FF2B5EF4-FFF2-40B4-BE49-F238E27FC236}">
                <a16:creationId xmlns:a16="http://schemas.microsoft.com/office/drawing/2014/main" id="{61A0047C-3CC1-3D47-8924-B8F1DBB1A6EB}"/>
              </a:ext>
            </a:extLst>
          </p:cNvPr>
          <p:cNvSpPr txBox="1"/>
          <p:nvPr/>
        </p:nvSpPr>
        <p:spPr>
          <a:xfrm>
            <a:off x="-1" y="0"/>
            <a:ext cx="12192000" cy="584775"/>
          </a:xfrm>
          <a:prstGeom prst="rect">
            <a:avLst/>
          </a:prstGeom>
          <a:solidFill>
            <a:schemeClr val="accent4"/>
          </a:solidFill>
        </p:spPr>
        <p:txBody>
          <a:bodyPr wrap="square" rtlCol="0">
            <a:spAutoFit/>
          </a:bodyPr>
          <a:lstStyle/>
          <a:p>
            <a:pPr algn="ctr"/>
            <a:r>
              <a:rPr lang="ja-JP" altLang="en-US" sz="3200" b="1" dirty="0">
                <a:solidFill>
                  <a:schemeClr val="bg1"/>
                </a:solidFill>
              </a:rPr>
              <a:t>数値実験</a:t>
            </a:r>
            <a:endParaRPr kumimoji="1" lang="ja-JP" altLang="en-US" sz="3200" b="1" dirty="0">
              <a:solidFill>
                <a:schemeClr val="bg1"/>
              </a:solidFill>
            </a:endParaRPr>
          </a:p>
        </p:txBody>
      </p:sp>
      <p:sp>
        <p:nvSpPr>
          <p:cNvPr id="10" name="テキスト ボックス 9">
            <a:extLst>
              <a:ext uri="{FF2B5EF4-FFF2-40B4-BE49-F238E27FC236}">
                <a16:creationId xmlns:a16="http://schemas.microsoft.com/office/drawing/2014/main" id="{36012FB7-CDD5-2517-345E-FAD599A5CD26}"/>
              </a:ext>
            </a:extLst>
          </p:cNvPr>
          <p:cNvSpPr txBox="1"/>
          <p:nvPr/>
        </p:nvSpPr>
        <p:spPr>
          <a:xfrm>
            <a:off x="6757764" y="2890390"/>
            <a:ext cx="5007020" cy="954107"/>
          </a:xfrm>
          <a:prstGeom prst="rect">
            <a:avLst/>
          </a:prstGeom>
          <a:noFill/>
        </p:spPr>
        <p:txBody>
          <a:bodyPr wrap="square" rtlCol="0">
            <a:spAutoFit/>
          </a:bodyPr>
          <a:lstStyle/>
          <a:p>
            <a:r>
              <a:rPr kumimoji="1" lang="ja-JP" altLang="en-US" sz="2800" b="1" dirty="0"/>
              <a:t>学習回数を少なくしながら，</a:t>
            </a:r>
            <a:endParaRPr kumimoji="1" lang="en-US" altLang="ja-JP" sz="2800" b="1" dirty="0"/>
          </a:p>
          <a:p>
            <a:r>
              <a:rPr kumimoji="1" lang="ja-JP" altLang="en-US" sz="2800" b="1" dirty="0"/>
              <a:t>同様の学習結果を得ている</a:t>
            </a:r>
          </a:p>
        </p:txBody>
      </p:sp>
      <p:pic>
        <p:nvPicPr>
          <p:cNvPr id="4" name="図 3">
            <a:extLst>
              <a:ext uri="{FF2B5EF4-FFF2-40B4-BE49-F238E27FC236}">
                <a16:creationId xmlns:a16="http://schemas.microsoft.com/office/drawing/2014/main" id="{45C6E3EF-35B3-4D42-B5BA-C48019904C41}"/>
              </a:ext>
            </a:extLst>
          </p:cNvPr>
          <p:cNvPicPr>
            <a:picLocks noChangeAspect="1"/>
          </p:cNvPicPr>
          <p:nvPr/>
        </p:nvPicPr>
        <p:blipFill>
          <a:blip r:embed="rId2"/>
          <a:stretch>
            <a:fillRect/>
          </a:stretch>
        </p:blipFill>
        <p:spPr>
          <a:xfrm>
            <a:off x="105595" y="1257050"/>
            <a:ext cx="2961795" cy="1915015"/>
          </a:xfrm>
          <a:prstGeom prst="rect">
            <a:avLst/>
          </a:prstGeom>
          <a:ln w="19050">
            <a:solidFill>
              <a:schemeClr val="tx1"/>
            </a:solidFill>
          </a:ln>
        </p:spPr>
      </p:pic>
      <p:pic>
        <p:nvPicPr>
          <p:cNvPr id="6" name="図 5">
            <a:extLst>
              <a:ext uri="{FF2B5EF4-FFF2-40B4-BE49-F238E27FC236}">
                <a16:creationId xmlns:a16="http://schemas.microsoft.com/office/drawing/2014/main" id="{E4F777A4-CCC7-D63F-313B-91A648E9AF45}"/>
              </a:ext>
            </a:extLst>
          </p:cNvPr>
          <p:cNvPicPr>
            <a:picLocks noChangeAspect="1"/>
          </p:cNvPicPr>
          <p:nvPr/>
        </p:nvPicPr>
        <p:blipFill>
          <a:blip r:embed="rId3"/>
          <a:stretch>
            <a:fillRect/>
          </a:stretch>
        </p:blipFill>
        <p:spPr>
          <a:xfrm>
            <a:off x="3118788" y="1252384"/>
            <a:ext cx="2969739" cy="1920151"/>
          </a:xfrm>
          <a:prstGeom prst="rect">
            <a:avLst/>
          </a:prstGeom>
          <a:ln w="19050">
            <a:solidFill>
              <a:schemeClr val="tx1"/>
            </a:solidFill>
          </a:ln>
        </p:spPr>
      </p:pic>
      <p:sp>
        <p:nvSpPr>
          <p:cNvPr id="5" name="正方形/長方形 4">
            <a:extLst>
              <a:ext uri="{FF2B5EF4-FFF2-40B4-BE49-F238E27FC236}">
                <a16:creationId xmlns:a16="http://schemas.microsoft.com/office/drawing/2014/main" id="{C29A90A0-016F-0F8D-8E72-74551F0CFFCD}"/>
              </a:ext>
            </a:extLst>
          </p:cNvPr>
          <p:cNvSpPr/>
          <p:nvPr/>
        </p:nvSpPr>
        <p:spPr>
          <a:xfrm>
            <a:off x="0" y="0"/>
            <a:ext cx="12192000" cy="6858000"/>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B76474BA-9CD7-1F0F-A02E-8920E4DBD5AA}"/>
              </a:ext>
            </a:extLst>
          </p:cNvPr>
          <p:cNvSpPr txBox="1"/>
          <p:nvPr/>
        </p:nvSpPr>
        <p:spPr>
          <a:xfrm>
            <a:off x="456973" y="676081"/>
            <a:ext cx="3938251" cy="461665"/>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kumimoji="1" lang="en-US" altLang="ja-JP" sz="2400" b="1" dirty="0"/>
              <a:t>TA</a:t>
            </a:r>
            <a:r>
              <a:rPr kumimoji="1" lang="ja-JP" altLang="en-US" sz="2400" b="1" dirty="0"/>
              <a:t>適用前後の比較</a:t>
            </a:r>
          </a:p>
        </p:txBody>
      </p:sp>
      <p:sp>
        <p:nvSpPr>
          <p:cNvPr id="12" name="テキスト ボックス 11">
            <a:extLst>
              <a:ext uri="{FF2B5EF4-FFF2-40B4-BE49-F238E27FC236}">
                <a16:creationId xmlns:a16="http://schemas.microsoft.com/office/drawing/2014/main" id="{E4A36320-121B-2CEB-D881-B13F543F7431}"/>
              </a:ext>
            </a:extLst>
          </p:cNvPr>
          <p:cNvSpPr txBox="1"/>
          <p:nvPr/>
        </p:nvSpPr>
        <p:spPr>
          <a:xfrm>
            <a:off x="456973" y="3283816"/>
            <a:ext cx="2268396" cy="461665"/>
          </a:xfrm>
          <a:prstGeom prst="rect">
            <a:avLst/>
          </a:prstGeom>
          <a:solidFill>
            <a:schemeClr val="accent4">
              <a:lumMod val="20000"/>
              <a:lumOff val="80000"/>
            </a:schemeClr>
          </a:solidFill>
          <a:ln w="12700">
            <a:noFill/>
          </a:ln>
        </p:spPr>
        <p:txBody>
          <a:bodyPr wrap="square" rtlCol="0">
            <a:spAutoFit/>
          </a:bodyPr>
          <a:lstStyle/>
          <a:p>
            <a:pPr algn="ctr"/>
            <a:r>
              <a:rPr kumimoji="1" lang="ja-JP" altLang="en-US" sz="2400" b="1" dirty="0"/>
              <a:t>適用前</a:t>
            </a:r>
            <a:r>
              <a:rPr kumimoji="1" lang="en-US" altLang="ja-JP" sz="2400" b="1" dirty="0"/>
              <a:t>(100</a:t>
            </a:r>
            <a:r>
              <a:rPr kumimoji="1" lang="ja-JP" altLang="en-US" sz="2400" b="1" dirty="0"/>
              <a:t>回</a:t>
            </a:r>
            <a:r>
              <a:rPr kumimoji="1" lang="en-US" altLang="ja-JP" sz="2400" b="1" dirty="0"/>
              <a:t>)</a:t>
            </a:r>
            <a:endParaRPr kumimoji="1" lang="ja-JP" altLang="en-US" sz="2400" b="1" dirty="0"/>
          </a:p>
        </p:txBody>
      </p:sp>
      <p:sp>
        <p:nvSpPr>
          <p:cNvPr id="14" name="テキスト ボックス 13">
            <a:extLst>
              <a:ext uri="{FF2B5EF4-FFF2-40B4-BE49-F238E27FC236}">
                <a16:creationId xmlns:a16="http://schemas.microsoft.com/office/drawing/2014/main" id="{1EC6E263-3F43-F9F3-5579-3CBC52D3541D}"/>
              </a:ext>
            </a:extLst>
          </p:cNvPr>
          <p:cNvSpPr txBox="1"/>
          <p:nvPr/>
        </p:nvSpPr>
        <p:spPr>
          <a:xfrm>
            <a:off x="3598897" y="3283816"/>
            <a:ext cx="2009519" cy="461665"/>
          </a:xfrm>
          <a:prstGeom prst="rect">
            <a:avLst/>
          </a:prstGeom>
          <a:solidFill>
            <a:schemeClr val="accent4">
              <a:lumMod val="20000"/>
              <a:lumOff val="80000"/>
            </a:schemeClr>
          </a:solidFill>
          <a:ln w="12700">
            <a:noFill/>
          </a:ln>
        </p:spPr>
        <p:txBody>
          <a:bodyPr wrap="square" rtlCol="0">
            <a:spAutoFit/>
          </a:bodyPr>
          <a:lstStyle/>
          <a:p>
            <a:pPr algn="ctr"/>
            <a:r>
              <a:rPr kumimoji="1" lang="ja-JP" altLang="en-US" sz="2400" b="1" dirty="0"/>
              <a:t>適用後</a:t>
            </a:r>
            <a:r>
              <a:rPr lang="en-US" altLang="ja-JP" sz="2400" b="1" dirty="0"/>
              <a:t>(50</a:t>
            </a:r>
            <a:r>
              <a:rPr lang="ja-JP" altLang="en-US" sz="2400" b="1" dirty="0"/>
              <a:t>回</a:t>
            </a:r>
            <a:r>
              <a:rPr lang="en-US" altLang="ja-JP" sz="2400" b="1" dirty="0"/>
              <a:t>)</a:t>
            </a:r>
            <a:endParaRPr kumimoji="1" lang="ja-JP" altLang="en-US" sz="2400" b="1" dirty="0"/>
          </a:p>
        </p:txBody>
      </p:sp>
      <p:sp>
        <p:nvSpPr>
          <p:cNvPr id="16" name="矢印: 下 15">
            <a:extLst>
              <a:ext uri="{FF2B5EF4-FFF2-40B4-BE49-F238E27FC236}">
                <a16:creationId xmlns:a16="http://schemas.microsoft.com/office/drawing/2014/main" id="{BB4464B7-E944-7F46-1EA0-F5E181457E9A}"/>
              </a:ext>
            </a:extLst>
          </p:cNvPr>
          <p:cNvSpPr/>
          <p:nvPr/>
        </p:nvSpPr>
        <p:spPr>
          <a:xfrm>
            <a:off x="2690995" y="5455892"/>
            <a:ext cx="485776" cy="54372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ED4994A5-92DA-613B-0D8B-F0085683D548}"/>
              </a:ext>
            </a:extLst>
          </p:cNvPr>
          <p:cNvSpPr txBox="1"/>
          <p:nvPr/>
        </p:nvSpPr>
        <p:spPr>
          <a:xfrm>
            <a:off x="7212764" y="990774"/>
            <a:ext cx="4216887" cy="523220"/>
          </a:xfrm>
          <a:prstGeom prst="rect">
            <a:avLst/>
          </a:prstGeom>
          <a:noFill/>
        </p:spPr>
        <p:txBody>
          <a:bodyPr wrap="square" rtlCol="0">
            <a:spAutoFit/>
          </a:bodyPr>
          <a:lstStyle/>
          <a:p>
            <a:r>
              <a:rPr kumimoji="1" lang="ja-JP" altLang="en-US" sz="2800" b="1" dirty="0"/>
              <a:t>シナプス結合荷重の比較</a:t>
            </a:r>
          </a:p>
        </p:txBody>
      </p:sp>
      <p:sp>
        <p:nvSpPr>
          <p:cNvPr id="9" name="四角形: 角を丸くする 8">
            <a:extLst>
              <a:ext uri="{FF2B5EF4-FFF2-40B4-BE49-F238E27FC236}">
                <a16:creationId xmlns:a16="http://schemas.microsoft.com/office/drawing/2014/main" id="{BB17DCE6-F47B-58CD-BCA7-235A2FA05567}"/>
              </a:ext>
            </a:extLst>
          </p:cNvPr>
          <p:cNvSpPr/>
          <p:nvPr/>
        </p:nvSpPr>
        <p:spPr>
          <a:xfrm>
            <a:off x="49222" y="4123816"/>
            <a:ext cx="12111829" cy="2674412"/>
          </a:xfrm>
          <a:prstGeom prst="roundRect">
            <a:avLst>
              <a:gd name="adj" fmla="val 7728"/>
            </a:avLst>
          </a:prstGeom>
          <a:solidFill>
            <a:schemeClr val="accent4">
              <a:lumMod val="20000"/>
              <a:lumOff val="80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テキスト ボックス 16">
            <a:extLst>
              <a:ext uri="{FF2B5EF4-FFF2-40B4-BE49-F238E27FC236}">
                <a16:creationId xmlns:a16="http://schemas.microsoft.com/office/drawing/2014/main" id="{2E305DD9-5DEB-7C2B-85BA-124F548B6D7C}"/>
              </a:ext>
            </a:extLst>
          </p:cNvPr>
          <p:cNvSpPr txBox="1"/>
          <p:nvPr/>
        </p:nvSpPr>
        <p:spPr>
          <a:xfrm>
            <a:off x="456973" y="3856994"/>
            <a:ext cx="3938251" cy="461665"/>
          </a:xfrm>
          <a:prstGeom prst="rect">
            <a:avLst/>
          </a:prstGeom>
          <a:solidFill>
            <a:schemeClr val="accent4">
              <a:lumMod val="40000"/>
              <a:lumOff val="60000"/>
            </a:schemeClr>
          </a:solidFill>
          <a:ln w="38100">
            <a:solidFill>
              <a:schemeClr val="accent4"/>
            </a:solidFill>
          </a:ln>
        </p:spPr>
        <p:txBody>
          <a:bodyPr wrap="square" rtlCol="0">
            <a:spAutoFit/>
          </a:bodyPr>
          <a:lstStyle/>
          <a:p>
            <a:pPr algn="ctr"/>
            <a:r>
              <a:rPr kumimoji="1" lang="ja-JP" altLang="en-US" sz="2400" b="1" dirty="0"/>
              <a:t>基底関数</a:t>
            </a:r>
            <a:r>
              <a:rPr lang="ja-JP" altLang="en-US" sz="2400" b="1" dirty="0"/>
              <a:t>の</a:t>
            </a:r>
            <a:r>
              <a:rPr kumimoji="1" lang="ja-JP" altLang="en-US" sz="2400" b="1" dirty="0"/>
              <a:t>複製</a:t>
            </a:r>
          </a:p>
        </p:txBody>
      </p:sp>
      <p:sp>
        <p:nvSpPr>
          <p:cNvPr id="21" name="テキスト ボックス 20">
            <a:extLst>
              <a:ext uri="{FF2B5EF4-FFF2-40B4-BE49-F238E27FC236}">
                <a16:creationId xmlns:a16="http://schemas.microsoft.com/office/drawing/2014/main" id="{4BFB3EE3-A7E6-4A33-53B7-CBD4B8D5DDC3}"/>
              </a:ext>
            </a:extLst>
          </p:cNvPr>
          <p:cNvSpPr txBox="1"/>
          <p:nvPr/>
        </p:nvSpPr>
        <p:spPr>
          <a:xfrm>
            <a:off x="795570" y="6284347"/>
            <a:ext cx="1492248" cy="461665"/>
          </a:xfrm>
          <a:prstGeom prst="rect">
            <a:avLst/>
          </a:prstGeom>
          <a:solidFill>
            <a:schemeClr val="accent4">
              <a:lumMod val="20000"/>
              <a:lumOff val="80000"/>
            </a:schemeClr>
          </a:solidFill>
          <a:ln w="12700">
            <a:noFill/>
          </a:ln>
        </p:spPr>
        <p:txBody>
          <a:bodyPr wrap="square" rtlCol="0">
            <a:spAutoFit/>
          </a:bodyPr>
          <a:lstStyle/>
          <a:p>
            <a:pPr algn="ctr"/>
            <a:r>
              <a:rPr kumimoji="1" lang="ja-JP" altLang="en-US" sz="2400" b="1" dirty="0"/>
              <a:t>複製前</a:t>
            </a:r>
          </a:p>
        </p:txBody>
      </p:sp>
      <p:sp>
        <p:nvSpPr>
          <p:cNvPr id="23" name="テキスト ボックス 22">
            <a:extLst>
              <a:ext uri="{FF2B5EF4-FFF2-40B4-BE49-F238E27FC236}">
                <a16:creationId xmlns:a16="http://schemas.microsoft.com/office/drawing/2014/main" id="{D12BEC97-381F-6BB1-C74F-7A2CB3AA2F85}"/>
              </a:ext>
            </a:extLst>
          </p:cNvPr>
          <p:cNvSpPr txBox="1"/>
          <p:nvPr/>
        </p:nvSpPr>
        <p:spPr>
          <a:xfrm>
            <a:off x="3764279" y="6284346"/>
            <a:ext cx="1492248" cy="461665"/>
          </a:xfrm>
          <a:prstGeom prst="rect">
            <a:avLst/>
          </a:prstGeom>
          <a:solidFill>
            <a:schemeClr val="accent4">
              <a:lumMod val="20000"/>
              <a:lumOff val="80000"/>
            </a:schemeClr>
          </a:solidFill>
          <a:ln w="12700">
            <a:noFill/>
          </a:ln>
        </p:spPr>
        <p:txBody>
          <a:bodyPr wrap="square" rtlCol="0">
            <a:spAutoFit/>
          </a:bodyPr>
          <a:lstStyle/>
          <a:p>
            <a:pPr algn="ctr"/>
            <a:r>
              <a:rPr kumimoji="1" lang="ja-JP" altLang="en-US" sz="2400" b="1" dirty="0"/>
              <a:t>複製後</a:t>
            </a:r>
          </a:p>
        </p:txBody>
      </p:sp>
      <p:sp>
        <p:nvSpPr>
          <p:cNvPr id="30" name="矢印: 下 29">
            <a:extLst>
              <a:ext uri="{FF2B5EF4-FFF2-40B4-BE49-F238E27FC236}">
                <a16:creationId xmlns:a16="http://schemas.microsoft.com/office/drawing/2014/main" id="{37B07E1B-B18F-125A-4AF4-49F675CDB1B8}"/>
              </a:ext>
            </a:extLst>
          </p:cNvPr>
          <p:cNvSpPr/>
          <p:nvPr/>
        </p:nvSpPr>
        <p:spPr>
          <a:xfrm rot="16200000">
            <a:off x="5980440" y="5258691"/>
            <a:ext cx="485776" cy="45235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6B72E891-0DDD-3992-6214-9B1AD1E2573E}"/>
              </a:ext>
            </a:extLst>
          </p:cNvPr>
          <p:cNvSpPr txBox="1"/>
          <p:nvPr/>
        </p:nvSpPr>
        <p:spPr>
          <a:xfrm>
            <a:off x="6319513" y="6275008"/>
            <a:ext cx="5887213" cy="523220"/>
          </a:xfrm>
          <a:prstGeom prst="rect">
            <a:avLst/>
          </a:prstGeom>
          <a:noFill/>
        </p:spPr>
        <p:txBody>
          <a:bodyPr wrap="square" rtlCol="0">
            <a:spAutoFit/>
          </a:bodyPr>
          <a:lstStyle/>
          <a:p>
            <a:r>
              <a:rPr kumimoji="1" lang="ja-JP" altLang="en-US" sz="2800" b="1" dirty="0"/>
              <a:t>新たな基底関数を複製⇒誤差</a:t>
            </a:r>
            <a:r>
              <a:rPr lang="ja-JP" altLang="en-US" sz="2800" b="1" dirty="0"/>
              <a:t>の</a:t>
            </a:r>
            <a:r>
              <a:rPr kumimoji="1" lang="ja-JP" altLang="en-US" sz="2800" b="1" dirty="0"/>
              <a:t>減少</a:t>
            </a:r>
          </a:p>
        </p:txBody>
      </p:sp>
      <p:sp>
        <p:nvSpPr>
          <p:cNvPr id="32" name="矢印: 下 31">
            <a:extLst>
              <a:ext uri="{FF2B5EF4-FFF2-40B4-BE49-F238E27FC236}">
                <a16:creationId xmlns:a16="http://schemas.microsoft.com/office/drawing/2014/main" id="{F0861509-0F1A-B61F-37AC-BFD652C1E018}"/>
              </a:ext>
            </a:extLst>
          </p:cNvPr>
          <p:cNvSpPr/>
          <p:nvPr/>
        </p:nvSpPr>
        <p:spPr>
          <a:xfrm rot="16200000">
            <a:off x="6142053" y="3112988"/>
            <a:ext cx="485776" cy="34165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9442C93D-D445-B0E0-41FF-8D590F7E5459}"/>
              </a:ext>
            </a:extLst>
          </p:cNvPr>
          <p:cNvSpPr/>
          <p:nvPr/>
        </p:nvSpPr>
        <p:spPr>
          <a:xfrm>
            <a:off x="6135185" y="1467614"/>
            <a:ext cx="5950075" cy="11022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descr="図形&#10;&#10;中程度の精度で自動的に生成された説明">
            <a:extLst>
              <a:ext uri="{FF2B5EF4-FFF2-40B4-BE49-F238E27FC236}">
                <a16:creationId xmlns:a16="http://schemas.microsoft.com/office/drawing/2014/main" id="{8FB949D1-0A7E-217B-D677-B3EEFBBF6C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5185" y="1467614"/>
            <a:ext cx="5961220" cy="1102211"/>
          </a:xfrm>
          <a:prstGeom prst="rect">
            <a:avLst/>
          </a:prstGeom>
        </p:spPr>
      </p:pic>
      <p:pic>
        <p:nvPicPr>
          <p:cNvPr id="3" name="図 2" descr="グラフ, 折れ線グラフ&#10;&#10;自動的に生成された説明">
            <a:extLst>
              <a:ext uri="{FF2B5EF4-FFF2-40B4-BE49-F238E27FC236}">
                <a16:creationId xmlns:a16="http://schemas.microsoft.com/office/drawing/2014/main" id="{9B5CBC36-D4CD-2661-8385-EA6B325F2D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80028" y="4398677"/>
            <a:ext cx="2860750" cy="1849681"/>
          </a:xfrm>
          <a:prstGeom prst="rect">
            <a:avLst/>
          </a:prstGeom>
          <a:ln w="19050">
            <a:solidFill>
              <a:schemeClr val="tx1"/>
            </a:solidFill>
          </a:ln>
        </p:spPr>
      </p:pic>
      <p:pic>
        <p:nvPicPr>
          <p:cNvPr id="13" name="図 12" descr="グラフ, 折れ線グラフ&#10;&#10;自動的に生成された説明">
            <a:extLst>
              <a:ext uri="{FF2B5EF4-FFF2-40B4-BE49-F238E27FC236}">
                <a16:creationId xmlns:a16="http://schemas.microsoft.com/office/drawing/2014/main" id="{AE2C10FF-461C-E8F7-D507-37F8479611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05878" y="4442324"/>
            <a:ext cx="2746016" cy="1775497"/>
          </a:xfrm>
          <a:prstGeom prst="rect">
            <a:avLst/>
          </a:prstGeom>
          <a:ln w="19050">
            <a:solidFill>
              <a:schemeClr val="tx1"/>
            </a:solidFill>
          </a:ln>
        </p:spPr>
      </p:pic>
      <p:pic>
        <p:nvPicPr>
          <p:cNvPr id="18" name="図 17" descr="グラフ, 折れ線グラフ&#10;&#10;自動的に生成された説明">
            <a:extLst>
              <a:ext uri="{FF2B5EF4-FFF2-40B4-BE49-F238E27FC236}">
                <a16:creationId xmlns:a16="http://schemas.microsoft.com/office/drawing/2014/main" id="{12796AC2-7D7A-7B77-8813-55F33FCC723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21208" y="4441402"/>
            <a:ext cx="2764052" cy="1775497"/>
          </a:xfrm>
          <a:prstGeom prst="rect">
            <a:avLst/>
          </a:prstGeom>
          <a:ln w="19050">
            <a:solidFill>
              <a:schemeClr val="tx1"/>
            </a:solidFill>
          </a:ln>
        </p:spPr>
      </p:pic>
      <p:pic>
        <p:nvPicPr>
          <p:cNvPr id="56" name="図 55" descr="グラフ, 折れ線グラフ&#10;&#10;自動的に生成された説明">
            <a:extLst>
              <a:ext uri="{FF2B5EF4-FFF2-40B4-BE49-F238E27FC236}">
                <a16:creationId xmlns:a16="http://schemas.microsoft.com/office/drawing/2014/main" id="{CCD807EC-D855-3F7E-64DC-5F7072FDC0A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595" y="4398677"/>
            <a:ext cx="2860750" cy="1849681"/>
          </a:xfrm>
          <a:prstGeom prst="rect">
            <a:avLst/>
          </a:prstGeom>
          <a:ln w="19050">
            <a:solidFill>
              <a:schemeClr val="tx1"/>
            </a:solidFill>
          </a:ln>
        </p:spPr>
      </p:pic>
    </p:spTree>
    <p:extLst>
      <p:ext uri="{BB962C8B-B14F-4D97-AF65-F5344CB8AC3E}">
        <p14:creationId xmlns:p14="http://schemas.microsoft.com/office/powerpoint/2010/main" val="244128186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5323</TotalTime>
  <Words>1678</Words>
  <Application>Microsoft Office PowerPoint</Application>
  <PresentationFormat>ワイド画面</PresentationFormat>
  <Paragraphs>282</Paragraphs>
  <Slides>22</Slides>
  <Notes>0</Notes>
  <HiddenSlides>14</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22</vt:i4>
      </vt:variant>
    </vt:vector>
  </HeadingPairs>
  <TitlesOfParts>
    <vt:vector size="27" baseType="lpstr">
      <vt:lpstr>游ゴシック</vt:lpstr>
      <vt:lpstr>游ゴシック Light</vt:lpstr>
      <vt:lpstr>Arial</vt:lpstr>
      <vt:lpstr>Cambria Math</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小澤　翔太</dc:creator>
  <cp:lastModifiedBy>小澤　翔太</cp:lastModifiedBy>
  <cp:revision>63</cp:revision>
  <dcterms:created xsi:type="dcterms:W3CDTF">2024-10-03T06:00:17Z</dcterms:created>
  <dcterms:modified xsi:type="dcterms:W3CDTF">2024-11-04T06:24:01Z</dcterms:modified>
</cp:coreProperties>
</file>