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
  </p:notesMasterIdLst>
  <p:sldIdLst>
    <p:sldId id="260" r:id="rId2"/>
  </p:sldIdLst>
  <p:sldSz cx="14400213" cy="43200638"/>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ポスターの説明及びレイアウト例" id="{ACEDF72E-C1C7-F146-B4C3-AC939F07F2FC}">
          <p14:sldIdLst>
            <p14:sldId id="260"/>
          </p14:sldIdLst>
        </p14:section>
      </p14:sectionLst>
    </p:ext>
    <p:ext uri="{EFAFB233-063F-42B5-8137-9DF3F51BA10A}">
      <p15:sldGuideLst xmlns:p15="http://schemas.microsoft.com/office/powerpoint/2012/main">
        <p15:guide id="1" orient="horz" pos="13608" userDrawn="1">
          <p15:clr>
            <a:srgbClr val="A4A3A4"/>
          </p15:clr>
        </p15:guide>
        <p15:guide id="2" pos="453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303"/>
    <p:restoredTop sz="94567"/>
  </p:normalViewPr>
  <p:slideViewPr>
    <p:cSldViewPr snapToGrid="0" snapToObjects="1" showGuides="1">
      <p:cViewPr>
        <p:scale>
          <a:sx n="31" d="100"/>
          <a:sy n="31" d="100"/>
        </p:scale>
        <p:origin x="2310" y="12"/>
      </p:cViewPr>
      <p:guideLst>
        <p:guide orient="horz" pos="13608"/>
        <p:guide pos="453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0C21E8-F1ED-4741-B2E5-296F51AFF987}" type="datetimeFigureOut">
              <a:rPr kumimoji="1" lang="ja-JP" altLang="en-US" smtClean="0"/>
              <a:t>2022/12/13</a:t>
            </a:fld>
            <a:endParaRPr kumimoji="1" lang="ja-JP" altLang="en-US"/>
          </a:p>
        </p:txBody>
      </p:sp>
      <p:sp>
        <p:nvSpPr>
          <p:cNvPr id="4" name="スライド イメージ プレースホルダー 3"/>
          <p:cNvSpPr>
            <a:spLocks noGrp="1" noRot="1" noChangeAspect="1"/>
          </p:cNvSpPr>
          <p:nvPr>
            <p:ph type="sldImg" idx="2"/>
          </p:nvPr>
        </p:nvSpPr>
        <p:spPr>
          <a:xfrm>
            <a:off x="2914650" y="1143000"/>
            <a:ext cx="10287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5BC603-C378-CC4C-83E6-6475D488BE05}" type="slidenum">
              <a:rPr kumimoji="1" lang="ja-JP" altLang="en-US" smtClean="0"/>
              <a:t>‹#›</a:t>
            </a:fld>
            <a:endParaRPr kumimoji="1" lang="ja-JP" altLang="en-US"/>
          </a:p>
        </p:txBody>
      </p:sp>
    </p:spTree>
    <p:extLst>
      <p:ext uri="{BB962C8B-B14F-4D97-AF65-F5344CB8AC3E}">
        <p14:creationId xmlns:p14="http://schemas.microsoft.com/office/powerpoint/2010/main" val="1084430691"/>
      </p:ext>
    </p:extLst>
  </p:cSld>
  <p:clrMap bg1="lt1" tx1="dk1" bg2="lt2" tx2="dk2" accent1="accent1" accent2="accent2" accent3="accent3" accent4="accent4" accent5="accent5" accent6="accent6" hlink="hlink" folHlink="folHlink"/>
  <p:notesStyle>
    <a:lvl1pPr marL="0" algn="l" defTabSz="2764780" rtl="0" eaLnBrk="1" latinLnBrk="0" hangingPunct="1">
      <a:defRPr kumimoji="1" sz="3628" kern="1200">
        <a:solidFill>
          <a:schemeClr val="tx1"/>
        </a:solidFill>
        <a:latin typeface="+mn-lt"/>
        <a:ea typeface="+mn-ea"/>
        <a:cs typeface="+mn-cs"/>
      </a:defRPr>
    </a:lvl1pPr>
    <a:lvl2pPr marL="1382390" algn="l" defTabSz="2764780" rtl="0" eaLnBrk="1" latinLnBrk="0" hangingPunct="1">
      <a:defRPr kumimoji="1" sz="3628" kern="1200">
        <a:solidFill>
          <a:schemeClr val="tx1"/>
        </a:solidFill>
        <a:latin typeface="+mn-lt"/>
        <a:ea typeface="+mn-ea"/>
        <a:cs typeface="+mn-cs"/>
      </a:defRPr>
    </a:lvl2pPr>
    <a:lvl3pPr marL="2764780" algn="l" defTabSz="2764780" rtl="0" eaLnBrk="1" latinLnBrk="0" hangingPunct="1">
      <a:defRPr kumimoji="1" sz="3628" kern="1200">
        <a:solidFill>
          <a:schemeClr val="tx1"/>
        </a:solidFill>
        <a:latin typeface="+mn-lt"/>
        <a:ea typeface="+mn-ea"/>
        <a:cs typeface="+mn-cs"/>
      </a:defRPr>
    </a:lvl3pPr>
    <a:lvl4pPr marL="4147170" algn="l" defTabSz="2764780" rtl="0" eaLnBrk="1" latinLnBrk="0" hangingPunct="1">
      <a:defRPr kumimoji="1" sz="3628" kern="1200">
        <a:solidFill>
          <a:schemeClr val="tx1"/>
        </a:solidFill>
        <a:latin typeface="+mn-lt"/>
        <a:ea typeface="+mn-ea"/>
        <a:cs typeface="+mn-cs"/>
      </a:defRPr>
    </a:lvl4pPr>
    <a:lvl5pPr marL="5529560" algn="l" defTabSz="2764780" rtl="0" eaLnBrk="1" latinLnBrk="0" hangingPunct="1">
      <a:defRPr kumimoji="1" sz="3628" kern="1200">
        <a:solidFill>
          <a:schemeClr val="tx1"/>
        </a:solidFill>
        <a:latin typeface="+mn-lt"/>
        <a:ea typeface="+mn-ea"/>
        <a:cs typeface="+mn-cs"/>
      </a:defRPr>
    </a:lvl5pPr>
    <a:lvl6pPr marL="6911950" algn="l" defTabSz="2764780" rtl="0" eaLnBrk="1" latinLnBrk="0" hangingPunct="1">
      <a:defRPr kumimoji="1" sz="3628" kern="1200">
        <a:solidFill>
          <a:schemeClr val="tx1"/>
        </a:solidFill>
        <a:latin typeface="+mn-lt"/>
        <a:ea typeface="+mn-ea"/>
        <a:cs typeface="+mn-cs"/>
      </a:defRPr>
    </a:lvl6pPr>
    <a:lvl7pPr marL="8294340" algn="l" defTabSz="2764780" rtl="0" eaLnBrk="1" latinLnBrk="0" hangingPunct="1">
      <a:defRPr kumimoji="1" sz="3628" kern="1200">
        <a:solidFill>
          <a:schemeClr val="tx1"/>
        </a:solidFill>
        <a:latin typeface="+mn-lt"/>
        <a:ea typeface="+mn-ea"/>
        <a:cs typeface="+mn-cs"/>
      </a:defRPr>
    </a:lvl7pPr>
    <a:lvl8pPr marL="9676729" algn="l" defTabSz="2764780" rtl="0" eaLnBrk="1" latinLnBrk="0" hangingPunct="1">
      <a:defRPr kumimoji="1" sz="3628" kern="1200">
        <a:solidFill>
          <a:schemeClr val="tx1"/>
        </a:solidFill>
        <a:latin typeface="+mn-lt"/>
        <a:ea typeface="+mn-ea"/>
        <a:cs typeface="+mn-cs"/>
      </a:defRPr>
    </a:lvl8pPr>
    <a:lvl9pPr marL="11059119" algn="l" defTabSz="2764780" rtl="0" eaLnBrk="1" latinLnBrk="0" hangingPunct="1">
      <a:defRPr kumimoji="1" sz="362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A75BC603-C378-CC4C-83E6-6475D488BE05}" type="slidenum">
              <a:rPr kumimoji="1" lang="ja-JP" altLang="en-US" smtClean="0"/>
              <a:t>1</a:t>
            </a:fld>
            <a:endParaRPr kumimoji="1" lang="ja-JP" altLang="en-US"/>
          </a:p>
        </p:txBody>
      </p:sp>
    </p:spTree>
    <p:extLst>
      <p:ext uri="{BB962C8B-B14F-4D97-AF65-F5344CB8AC3E}">
        <p14:creationId xmlns:p14="http://schemas.microsoft.com/office/powerpoint/2010/main" val="4856458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080016" y="7070108"/>
            <a:ext cx="12240181" cy="15040222"/>
          </a:xfrm>
          <a:prstGeom prst="rect">
            <a:avLst/>
          </a:prstGeom>
        </p:spPr>
        <p:txBody>
          <a:bodyPr anchor="b"/>
          <a:lstStyle>
            <a:lvl1pPr algn="ctr">
              <a:defRPr sz="9449"/>
            </a:lvl1pPr>
          </a:lstStyle>
          <a:p>
            <a:r>
              <a:rPr lang="ja-JP" altLang="en-US"/>
              <a:t>マスター タイトルの書式設定</a:t>
            </a:r>
            <a:endParaRPr lang="en-US" dirty="0"/>
          </a:p>
        </p:txBody>
      </p:sp>
      <p:sp>
        <p:nvSpPr>
          <p:cNvPr id="3" name="Subtitle 2"/>
          <p:cNvSpPr>
            <a:spLocks noGrp="1"/>
          </p:cNvSpPr>
          <p:nvPr>
            <p:ph type="subTitle" idx="1"/>
          </p:nvPr>
        </p:nvSpPr>
        <p:spPr>
          <a:xfrm>
            <a:off x="1800027" y="22690338"/>
            <a:ext cx="10800160" cy="10430151"/>
          </a:xfrm>
          <a:prstGeom prst="rect">
            <a:avLst/>
          </a:prstGeom>
        </p:spPr>
        <p:txBody>
          <a:bodyPr/>
          <a:lstStyle>
            <a:lvl1pPr marL="0" indent="0" algn="ctr">
              <a:buNone/>
              <a:defRPr sz="3780"/>
            </a:lvl1pPr>
            <a:lvl2pPr marL="719999" indent="0" algn="ctr">
              <a:buNone/>
              <a:defRPr sz="3150"/>
            </a:lvl2pPr>
            <a:lvl3pPr marL="1439997" indent="0" algn="ctr">
              <a:buNone/>
              <a:defRPr sz="2835"/>
            </a:lvl3pPr>
            <a:lvl4pPr marL="2159996" indent="0" algn="ctr">
              <a:buNone/>
              <a:defRPr sz="2520"/>
            </a:lvl4pPr>
            <a:lvl5pPr marL="2879994" indent="0" algn="ctr">
              <a:buNone/>
              <a:defRPr sz="2520"/>
            </a:lvl5pPr>
            <a:lvl6pPr marL="3599993" indent="0" algn="ctr">
              <a:buNone/>
              <a:defRPr sz="2520"/>
            </a:lvl6pPr>
            <a:lvl7pPr marL="4319991" indent="0" algn="ctr">
              <a:buNone/>
              <a:defRPr sz="2520"/>
            </a:lvl7pPr>
            <a:lvl8pPr marL="5039990" indent="0" algn="ctr">
              <a:buNone/>
              <a:defRPr sz="2520"/>
            </a:lvl8pPr>
            <a:lvl9pPr marL="5759988" indent="0" algn="ctr">
              <a:buNone/>
              <a:defRPr sz="252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a:xfrm>
            <a:off x="990015" y="40040601"/>
            <a:ext cx="3240048" cy="2300034"/>
          </a:xfrm>
          <a:prstGeom prst="rect">
            <a:avLst/>
          </a:prstGeom>
        </p:spPr>
        <p:txBody>
          <a:bodyPr/>
          <a:lstStyle/>
          <a:p>
            <a:fld id="{9B1DA808-CBEB-8D42-AA44-B42649C6C304}" type="datetimeFigureOut">
              <a:rPr kumimoji="1" lang="ja-JP" altLang="en-US" smtClean="0"/>
              <a:t>2022/12/13</a:t>
            </a:fld>
            <a:endParaRPr kumimoji="1" lang="ja-JP" altLang="en-US"/>
          </a:p>
        </p:txBody>
      </p:sp>
      <p:sp>
        <p:nvSpPr>
          <p:cNvPr id="5" name="Footer Placeholder 4"/>
          <p:cNvSpPr>
            <a:spLocks noGrp="1"/>
          </p:cNvSpPr>
          <p:nvPr>
            <p:ph type="ftr" sz="quarter" idx="11"/>
          </p:nvPr>
        </p:nvSpPr>
        <p:spPr>
          <a:xfrm>
            <a:off x="4770071" y="40040601"/>
            <a:ext cx="4860072" cy="2300034"/>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10170150" y="40040601"/>
            <a:ext cx="3240048" cy="2300034"/>
          </a:xfrm>
          <a:prstGeom prst="rect">
            <a:avLst/>
          </a:prstGeom>
        </p:spPr>
        <p:txBody>
          <a:bodyPr/>
          <a:lstStyle/>
          <a:p>
            <a:fld id="{14930595-C371-4A4C-87FD-5D9E4508C11E}" type="slidenum">
              <a:rPr kumimoji="1" lang="ja-JP" altLang="en-US" smtClean="0"/>
              <a:t>‹#›</a:t>
            </a:fld>
            <a:endParaRPr kumimoji="1" lang="ja-JP" altLang="en-US"/>
          </a:p>
        </p:txBody>
      </p:sp>
    </p:spTree>
    <p:extLst>
      <p:ext uri="{BB962C8B-B14F-4D97-AF65-F5344CB8AC3E}">
        <p14:creationId xmlns:p14="http://schemas.microsoft.com/office/powerpoint/2010/main" val="3793782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990015" y="2300044"/>
            <a:ext cx="12420184" cy="8350126"/>
          </a:xfrm>
          <a:prstGeom prst="rect">
            <a:avLst/>
          </a:prstGeom>
        </p:spPr>
        <p:txBody>
          <a:bodyPr/>
          <a:lstStyle/>
          <a:p>
            <a:r>
              <a:rPr lang="ja-JP" altLang="en-US"/>
              <a:t>マスター タイトルの書式設定</a:t>
            </a:r>
            <a:endParaRPr lang="en-US" dirty="0"/>
          </a:p>
        </p:txBody>
      </p:sp>
      <p:sp>
        <p:nvSpPr>
          <p:cNvPr id="3" name="Content Placeholder 2"/>
          <p:cNvSpPr>
            <a:spLocks noGrp="1"/>
          </p:cNvSpPr>
          <p:nvPr>
            <p:ph idx="1"/>
          </p:nvPr>
        </p:nvSpPr>
        <p:spPr>
          <a:xfrm>
            <a:off x="990015" y="11500170"/>
            <a:ext cx="12420184" cy="27410408"/>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990015" y="40040601"/>
            <a:ext cx="3240048" cy="2300034"/>
          </a:xfrm>
          <a:prstGeom prst="rect">
            <a:avLst/>
          </a:prstGeom>
        </p:spPr>
        <p:txBody>
          <a:bodyPr/>
          <a:lstStyle/>
          <a:p>
            <a:fld id="{9B1DA808-CBEB-8D42-AA44-B42649C6C304}" type="datetimeFigureOut">
              <a:rPr kumimoji="1" lang="ja-JP" altLang="en-US" smtClean="0"/>
              <a:t>2022/12/13</a:t>
            </a:fld>
            <a:endParaRPr kumimoji="1" lang="ja-JP" altLang="en-US"/>
          </a:p>
        </p:txBody>
      </p:sp>
      <p:sp>
        <p:nvSpPr>
          <p:cNvPr id="5" name="Footer Placeholder 4"/>
          <p:cNvSpPr>
            <a:spLocks noGrp="1"/>
          </p:cNvSpPr>
          <p:nvPr>
            <p:ph type="ftr" sz="quarter" idx="11"/>
          </p:nvPr>
        </p:nvSpPr>
        <p:spPr>
          <a:xfrm>
            <a:off x="4770071" y="40040601"/>
            <a:ext cx="4860072" cy="2300034"/>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10170150" y="40040601"/>
            <a:ext cx="3240048" cy="2300034"/>
          </a:xfrm>
          <a:prstGeom prst="rect">
            <a:avLst/>
          </a:prstGeom>
        </p:spPr>
        <p:txBody>
          <a:bodyPr/>
          <a:lstStyle/>
          <a:p>
            <a:fld id="{14930595-C371-4A4C-87FD-5D9E4508C11E}" type="slidenum">
              <a:rPr kumimoji="1" lang="ja-JP" altLang="en-US" smtClean="0"/>
              <a:t>‹#›</a:t>
            </a:fld>
            <a:endParaRPr kumimoji="1" lang="ja-JP" altLang="en-US"/>
          </a:p>
        </p:txBody>
      </p:sp>
    </p:spTree>
    <p:extLst>
      <p:ext uri="{BB962C8B-B14F-4D97-AF65-F5344CB8AC3E}">
        <p14:creationId xmlns:p14="http://schemas.microsoft.com/office/powerpoint/2010/main" val="2527445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9106A61-2A64-9241-B846-B4C04DE4E8C6}"/>
              </a:ext>
            </a:extLst>
          </p:cNvPr>
          <p:cNvSpPr>
            <a:spLocks noGrp="1"/>
          </p:cNvSpPr>
          <p:nvPr>
            <p:ph type="title"/>
          </p:nvPr>
        </p:nvSpPr>
        <p:spPr>
          <a:xfrm>
            <a:off x="990600" y="2300288"/>
            <a:ext cx="12419013" cy="8350250"/>
          </a:xfrm>
          <a:prstGeom prst="rect">
            <a:avLst/>
          </a:prstGeom>
        </p:spPr>
        <p:txBody>
          <a:bodyPr/>
          <a:lstStyle/>
          <a:p>
            <a:r>
              <a:rPr kumimoji="1" lang="ja-JP" altLang="en-US"/>
              <a:t>マスター タイトルの書式設定</a:t>
            </a:r>
          </a:p>
        </p:txBody>
      </p:sp>
      <p:sp>
        <p:nvSpPr>
          <p:cNvPr id="3" name="正方形/長方形 2">
            <a:extLst>
              <a:ext uri="{FF2B5EF4-FFF2-40B4-BE49-F238E27FC236}">
                <a16:creationId xmlns:a16="http://schemas.microsoft.com/office/drawing/2014/main" id="{1D15912E-08CA-6441-8954-8C7F207BDDE5}"/>
              </a:ext>
            </a:extLst>
          </p:cNvPr>
          <p:cNvSpPr/>
          <p:nvPr userDrawn="1"/>
        </p:nvSpPr>
        <p:spPr>
          <a:xfrm>
            <a:off x="0" y="0"/>
            <a:ext cx="14400213" cy="4320063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349214231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07106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txStyles>
    <p:titleStyle>
      <a:lvl1pPr algn="l" defTabSz="1439997" rtl="0" eaLnBrk="1" latinLnBrk="0" hangingPunct="1">
        <a:lnSpc>
          <a:spcPct val="90000"/>
        </a:lnSpc>
        <a:spcBef>
          <a:spcPct val="0"/>
        </a:spcBef>
        <a:buNone/>
        <a:defRPr kumimoji="1" sz="6929" kern="1200">
          <a:solidFill>
            <a:schemeClr val="tx1"/>
          </a:solidFill>
          <a:latin typeface="+mj-lt"/>
          <a:ea typeface="+mj-ea"/>
          <a:cs typeface="+mj-cs"/>
        </a:defRPr>
      </a:lvl1pPr>
    </p:titleStyle>
    <p:bodyStyle>
      <a:lvl1pPr marL="359999" indent="-359999" algn="l" defTabSz="1439997" rtl="0" eaLnBrk="1" latinLnBrk="0" hangingPunct="1">
        <a:lnSpc>
          <a:spcPct val="90000"/>
        </a:lnSpc>
        <a:spcBef>
          <a:spcPts val="1575"/>
        </a:spcBef>
        <a:buFont typeface="Arial" panose="020B0604020202020204" pitchFamily="34" charset="0"/>
        <a:buChar char="•"/>
        <a:defRPr kumimoji="1" sz="4409" kern="1200">
          <a:solidFill>
            <a:schemeClr val="tx1"/>
          </a:solidFill>
          <a:latin typeface="+mn-lt"/>
          <a:ea typeface="+mn-ea"/>
          <a:cs typeface="+mn-cs"/>
        </a:defRPr>
      </a:lvl1pPr>
      <a:lvl2pPr marL="1079998" indent="-359999" algn="l" defTabSz="1439997" rtl="0" eaLnBrk="1" latinLnBrk="0" hangingPunct="1">
        <a:lnSpc>
          <a:spcPct val="90000"/>
        </a:lnSpc>
        <a:spcBef>
          <a:spcPts val="787"/>
        </a:spcBef>
        <a:buFont typeface="Arial" panose="020B0604020202020204" pitchFamily="34" charset="0"/>
        <a:buChar char="•"/>
        <a:defRPr kumimoji="1" sz="3780" kern="1200">
          <a:solidFill>
            <a:schemeClr val="tx1"/>
          </a:solidFill>
          <a:latin typeface="+mn-lt"/>
          <a:ea typeface="+mn-ea"/>
          <a:cs typeface="+mn-cs"/>
        </a:defRPr>
      </a:lvl2pPr>
      <a:lvl3pPr marL="1799996" indent="-359999" algn="l" defTabSz="1439997" rtl="0" eaLnBrk="1" latinLnBrk="0" hangingPunct="1">
        <a:lnSpc>
          <a:spcPct val="90000"/>
        </a:lnSpc>
        <a:spcBef>
          <a:spcPts val="787"/>
        </a:spcBef>
        <a:buFont typeface="Arial" panose="020B0604020202020204" pitchFamily="34" charset="0"/>
        <a:buChar char="•"/>
        <a:defRPr kumimoji="1" sz="3150" kern="1200">
          <a:solidFill>
            <a:schemeClr val="tx1"/>
          </a:solidFill>
          <a:latin typeface="+mn-lt"/>
          <a:ea typeface="+mn-ea"/>
          <a:cs typeface="+mn-cs"/>
        </a:defRPr>
      </a:lvl3pPr>
      <a:lvl4pPr marL="2519995" indent="-359999" algn="l" defTabSz="1439997" rtl="0" eaLnBrk="1" latinLnBrk="0" hangingPunct="1">
        <a:lnSpc>
          <a:spcPct val="90000"/>
        </a:lnSpc>
        <a:spcBef>
          <a:spcPts val="787"/>
        </a:spcBef>
        <a:buFont typeface="Arial" panose="020B0604020202020204" pitchFamily="34" charset="0"/>
        <a:buChar char="•"/>
        <a:defRPr kumimoji="1" sz="2835" kern="1200">
          <a:solidFill>
            <a:schemeClr val="tx1"/>
          </a:solidFill>
          <a:latin typeface="+mn-lt"/>
          <a:ea typeface="+mn-ea"/>
          <a:cs typeface="+mn-cs"/>
        </a:defRPr>
      </a:lvl4pPr>
      <a:lvl5pPr marL="3239994" indent="-359999" algn="l" defTabSz="1439997" rtl="0" eaLnBrk="1" latinLnBrk="0" hangingPunct="1">
        <a:lnSpc>
          <a:spcPct val="90000"/>
        </a:lnSpc>
        <a:spcBef>
          <a:spcPts val="787"/>
        </a:spcBef>
        <a:buFont typeface="Arial" panose="020B0604020202020204" pitchFamily="34" charset="0"/>
        <a:buChar char="•"/>
        <a:defRPr kumimoji="1" sz="2835" kern="1200">
          <a:solidFill>
            <a:schemeClr val="tx1"/>
          </a:solidFill>
          <a:latin typeface="+mn-lt"/>
          <a:ea typeface="+mn-ea"/>
          <a:cs typeface="+mn-cs"/>
        </a:defRPr>
      </a:lvl5pPr>
      <a:lvl6pPr marL="3959992" indent="-359999" algn="l" defTabSz="1439997" rtl="0" eaLnBrk="1" latinLnBrk="0" hangingPunct="1">
        <a:lnSpc>
          <a:spcPct val="90000"/>
        </a:lnSpc>
        <a:spcBef>
          <a:spcPts val="787"/>
        </a:spcBef>
        <a:buFont typeface="Arial" panose="020B0604020202020204" pitchFamily="34" charset="0"/>
        <a:buChar char="•"/>
        <a:defRPr kumimoji="1" sz="2835" kern="1200">
          <a:solidFill>
            <a:schemeClr val="tx1"/>
          </a:solidFill>
          <a:latin typeface="+mn-lt"/>
          <a:ea typeface="+mn-ea"/>
          <a:cs typeface="+mn-cs"/>
        </a:defRPr>
      </a:lvl6pPr>
      <a:lvl7pPr marL="4679991" indent="-359999" algn="l" defTabSz="1439997" rtl="0" eaLnBrk="1" latinLnBrk="0" hangingPunct="1">
        <a:lnSpc>
          <a:spcPct val="90000"/>
        </a:lnSpc>
        <a:spcBef>
          <a:spcPts val="787"/>
        </a:spcBef>
        <a:buFont typeface="Arial" panose="020B0604020202020204" pitchFamily="34" charset="0"/>
        <a:buChar char="•"/>
        <a:defRPr kumimoji="1" sz="2835" kern="1200">
          <a:solidFill>
            <a:schemeClr val="tx1"/>
          </a:solidFill>
          <a:latin typeface="+mn-lt"/>
          <a:ea typeface="+mn-ea"/>
          <a:cs typeface="+mn-cs"/>
        </a:defRPr>
      </a:lvl7pPr>
      <a:lvl8pPr marL="5399989" indent="-359999" algn="l" defTabSz="1439997" rtl="0" eaLnBrk="1" latinLnBrk="0" hangingPunct="1">
        <a:lnSpc>
          <a:spcPct val="90000"/>
        </a:lnSpc>
        <a:spcBef>
          <a:spcPts val="787"/>
        </a:spcBef>
        <a:buFont typeface="Arial" panose="020B0604020202020204" pitchFamily="34" charset="0"/>
        <a:buChar char="•"/>
        <a:defRPr kumimoji="1" sz="2835" kern="1200">
          <a:solidFill>
            <a:schemeClr val="tx1"/>
          </a:solidFill>
          <a:latin typeface="+mn-lt"/>
          <a:ea typeface="+mn-ea"/>
          <a:cs typeface="+mn-cs"/>
        </a:defRPr>
      </a:lvl8pPr>
      <a:lvl9pPr marL="6119988" indent="-359999" algn="l" defTabSz="1439997" rtl="0" eaLnBrk="1" latinLnBrk="0" hangingPunct="1">
        <a:lnSpc>
          <a:spcPct val="90000"/>
        </a:lnSpc>
        <a:spcBef>
          <a:spcPts val="787"/>
        </a:spcBef>
        <a:buFont typeface="Arial" panose="020B0604020202020204" pitchFamily="34" charset="0"/>
        <a:buChar char="•"/>
        <a:defRPr kumimoji="1" sz="2835" kern="1200">
          <a:solidFill>
            <a:schemeClr val="tx1"/>
          </a:solidFill>
          <a:latin typeface="+mn-lt"/>
          <a:ea typeface="+mn-ea"/>
          <a:cs typeface="+mn-cs"/>
        </a:defRPr>
      </a:lvl9pPr>
    </p:bodyStyle>
    <p:otherStyle>
      <a:defPPr>
        <a:defRPr lang="en-US"/>
      </a:defPPr>
      <a:lvl1pPr marL="0" algn="l" defTabSz="1439997" rtl="0" eaLnBrk="1" latinLnBrk="0" hangingPunct="1">
        <a:defRPr kumimoji="1" sz="2835" kern="1200">
          <a:solidFill>
            <a:schemeClr val="tx1"/>
          </a:solidFill>
          <a:latin typeface="+mn-lt"/>
          <a:ea typeface="+mn-ea"/>
          <a:cs typeface="+mn-cs"/>
        </a:defRPr>
      </a:lvl1pPr>
      <a:lvl2pPr marL="719999" algn="l" defTabSz="1439997" rtl="0" eaLnBrk="1" latinLnBrk="0" hangingPunct="1">
        <a:defRPr kumimoji="1" sz="2835" kern="1200">
          <a:solidFill>
            <a:schemeClr val="tx1"/>
          </a:solidFill>
          <a:latin typeface="+mn-lt"/>
          <a:ea typeface="+mn-ea"/>
          <a:cs typeface="+mn-cs"/>
        </a:defRPr>
      </a:lvl2pPr>
      <a:lvl3pPr marL="1439997" algn="l" defTabSz="1439997" rtl="0" eaLnBrk="1" latinLnBrk="0" hangingPunct="1">
        <a:defRPr kumimoji="1" sz="2835" kern="1200">
          <a:solidFill>
            <a:schemeClr val="tx1"/>
          </a:solidFill>
          <a:latin typeface="+mn-lt"/>
          <a:ea typeface="+mn-ea"/>
          <a:cs typeface="+mn-cs"/>
        </a:defRPr>
      </a:lvl3pPr>
      <a:lvl4pPr marL="2159996" algn="l" defTabSz="1439997" rtl="0" eaLnBrk="1" latinLnBrk="0" hangingPunct="1">
        <a:defRPr kumimoji="1" sz="2835" kern="1200">
          <a:solidFill>
            <a:schemeClr val="tx1"/>
          </a:solidFill>
          <a:latin typeface="+mn-lt"/>
          <a:ea typeface="+mn-ea"/>
          <a:cs typeface="+mn-cs"/>
        </a:defRPr>
      </a:lvl4pPr>
      <a:lvl5pPr marL="2879994" algn="l" defTabSz="1439997" rtl="0" eaLnBrk="1" latinLnBrk="0" hangingPunct="1">
        <a:defRPr kumimoji="1" sz="2835" kern="1200">
          <a:solidFill>
            <a:schemeClr val="tx1"/>
          </a:solidFill>
          <a:latin typeface="+mn-lt"/>
          <a:ea typeface="+mn-ea"/>
          <a:cs typeface="+mn-cs"/>
        </a:defRPr>
      </a:lvl5pPr>
      <a:lvl6pPr marL="3599993" algn="l" defTabSz="1439997" rtl="0" eaLnBrk="1" latinLnBrk="0" hangingPunct="1">
        <a:defRPr kumimoji="1" sz="2835" kern="1200">
          <a:solidFill>
            <a:schemeClr val="tx1"/>
          </a:solidFill>
          <a:latin typeface="+mn-lt"/>
          <a:ea typeface="+mn-ea"/>
          <a:cs typeface="+mn-cs"/>
        </a:defRPr>
      </a:lvl6pPr>
      <a:lvl7pPr marL="4319991" algn="l" defTabSz="1439997" rtl="0" eaLnBrk="1" latinLnBrk="0" hangingPunct="1">
        <a:defRPr kumimoji="1" sz="2835" kern="1200">
          <a:solidFill>
            <a:schemeClr val="tx1"/>
          </a:solidFill>
          <a:latin typeface="+mn-lt"/>
          <a:ea typeface="+mn-ea"/>
          <a:cs typeface="+mn-cs"/>
        </a:defRPr>
      </a:lvl7pPr>
      <a:lvl8pPr marL="5039990" algn="l" defTabSz="1439997" rtl="0" eaLnBrk="1" latinLnBrk="0" hangingPunct="1">
        <a:defRPr kumimoji="1" sz="2835" kern="1200">
          <a:solidFill>
            <a:schemeClr val="tx1"/>
          </a:solidFill>
          <a:latin typeface="+mn-lt"/>
          <a:ea typeface="+mn-ea"/>
          <a:cs typeface="+mn-cs"/>
        </a:defRPr>
      </a:lvl8pPr>
      <a:lvl9pPr marL="5759988" algn="l" defTabSz="1439997" rtl="0" eaLnBrk="1" latinLnBrk="0" hangingPunct="1">
        <a:defRPr kumimoji="1" sz="283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hyperlink" Target="mailto:rene@pu-toyama.ac.jp" TargetMode="External"/><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 Id="rId1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図 49">
            <a:extLst>
              <a:ext uri="{FF2B5EF4-FFF2-40B4-BE49-F238E27FC236}">
                <a16:creationId xmlns:a16="http://schemas.microsoft.com/office/drawing/2014/main" id="{7B0633CA-94BB-4420-9D53-FD15B44679E0}"/>
              </a:ext>
            </a:extLst>
          </p:cNvPr>
          <p:cNvPicPr>
            <a:picLocks noChangeAspect="1"/>
          </p:cNvPicPr>
          <p:nvPr/>
        </p:nvPicPr>
        <p:blipFill>
          <a:blip r:embed="rId3"/>
          <a:stretch>
            <a:fillRect/>
          </a:stretch>
        </p:blipFill>
        <p:spPr>
          <a:xfrm>
            <a:off x="7301077" y="32722339"/>
            <a:ext cx="6001200" cy="4564293"/>
          </a:xfrm>
          <a:prstGeom prst="rect">
            <a:avLst/>
          </a:prstGeom>
        </p:spPr>
      </p:pic>
      <p:sp>
        <p:nvSpPr>
          <p:cNvPr id="8" name="テキスト ボックス 7">
            <a:extLst>
              <a:ext uri="{FF2B5EF4-FFF2-40B4-BE49-F238E27FC236}">
                <a16:creationId xmlns:a16="http://schemas.microsoft.com/office/drawing/2014/main" id="{B2FFAAC8-64EA-B748-A306-64EF378EEE06}"/>
              </a:ext>
            </a:extLst>
          </p:cNvPr>
          <p:cNvSpPr txBox="1"/>
          <p:nvPr/>
        </p:nvSpPr>
        <p:spPr>
          <a:xfrm>
            <a:off x="1447178" y="923317"/>
            <a:ext cx="11545866" cy="1938992"/>
          </a:xfrm>
          <a:prstGeom prst="rect">
            <a:avLst/>
          </a:prstGeom>
          <a:noFill/>
        </p:spPr>
        <p:txBody>
          <a:bodyPr wrap="square" rtlCol="0">
            <a:spAutoFit/>
          </a:bodyPr>
          <a:lstStyle/>
          <a:p>
            <a:pPr algn="ctr"/>
            <a:r>
              <a:rPr kumimoji="1" lang="ja-JP" altLang="en-US" sz="4000" b="1" dirty="0">
                <a:latin typeface="Meiryo" panose="020B0604030504040204" pitchFamily="34" charset="-128"/>
                <a:ea typeface="Meiryo" panose="020B0604030504040204" pitchFamily="34" charset="-128"/>
              </a:rPr>
              <a:t>精神疾患患者を対象とした</a:t>
            </a:r>
            <a:endParaRPr kumimoji="1" lang="en-US" altLang="ja-JP" sz="4000" b="1" dirty="0">
              <a:latin typeface="Meiryo" panose="020B0604030504040204" pitchFamily="34" charset="-128"/>
              <a:ea typeface="Meiryo" panose="020B0604030504040204" pitchFamily="34" charset="-128"/>
            </a:endParaRPr>
          </a:p>
          <a:p>
            <a:pPr algn="ctr"/>
            <a:r>
              <a:rPr kumimoji="1" lang="ja-JP" altLang="en-US" sz="4000" b="1" dirty="0">
                <a:latin typeface="Meiryo" panose="020B0604030504040204" pitchFamily="34" charset="-128"/>
                <a:ea typeface="Meiryo" panose="020B0604030504040204" pitchFamily="34" charset="-128"/>
              </a:rPr>
              <a:t>歩行時の不安障害を緩和させる</a:t>
            </a:r>
            <a:endParaRPr kumimoji="1" lang="en-US" altLang="ja-JP" sz="4000" b="1" dirty="0">
              <a:latin typeface="Meiryo" panose="020B0604030504040204" pitchFamily="34" charset="-128"/>
              <a:ea typeface="Meiryo" panose="020B0604030504040204" pitchFamily="34" charset="-128"/>
            </a:endParaRPr>
          </a:p>
          <a:p>
            <a:pPr algn="ctr"/>
            <a:r>
              <a:rPr kumimoji="1" lang="ja-JP" altLang="en-US" sz="4000" b="1" dirty="0">
                <a:latin typeface="Meiryo" panose="020B0604030504040204" pitchFamily="34" charset="-128"/>
                <a:ea typeface="Meiryo" panose="020B0604030504040204" pitchFamily="34" charset="-128"/>
              </a:rPr>
              <a:t>機械学習を用いた足元センシングによる歩行支援</a:t>
            </a:r>
          </a:p>
        </p:txBody>
      </p:sp>
      <p:sp>
        <p:nvSpPr>
          <p:cNvPr id="9" name="テキスト ボックス 8">
            <a:extLst>
              <a:ext uri="{FF2B5EF4-FFF2-40B4-BE49-F238E27FC236}">
                <a16:creationId xmlns:a16="http://schemas.microsoft.com/office/drawing/2014/main" id="{B88134ED-7F4C-1346-A7A0-201E63307CAD}"/>
              </a:ext>
            </a:extLst>
          </p:cNvPr>
          <p:cNvSpPr txBox="1"/>
          <p:nvPr/>
        </p:nvSpPr>
        <p:spPr>
          <a:xfrm>
            <a:off x="11320687" y="3022600"/>
            <a:ext cx="1723549" cy="461665"/>
          </a:xfrm>
          <a:prstGeom prst="rect">
            <a:avLst/>
          </a:prstGeom>
          <a:noFill/>
        </p:spPr>
        <p:txBody>
          <a:bodyPr wrap="none" rtlCol="0">
            <a:spAutoFit/>
          </a:bodyPr>
          <a:lstStyle/>
          <a:p>
            <a:pPr algn="r"/>
            <a:r>
              <a:rPr kumimoji="1" lang="ja-JP" altLang="en-US" sz="2400" b="1" dirty="0">
                <a:latin typeface="Meiryo" panose="020B0604030504040204" pitchFamily="34" charset="-128"/>
                <a:ea typeface="Meiryo" panose="020B0604030504040204" pitchFamily="34" charset="-128"/>
              </a:rPr>
              <a:t>レネ研究室</a:t>
            </a:r>
          </a:p>
        </p:txBody>
      </p:sp>
      <p:sp>
        <p:nvSpPr>
          <p:cNvPr id="10" name="テキスト ボックス 9">
            <a:extLst>
              <a:ext uri="{FF2B5EF4-FFF2-40B4-BE49-F238E27FC236}">
                <a16:creationId xmlns:a16="http://schemas.microsoft.com/office/drawing/2014/main" id="{AAB5D6CE-73A6-DC48-A97B-A114FF833D50}"/>
              </a:ext>
            </a:extLst>
          </p:cNvPr>
          <p:cNvSpPr txBox="1"/>
          <p:nvPr/>
        </p:nvSpPr>
        <p:spPr>
          <a:xfrm>
            <a:off x="1645920" y="4310743"/>
            <a:ext cx="11547566" cy="2386939"/>
          </a:xfrm>
          <a:prstGeom prst="rect">
            <a:avLst/>
          </a:prstGeom>
          <a:noFill/>
        </p:spPr>
        <p:txBody>
          <a:bodyPr wrap="square" rtlCol="0">
            <a:noAutofit/>
          </a:bodyPr>
          <a:lstStyle/>
          <a:p>
            <a:pPr algn="just">
              <a:lnSpc>
                <a:spcPts val="3600"/>
              </a:lnSpc>
              <a:spcAft>
                <a:spcPts val="2400"/>
              </a:spcAft>
            </a:pPr>
            <a:r>
              <a:rPr kumimoji="1" lang="ja-JP" altLang="en-US" sz="2400" b="1" dirty="0">
                <a:solidFill>
                  <a:schemeClr val="bg1"/>
                </a:solidFill>
                <a:latin typeface="Meiryo" panose="020B0604030504040204" pitchFamily="34" charset="-128"/>
                <a:ea typeface="Meiryo" panose="020B0604030504040204" pitchFamily="34" charset="-128"/>
              </a:rPr>
              <a:t>　本研究は精神疾患患者を対象とする研究である．先行研究の多くは教えらセンサを用いて歩行実験を行い，その特徴量を示したが実用化に向けての研究はあまり進んでいない．本研究は実用化に向けて足元センサデバイスの提案として，精神疾患患者の不安障害を緩和させるシステムを導入させ，歩行支援を行うことで患者の社会への参画を容易とすることを目的とする．</a:t>
            </a:r>
          </a:p>
        </p:txBody>
      </p:sp>
      <p:sp>
        <p:nvSpPr>
          <p:cNvPr id="12" name="テキスト ボックス 11">
            <a:extLst>
              <a:ext uri="{FF2B5EF4-FFF2-40B4-BE49-F238E27FC236}">
                <a16:creationId xmlns:a16="http://schemas.microsoft.com/office/drawing/2014/main" id="{CC14AC0E-6A01-354B-AFDB-6151696A41CB}"/>
              </a:ext>
            </a:extLst>
          </p:cNvPr>
          <p:cNvSpPr txBox="1"/>
          <p:nvPr/>
        </p:nvSpPr>
        <p:spPr>
          <a:xfrm>
            <a:off x="7702573" y="8433040"/>
            <a:ext cx="5486400" cy="1110503"/>
          </a:xfrm>
          <a:prstGeom prst="rect">
            <a:avLst/>
          </a:prstGeom>
          <a:noFill/>
        </p:spPr>
        <p:txBody>
          <a:bodyPr wrap="square" rtlCol="0">
            <a:noAutofit/>
          </a:bodyPr>
          <a:lstStyle/>
          <a:p>
            <a:pPr algn="just"/>
            <a:r>
              <a:rPr kumimoji="1" lang="ja-JP" altLang="en-US" sz="2400" b="1" dirty="0">
                <a:latin typeface="Meiryo" panose="020B0604030504040204" pitchFamily="34" charset="-128"/>
                <a:ea typeface="Meiryo" panose="020B0604030504040204" pitchFamily="34" charset="-128"/>
              </a:rPr>
              <a:t>　</a:t>
            </a:r>
          </a:p>
        </p:txBody>
      </p:sp>
      <p:grpSp>
        <p:nvGrpSpPr>
          <p:cNvPr id="2" name="グループ化 1">
            <a:extLst>
              <a:ext uri="{FF2B5EF4-FFF2-40B4-BE49-F238E27FC236}">
                <a16:creationId xmlns:a16="http://schemas.microsoft.com/office/drawing/2014/main" id="{E377D05B-8B6F-48E3-A405-93DB6F1BF7A8}"/>
              </a:ext>
            </a:extLst>
          </p:cNvPr>
          <p:cNvGrpSpPr/>
          <p:nvPr/>
        </p:nvGrpSpPr>
        <p:grpSpPr>
          <a:xfrm>
            <a:off x="932378" y="7524160"/>
            <a:ext cx="6001200" cy="4564293"/>
            <a:chOff x="932378" y="7524160"/>
            <a:chExt cx="6001200" cy="4564293"/>
          </a:xfrm>
        </p:grpSpPr>
        <p:pic>
          <p:nvPicPr>
            <p:cNvPr id="11" name="図 10">
              <a:extLst>
                <a:ext uri="{FF2B5EF4-FFF2-40B4-BE49-F238E27FC236}">
                  <a16:creationId xmlns:a16="http://schemas.microsoft.com/office/drawing/2014/main" id="{6AE24DD4-7623-E044-B6E5-673E21D0788F}"/>
                </a:ext>
              </a:extLst>
            </p:cNvPr>
            <p:cNvPicPr>
              <a:picLocks noChangeAspect="1"/>
            </p:cNvPicPr>
            <p:nvPr/>
          </p:nvPicPr>
          <p:blipFill>
            <a:blip r:embed="rId4"/>
            <a:stretch>
              <a:fillRect/>
            </a:stretch>
          </p:blipFill>
          <p:spPr>
            <a:xfrm>
              <a:off x="932378" y="7524160"/>
              <a:ext cx="6001200" cy="4564293"/>
            </a:xfrm>
            <a:prstGeom prst="rect">
              <a:avLst/>
            </a:prstGeom>
          </p:spPr>
        </p:pic>
        <p:sp>
          <p:nvSpPr>
            <p:cNvPr id="13" name="テキスト ボックス 12">
              <a:extLst>
                <a:ext uri="{FF2B5EF4-FFF2-40B4-BE49-F238E27FC236}">
                  <a16:creationId xmlns:a16="http://schemas.microsoft.com/office/drawing/2014/main" id="{25E4CC21-1648-0D44-8BF5-B443F7534734}"/>
                </a:ext>
              </a:extLst>
            </p:cNvPr>
            <p:cNvSpPr txBox="1"/>
            <p:nvPr/>
          </p:nvSpPr>
          <p:spPr>
            <a:xfrm>
              <a:off x="1189778" y="7685181"/>
              <a:ext cx="5486400" cy="609733"/>
            </a:xfrm>
            <a:prstGeom prst="rect">
              <a:avLst/>
            </a:prstGeom>
            <a:noFill/>
          </p:spPr>
          <p:txBody>
            <a:bodyPr wrap="square" rtlCol="0" anchor="ctr">
              <a:noAutofit/>
            </a:bodyPr>
            <a:lstStyle/>
            <a:p>
              <a:pPr algn="ctr"/>
              <a:r>
                <a:rPr kumimoji="1" lang="ja-JP" altLang="en-US" sz="2400" b="1" dirty="0">
                  <a:solidFill>
                    <a:schemeClr val="bg1"/>
                  </a:solidFill>
                  <a:latin typeface="Meiryo" panose="020B0604030504040204" pitchFamily="34" charset="-128"/>
                  <a:ea typeface="Meiryo" panose="020B0604030504040204" pitchFamily="34" charset="-128"/>
                </a:rPr>
                <a:t>運動学習と脳の習熟の関連</a:t>
              </a:r>
            </a:p>
          </p:txBody>
        </p:sp>
      </p:grpSp>
      <p:sp>
        <p:nvSpPr>
          <p:cNvPr id="15" name="テキスト ボックス 14">
            <a:extLst>
              <a:ext uri="{FF2B5EF4-FFF2-40B4-BE49-F238E27FC236}">
                <a16:creationId xmlns:a16="http://schemas.microsoft.com/office/drawing/2014/main" id="{85D5A7C5-91C6-8C4A-87A7-15204AD5F932}"/>
              </a:ext>
            </a:extLst>
          </p:cNvPr>
          <p:cNvSpPr txBox="1"/>
          <p:nvPr/>
        </p:nvSpPr>
        <p:spPr>
          <a:xfrm>
            <a:off x="1189778" y="8495555"/>
            <a:ext cx="5486400" cy="3802078"/>
          </a:xfrm>
          <a:prstGeom prst="rect">
            <a:avLst/>
          </a:prstGeom>
          <a:noFill/>
        </p:spPr>
        <p:txBody>
          <a:bodyPr wrap="square" rtlCol="0">
            <a:noAutofit/>
          </a:bodyPr>
          <a:lstStyle/>
          <a:p>
            <a:pPr algn="just"/>
            <a:r>
              <a:rPr kumimoji="1" lang="ja-JP" altLang="en-US" sz="2400" b="1" dirty="0">
                <a:latin typeface="Meiryo" panose="020B0604030504040204" pitchFamily="34" charset="-128"/>
                <a:ea typeface="Meiryo" panose="020B0604030504040204" pitchFamily="34" charset="-128"/>
              </a:rPr>
              <a:t>　人間は学習において運動学習を行うことで脳に記憶されるメカニズムがある．これは内部モデルとよばれ、外界の仕組みを脳の内部シミュレーションをする神経機構である．カルマンフィルタを用いて内部モデルの信頼度を予測する．なぞり書き運動において運動学習の脳の習熟を内部モデルの信頼度を用いて実験を行った．</a:t>
            </a:r>
            <a:endParaRPr kumimoji="1" lang="en-US" altLang="ja-JP" sz="2400" b="1" dirty="0">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1CEAB3DA-42EB-7E48-B980-A6D3626A9C34}"/>
              </a:ext>
            </a:extLst>
          </p:cNvPr>
          <p:cNvSpPr txBox="1"/>
          <p:nvPr/>
        </p:nvSpPr>
        <p:spPr>
          <a:xfrm>
            <a:off x="7677103" y="7685181"/>
            <a:ext cx="5486400" cy="609733"/>
          </a:xfrm>
          <a:prstGeom prst="rect">
            <a:avLst/>
          </a:prstGeom>
          <a:noFill/>
        </p:spPr>
        <p:txBody>
          <a:bodyPr wrap="square" rtlCol="0" anchor="ctr">
            <a:noAutofit/>
          </a:bodyPr>
          <a:lstStyle/>
          <a:p>
            <a:pPr algn="ctr"/>
            <a:r>
              <a:rPr kumimoji="1" lang="ja-JP" altLang="en-US" sz="2400" b="1" dirty="0">
                <a:solidFill>
                  <a:schemeClr val="bg1"/>
                </a:solidFill>
                <a:latin typeface="Meiryo" panose="020B0604030504040204" pitchFamily="34" charset="-128"/>
                <a:ea typeface="Meiryo" panose="020B0604030504040204" pitchFamily="34" charset="-128"/>
              </a:rPr>
              <a:t>内部モデルの信頼度</a:t>
            </a:r>
          </a:p>
        </p:txBody>
      </p:sp>
      <p:pic>
        <p:nvPicPr>
          <p:cNvPr id="17" name="図 16">
            <a:extLst>
              <a:ext uri="{FF2B5EF4-FFF2-40B4-BE49-F238E27FC236}">
                <a16:creationId xmlns:a16="http://schemas.microsoft.com/office/drawing/2014/main" id="{38BC75E4-7998-F84D-AB3E-78ECFD8B0CC4}"/>
              </a:ext>
            </a:extLst>
          </p:cNvPr>
          <p:cNvPicPr>
            <a:picLocks noChangeAspect="1"/>
          </p:cNvPicPr>
          <p:nvPr/>
        </p:nvPicPr>
        <p:blipFill>
          <a:blip r:embed="rId5"/>
          <a:stretch>
            <a:fillRect/>
          </a:stretch>
        </p:blipFill>
        <p:spPr>
          <a:xfrm>
            <a:off x="932378" y="12652857"/>
            <a:ext cx="12481200" cy="4569388"/>
          </a:xfrm>
          <a:prstGeom prst="rect">
            <a:avLst/>
          </a:prstGeom>
        </p:spPr>
      </p:pic>
      <p:sp>
        <p:nvSpPr>
          <p:cNvPr id="18" name="テキスト ボックス 17">
            <a:extLst>
              <a:ext uri="{FF2B5EF4-FFF2-40B4-BE49-F238E27FC236}">
                <a16:creationId xmlns:a16="http://schemas.microsoft.com/office/drawing/2014/main" id="{BB72672A-4289-B546-AAE6-D8650299C132}"/>
              </a:ext>
            </a:extLst>
          </p:cNvPr>
          <p:cNvSpPr txBox="1"/>
          <p:nvPr/>
        </p:nvSpPr>
        <p:spPr>
          <a:xfrm>
            <a:off x="1117897" y="13701400"/>
            <a:ext cx="5500841" cy="3145968"/>
          </a:xfrm>
          <a:prstGeom prst="rect">
            <a:avLst/>
          </a:prstGeom>
          <a:noFill/>
        </p:spPr>
        <p:txBody>
          <a:bodyPr wrap="square" rtlCol="0">
            <a:noAutofit/>
          </a:bodyPr>
          <a:lstStyle/>
          <a:p>
            <a:pPr algn="just"/>
            <a:r>
              <a:rPr kumimoji="1" lang="ja-JP" altLang="en-US" sz="2400" b="1" dirty="0">
                <a:latin typeface="Meiryo" panose="020B0604030504040204" pitchFamily="34" charset="-128"/>
                <a:ea typeface="Meiryo" panose="020B0604030504040204" pitchFamily="34" charset="-128"/>
              </a:rPr>
              <a:t>　右図は内部モデルの信頼度を算出したなぞり運動の実験結果である．</a:t>
            </a:r>
            <a:endParaRPr kumimoji="1" lang="en-US" altLang="ja-JP" sz="2400" b="1" dirty="0">
              <a:latin typeface="Meiryo" panose="020B0604030504040204" pitchFamily="34" charset="-128"/>
              <a:ea typeface="Meiryo" panose="020B0604030504040204" pitchFamily="34" charset="-128"/>
            </a:endParaRPr>
          </a:p>
          <a:p>
            <a:pPr algn="just"/>
            <a:endParaRPr kumimoji="1" lang="en-US" altLang="ja-JP" sz="2400" b="1" dirty="0">
              <a:latin typeface="Meiryo" panose="020B0604030504040204" pitchFamily="34" charset="-128"/>
              <a:ea typeface="Meiryo" panose="020B0604030504040204" pitchFamily="34" charset="-128"/>
            </a:endParaRPr>
          </a:p>
          <a:p>
            <a:pPr algn="just"/>
            <a:r>
              <a:rPr kumimoji="1" lang="ja-JP" altLang="en-US" sz="2400" b="1" dirty="0">
                <a:latin typeface="Meiryo" panose="020B0604030504040204" pitchFamily="34" charset="-128"/>
                <a:ea typeface="Meiryo" panose="020B0604030504040204" pitchFamily="34" charset="-128"/>
              </a:rPr>
              <a:t>　試行回数が増すごとに誤差をする回数が減り，同時に内部モデルの信頼度が上昇している．</a:t>
            </a:r>
            <a:endParaRPr kumimoji="1" lang="en-US" altLang="ja-JP" sz="2400" b="1" dirty="0">
              <a:latin typeface="Meiryo" panose="020B0604030504040204" pitchFamily="34" charset="-128"/>
              <a:ea typeface="Meiryo" panose="020B0604030504040204" pitchFamily="34" charset="-128"/>
            </a:endParaRPr>
          </a:p>
          <a:p>
            <a:pPr algn="just"/>
            <a:r>
              <a:rPr kumimoji="1" lang="ja-JP" altLang="en-US" sz="2400" b="1" dirty="0">
                <a:latin typeface="Meiryo" panose="020B0604030504040204" pitchFamily="34" charset="-128"/>
                <a:ea typeface="Meiryo" panose="020B0604030504040204" pitchFamily="34" charset="-128"/>
              </a:rPr>
              <a:t>　以上から，人間は運動を行うことで学習が進んでいく．</a:t>
            </a:r>
            <a:endParaRPr kumimoji="1" lang="en-US" altLang="ja-JP" sz="2400" b="1" dirty="0">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4FFA6EC8-63FC-B845-B8AA-1B741DDF71A0}"/>
              </a:ext>
            </a:extLst>
          </p:cNvPr>
          <p:cNvSpPr txBox="1"/>
          <p:nvPr/>
        </p:nvSpPr>
        <p:spPr>
          <a:xfrm>
            <a:off x="3460465" y="12795920"/>
            <a:ext cx="7824413" cy="649996"/>
          </a:xfrm>
          <a:prstGeom prst="rect">
            <a:avLst/>
          </a:prstGeom>
          <a:noFill/>
        </p:spPr>
        <p:txBody>
          <a:bodyPr wrap="square" rtlCol="0" anchor="ctr">
            <a:noAutofit/>
          </a:bodyPr>
          <a:lstStyle/>
          <a:p>
            <a:pPr algn="ctr"/>
            <a:r>
              <a:rPr kumimoji="1" lang="ja-JP" altLang="en-US" sz="2400" b="1" dirty="0">
                <a:solidFill>
                  <a:schemeClr val="bg1"/>
                </a:solidFill>
                <a:latin typeface="Meiryo" panose="020B0604030504040204" pitchFamily="34" charset="-128"/>
                <a:ea typeface="Meiryo" panose="020B0604030504040204" pitchFamily="34" charset="-128"/>
              </a:rPr>
              <a:t>なぞり運動の実験結果のおける内部モデルの信頼度</a:t>
            </a:r>
          </a:p>
        </p:txBody>
      </p:sp>
      <p:pic>
        <p:nvPicPr>
          <p:cNvPr id="22" name="図 21">
            <a:extLst>
              <a:ext uri="{FF2B5EF4-FFF2-40B4-BE49-F238E27FC236}">
                <a16:creationId xmlns:a16="http://schemas.microsoft.com/office/drawing/2014/main" id="{9FF0252D-D53E-924C-A38A-9E820E7C7440}"/>
              </a:ext>
            </a:extLst>
          </p:cNvPr>
          <p:cNvPicPr>
            <a:picLocks noChangeAspect="1"/>
          </p:cNvPicPr>
          <p:nvPr/>
        </p:nvPicPr>
        <p:blipFill>
          <a:blip r:embed="rId6"/>
          <a:stretch>
            <a:fillRect/>
          </a:stretch>
        </p:blipFill>
        <p:spPr>
          <a:xfrm>
            <a:off x="959506" y="17774780"/>
            <a:ext cx="12481200" cy="9604178"/>
          </a:xfrm>
          <a:prstGeom prst="rect">
            <a:avLst/>
          </a:prstGeom>
        </p:spPr>
      </p:pic>
      <p:sp>
        <p:nvSpPr>
          <p:cNvPr id="24" name="テキスト ボックス 23">
            <a:extLst>
              <a:ext uri="{FF2B5EF4-FFF2-40B4-BE49-F238E27FC236}">
                <a16:creationId xmlns:a16="http://schemas.microsoft.com/office/drawing/2014/main" id="{4E8A843D-197E-5D45-9818-76D6782D81CE}"/>
              </a:ext>
            </a:extLst>
          </p:cNvPr>
          <p:cNvSpPr txBox="1"/>
          <p:nvPr/>
        </p:nvSpPr>
        <p:spPr>
          <a:xfrm>
            <a:off x="5701145" y="18756999"/>
            <a:ext cx="7590129" cy="909903"/>
          </a:xfrm>
          <a:prstGeom prst="rect">
            <a:avLst/>
          </a:prstGeom>
          <a:noFill/>
        </p:spPr>
        <p:txBody>
          <a:bodyPr wrap="square" rtlCol="0">
            <a:noAutofit/>
          </a:bodyPr>
          <a:lstStyle/>
          <a:p>
            <a:pPr algn="just"/>
            <a:r>
              <a:rPr kumimoji="1" lang="ja-JP" altLang="en-US" sz="2400" b="1" dirty="0">
                <a:latin typeface="Meiryo" panose="020B0604030504040204" pitchFamily="34" charset="-128"/>
                <a:ea typeface="Meiryo" panose="020B0604030504040204" pitchFamily="34" charset="-128"/>
              </a:rPr>
              <a:t>下図はデータ取得のための足元センサデバイスである．</a:t>
            </a:r>
            <a:endParaRPr kumimoji="1" lang="en-US" altLang="ja-JP" sz="2400" b="1" dirty="0">
              <a:latin typeface="Meiryo" panose="020B0604030504040204" pitchFamily="34" charset="-128"/>
              <a:ea typeface="Meiryo" panose="020B0604030504040204" pitchFamily="34" charset="-128"/>
            </a:endParaRPr>
          </a:p>
          <a:p>
            <a:pPr algn="just"/>
            <a:r>
              <a:rPr kumimoji="1" lang="ja-JP" altLang="en-US" sz="2400" b="1" dirty="0">
                <a:latin typeface="Meiryo" panose="020B0604030504040204" pitchFamily="34" charset="-128"/>
                <a:ea typeface="Meiryo" panose="020B0604030504040204" pitchFamily="34" charset="-128"/>
              </a:rPr>
              <a:t>このデバイスで圧力，加速度，角速度のデータを得る．</a:t>
            </a:r>
            <a:endParaRPr kumimoji="1" lang="en-US" altLang="ja-JP" sz="2400" b="1" dirty="0">
              <a:latin typeface="Meiryo" panose="020B0604030504040204" pitchFamily="34" charset="-128"/>
              <a:ea typeface="Meiryo" panose="020B0604030504040204" pitchFamily="34" charset="-128"/>
            </a:endParaRPr>
          </a:p>
        </p:txBody>
      </p:sp>
      <p:sp>
        <p:nvSpPr>
          <p:cNvPr id="25" name="テキスト ボックス 24">
            <a:extLst>
              <a:ext uri="{FF2B5EF4-FFF2-40B4-BE49-F238E27FC236}">
                <a16:creationId xmlns:a16="http://schemas.microsoft.com/office/drawing/2014/main" id="{06833CEA-703A-5249-85C0-B5C635A74BC7}"/>
              </a:ext>
            </a:extLst>
          </p:cNvPr>
          <p:cNvSpPr txBox="1"/>
          <p:nvPr/>
        </p:nvSpPr>
        <p:spPr>
          <a:xfrm>
            <a:off x="4429778" y="17927177"/>
            <a:ext cx="5486400" cy="609733"/>
          </a:xfrm>
          <a:prstGeom prst="rect">
            <a:avLst/>
          </a:prstGeom>
          <a:noFill/>
        </p:spPr>
        <p:txBody>
          <a:bodyPr wrap="square" rtlCol="0" anchor="ctr">
            <a:noAutofit/>
          </a:bodyPr>
          <a:lstStyle/>
          <a:p>
            <a:pPr algn="ctr"/>
            <a:r>
              <a:rPr kumimoji="1" lang="ja-JP" altLang="en-US" sz="2400" b="1" dirty="0">
                <a:solidFill>
                  <a:schemeClr val="bg1"/>
                </a:solidFill>
                <a:latin typeface="Meiryo" panose="020B0604030504040204" pitchFamily="34" charset="-128"/>
                <a:ea typeface="Meiryo" panose="020B0604030504040204" pitchFamily="34" charset="-128"/>
              </a:rPr>
              <a:t>足元センサデバイス</a:t>
            </a:r>
          </a:p>
        </p:txBody>
      </p:sp>
      <p:sp>
        <p:nvSpPr>
          <p:cNvPr id="26" name="テキスト ボックス 25">
            <a:extLst>
              <a:ext uri="{FF2B5EF4-FFF2-40B4-BE49-F238E27FC236}">
                <a16:creationId xmlns:a16="http://schemas.microsoft.com/office/drawing/2014/main" id="{A3826369-3B09-1C48-8F1A-91C8D2A31BF3}"/>
              </a:ext>
            </a:extLst>
          </p:cNvPr>
          <p:cNvSpPr txBox="1"/>
          <p:nvPr/>
        </p:nvSpPr>
        <p:spPr>
          <a:xfrm>
            <a:off x="1189778" y="27853635"/>
            <a:ext cx="5486400" cy="609733"/>
          </a:xfrm>
          <a:prstGeom prst="rect">
            <a:avLst/>
          </a:prstGeom>
          <a:noFill/>
        </p:spPr>
        <p:txBody>
          <a:bodyPr wrap="square" rtlCol="0" anchor="ctr">
            <a:noAutofit/>
          </a:bodyPr>
          <a:lstStyle/>
          <a:p>
            <a:pPr algn="ctr"/>
            <a:r>
              <a:rPr kumimoji="1" lang="ja-JP" altLang="en-US" sz="2400" b="1" dirty="0">
                <a:solidFill>
                  <a:schemeClr val="bg1"/>
                </a:solidFill>
                <a:latin typeface="Meiryo" panose="020B0604030504040204" pitchFamily="34" charset="-128"/>
                <a:ea typeface="Meiryo" panose="020B0604030504040204" pitchFamily="34" charset="-128"/>
              </a:rPr>
              <a:t>本研究の提案手法</a:t>
            </a:r>
          </a:p>
        </p:txBody>
      </p:sp>
      <p:sp>
        <p:nvSpPr>
          <p:cNvPr id="39" name="テキスト ボックス 38">
            <a:extLst>
              <a:ext uri="{FF2B5EF4-FFF2-40B4-BE49-F238E27FC236}">
                <a16:creationId xmlns:a16="http://schemas.microsoft.com/office/drawing/2014/main" id="{25C50A70-7EFB-734D-93A7-EBF8840348DE}"/>
              </a:ext>
            </a:extLst>
          </p:cNvPr>
          <p:cNvSpPr txBox="1"/>
          <p:nvPr/>
        </p:nvSpPr>
        <p:spPr>
          <a:xfrm>
            <a:off x="1828006" y="38723947"/>
            <a:ext cx="11547566" cy="2386939"/>
          </a:xfrm>
          <a:prstGeom prst="rect">
            <a:avLst/>
          </a:prstGeom>
          <a:noFill/>
        </p:spPr>
        <p:txBody>
          <a:bodyPr wrap="square" rtlCol="0">
            <a:noAutofit/>
          </a:bodyPr>
          <a:lstStyle/>
          <a:p>
            <a:pPr algn="just">
              <a:lnSpc>
                <a:spcPts val="3600"/>
              </a:lnSpc>
              <a:spcAft>
                <a:spcPts val="2400"/>
              </a:spcAft>
            </a:pPr>
            <a:r>
              <a:rPr kumimoji="1" lang="ja-JP" altLang="en-US" sz="2400" b="1" dirty="0">
                <a:solidFill>
                  <a:schemeClr val="bg1"/>
                </a:solidFill>
                <a:latin typeface="Meiryo" panose="020B0604030504040204" pitchFamily="34" charset="-128"/>
                <a:ea typeface="Meiryo" panose="020B0604030504040204" pitchFamily="34" charset="-128"/>
              </a:rPr>
              <a:t>富山県立大学　レネ研究室</a:t>
            </a:r>
            <a:endParaRPr kumimoji="1" lang="en-US" altLang="ja-JP" sz="2400" b="1" dirty="0">
              <a:solidFill>
                <a:schemeClr val="bg1"/>
              </a:solidFill>
              <a:latin typeface="Meiryo" panose="020B0604030504040204" pitchFamily="34" charset="-128"/>
              <a:ea typeface="Meiryo" panose="020B0604030504040204" pitchFamily="34" charset="-128"/>
            </a:endParaRPr>
          </a:p>
          <a:p>
            <a:pPr algn="just">
              <a:lnSpc>
                <a:spcPts val="3600"/>
              </a:lnSpc>
              <a:spcAft>
                <a:spcPts val="2400"/>
              </a:spcAft>
            </a:pPr>
            <a:r>
              <a:rPr kumimoji="1" lang="en-US" altLang="ja-JP" sz="2400" b="1" dirty="0">
                <a:solidFill>
                  <a:schemeClr val="bg1"/>
                </a:solidFill>
                <a:latin typeface="Meiryo" panose="020B0604030504040204" pitchFamily="34" charset="-128"/>
                <a:ea typeface="Meiryo" panose="020B0604030504040204" pitchFamily="34" charset="-128"/>
              </a:rPr>
              <a:t>E-mail address : </a:t>
            </a:r>
            <a:r>
              <a:rPr kumimoji="1" lang="en-US" altLang="ja-JP" sz="2400" b="1" dirty="0">
                <a:solidFill>
                  <a:schemeClr val="bg1"/>
                </a:solidFill>
                <a:latin typeface="Meiryo" panose="020B0604030504040204" pitchFamily="34" charset="-128"/>
                <a:ea typeface="Meiryo" panose="020B0604030504040204" pitchFamily="34" charset="-128"/>
                <a:hlinkClick r:id="rId7">
                  <a:extLst>
                    <a:ext uri="{A12FA001-AC4F-418D-AE19-62706E023703}">
                      <ahyp:hlinkClr xmlns:ahyp="http://schemas.microsoft.com/office/drawing/2018/hyperlinkcolor" val="tx"/>
                    </a:ext>
                  </a:extLst>
                </a:hlinkClick>
              </a:rPr>
              <a:t>rene@pu-toyama.ac.jp</a:t>
            </a:r>
            <a:endParaRPr kumimoji="1" lang="en-US" altLang="ja-JP" sz="2400" b="1" dirty="0">
              <a:solidFill>
                <a:schemeClr val="bg1"/>
              </a:solidFill>
              <a:latin typeface="Meiryo" panose="020B0604030504040204" pitchFamily="34" charset="-128"/>
              <a:ea typeface="Meiryo" panose="020B0604030504040204" pitchFamily="34" charset="-128"/>
            </a:endParaRPr>
          </a:p>
          <a:p>
            <a:pPr algn="just">
              <a:lnSpc>
                <a:spcPts val="3600"/>
              </a:lnSpc>
              <a:spcAft>
                <a:spcPts val="2400"/>
              </a:spcAft>
            </a:pPr>
            <a:r>
              <a:rPr kumimoji="1" lang="en-US" altLang="ja-JP" sz="2400" b="1" dirty="0">
                <a:solidFill>
                  <a:schemeClr val="bg1"/>
                </a:solidFill>
                <a:latin typeface="Meiryo" panose="020B0604030504040204" pitchFamily="34" charset="-128"/>
                <a:ea typeface="Meiryo" panose="020B0604030504040204" pitchFamily="34" charset="-128"/>
              </a:rPr>
              <a:t>Phone number : 2503(</a:t>
            </a:r>
            <a:r>
              <a:rPr kumimoji="1" lang="ja-JP" altLang="en-US" sz="2400" b="1" dirty="0">
                <a:solidFill>
                  <a:schemeClr val="bg1"/>
                </a:solidFill>
                <a:latin typeface="Meiryo" panose="020B0604030504040204" pitchFamily="34" charset="-128"/>
                <a:ea typeface="Meiryo" panose="020B0604030504040204" pitchFamily="34" charset="-128"/>
              </a:rPr>
              <a:t>内線</a:t>
            </a:r>
            <a:r>
              <a:rPr kumimoji="1" lang="en-US" altLang="ja-JP" sz="2400" b="1" dirty="0">
                <a:solidFill>
                  <a:schemeClr val="bg1"/>
                </a:solidFill>
                <a:latin typeface="Meiryo" panose="020B0604030504040204" pitchFamily="34" charset="-128"/>
                <a:ea typeface="Meiryo" panose="020B0604030504040204" pitchFamily="34" charset="-128"/>
              </a:rPr>
              <a:t>)   0766-56-7500(</a:t>
            </a:r>
            <a:r>
              <a:rPr kumimoji="1" lang="ja-JP" altLang="en-US" sz="2400" b="1" dirty="0">
                <a:solidFill>
                  <a:schemeClr val="bg1"/>
                </a:solidFill>
                <a:latin typeface="Meiryo" panose="020B0604030504040204" pitchFamily="34" charset="-128"/>
                <a:ea typeface="Meiryo" panose="020B0604030504040204" pitchFamily="34" charset="-128"/>
              </a:rPr>
              <a:t>外線</a:t>
            </a:r>
            <a:r>
              <a:rPr kumimoji="1" lang="en-US" altLang="ja-JP" sz="2400" b="1" dirty="0">
                <a:solidFill>
                  <a:schemeClr val="bg1"/>
                </a:solidFill>
                <a:latin typeface="Meiryo" panose="020B0604030504040204" pitchFamily="34" charset="-128"/>
                <a:ea typeface="Meiryo" panose="020B0604030504040204" pitchFamily="34" charset="-128"/>
              </a:rPr>
              <a:t>)</a:t>
            </a:r>
          </a:p>
          <a:p>
            <a:pPr algn="just">
              <a:lnSpc>
                <a:spcPts val="3600"/>
              </a:lnSpc>
              <a:spcAft>
                <a:spcPts val="2400"/>
              </a:spcAft>
            </a:pPr>
            <a:endParaRPr kumimoji="1" lang="en-US" altLang="ja-JP" sz="2400" b="1" dirty="0">
              <a:solidFill>
                <a:schemeClr val="bg1"/>
              </a:solidFill>
              <a:latin typeface="Meiryo" panose="020B0604030504040204" pitchFamily="34" charset="-128"/>
              <a:ea typeface="Meiryo" panose="020B0604030504040204" pitchFamily="34" charset="-128"/>
            </a:endParaRPr>
          </a:p>
        </p:txBody>
      </p:sp>
      <p:pic>
        <p:nvPicPr>
          <p:cNvPr id="40" name="図 39">
            <a:extLst>
              <a:ext uri="{FF2B5EF4-FFF2-40B4-BE49-F238E27FC236}">
                <a16:creationId xmlns:a16="http://schemas.microsoft.com/office/drawing/2014/main" id="{019C4E7E-849D-EE44-8286-B698FBAA256B}"/>
              </a:ext>
            </a:extLst>
          </p:cNvPr>
          <p:cNvPicPr>
            <a:picLocks noChangeAspect="1"/>
          </p:cNvPicPr>
          <p:nvPr/>
        </p:nvPicPr>
        <p:blipFill>
          <a:blip r:embed="rId8"/>
          <a:stretch>
            <a:fillRect/>
          </a:stretch>
        </p:blipFill>
        <p:spPr>
          <a:xfrm>
            <a:off x="895914" y="32722339"/>
            <a:ext cx="6203221" cy="4564293"/>
          </a:xfrm>
          <a:prstGeom prst="rect">
            <a:avLst/>
          </a:prstGeom>
        </p:spPr>
      </p:pic>
      <p:sp>
        <p:nvSpPr>
          <p:cNvPr id="44" name="テキスト ボックス 43">
            <a:extLst>
              <a:ext uri="{FF2B5EF4-FFF2-40B4-BE49-F238E27FC236}">
                <a16:creationId xmlns:a16="http://schemas.microsoft.com/office/drawing/2014/main" id="{233497D2-A3D1-1046-BE85-E15D672C4DEE}"/>
              </a:ext>
            </a:extLst>
          </p:cNvPr>
          <p:cNvSpPr txBox="1"/>
          <p:nvPr/>
        </p:nvSpPr>
        <p:spPr>
          <a:xfrm>
            <a:off x="7669315" y="33740847"/>
            <a:ext cx="5229000" cy="3168354"/>
          </a:xfrm>
          <a:prstGeom prst="rect">
            <a:avLst/>
          </a:prstGeom>
          <a:noFill/>
        </p:spPr>
        <p:txBody>
          <a:bodyPr wrap="square" rtlCol="0">
            <a:noAutofit/>
          </a:bodyPr>
          <a:lstStyle/>
          <a:p>
            <a:pPr algn="just"/>
            <a:r>
              <a:rPr kumimoji="1" lang="ja-JP" altLang="en-US" sz="2400" b="1" dirty="0">
                <a:latin typeface="Meiryo" panose="020B0604030504040204" pitchFamily="34" charset="-128"/>
                <a:ea typeface="Meiryo" panose="020B0604030504040204" pitchFamily="34" charset="-128"/>
              </a:rPr>
              <a:t>　左図に実験結果を示す．行動識別を機械学習により行うことができた．</a:t>
            </a:r>
            <a:endParaRPr kumimoji="1" lang="en-US" altLang="ja-JP" sz="2400" b="1" dirty="0">
              <a:latin typeface="Meiryo" panose="020B0604030504040204" pitchFamily="34" charset="-128"/>
              <a:ea typeface="Meiryo" panose="020B0604030504040204" pitchFamily="34" charset="-128"/>
            </a:endParaRPr>
          </a:p>
          <a:p>
            <a:pPr algn="just"/>
            <a:endParaRPr kumimoji="1" lang="en-US" altLang="ja-JP" sz="2400" b="1" dirty="0">
              <a:latin typeface="Meiryo" panose="020B0604030504040204" pitchFamily="34" charset="-128"/>
              <a:ea typeface="Meiryo" panose="020B0604030504040204" pitchFamily="34" charset="-128"/>
            </a:endParaRPr>
          </a:p>
          <a:p>
            <a:pPr algn="just"/>
            <a:r>
              <a:rPr kumimoji="1" lang="ja-JP" altLang="en-US" sz="2400" b="1" dirty="0">
                <a:latin typeface="Meiryo" panose="020B0604030504040204" pitchFamily="34" charset="-128"/>
                <a:ea typeface="Meiryo" panose="020B0604030504040204" pitchFamily="34" charset="-128"/>
              </a:rPr>
              <a:t>　精神疾患患者に向けた歩行支援を行うセンサデバイスを開発した．今後の展開として，機械学習の教師用データを歩行条件によって任意に増やせるようにし，より細かな行動識別を行えるシステムの改良を目指す．</a:t>
            </a:r>
            <a:endParaRPr kumimoji="1" lang="en-US" altLang="ja-JP" sz="2400" b="1" dirty="0">
              <a:latin typeface="Meiryo" panose="020B0604030504040204" pitchFamily="34" charset="-128"/>
              <a:ea typeface="Meiryo" panose="020B0604030504040204" pitchFamily="34" charset="-128"/>
            </a:endParaRPr>
          </a:p>
        </p:txBody>
      </p:sp>
      <p:pic>
        <p:nvPicPr>
          <p:cNvPr id="5" name="図 4">
            <a:extLst>
              <a:ext uri="{FF2B5EF4-FFF2-40B4-BE49-F238E27FC236}">
                <a16:creationId xmlns:a16="http://schemas.microsoft.com/office/drawing/2014/main" id="{42D3844F-B92D-4680-9E48-05EDFFBA9282}"/>
              </a:ext>
            </a:extLst>
          </p:cNvPr>
          <p:cNvPicPr>
            <a:picLocks noChangeAspect="1"/>
          </p:cNvPicPr>
          <p:nvPr/>
        </p:nvPicPr>
        <p:blipFill>
          <a:blip r:embed="rId9"/>
          <a:stretch>
            <a:fillRect/>
          </a:stretch>
        </p:blipFill>
        <p:spPr>
          <a:xfrm>
            <a:off x="8165804" y="9543543"/>
            <a:ext cx="4365877" cy="2455806"/>
          </a:xfrm>
          <a:prstGeom prst="rect">
            <a:avLst/>
          </a:prstGeom>
        </p:spPr>
      </p:pic>
      <p:pic>
        <p:nvPicPr>
          <p:cNvPr id="31" name="図 30">
            <a:extLst>
              <a:ext uri="{FF2B5EF4-FFF2-40B4-BE49-F238E27FC236}">
                <a16:creationId xmlns:a16="http://schemas.microsoft.com/office/drawing/2014/main" id="{1F8F7A04-4976-45FB-AF10-1827695BE515}"/>
              </a:ext>
            </a:extLst>
          </p:cNvPr>
          <p:cNvPicPr>
            <a:picLocks noChangeAspect="1"/>
          </p:cNvPicPr>
          <p:nvPr/>
        </p:nvPicPr>
        <p:blipFill>
          <a:blip r:embed="rId8"/>
          <a:stretch>
            <a:fillRect/>
          </a:stretch>
        </p:blipFill>
        <p:spPr>
          <a:xfrm>
            <a:off x="7466635" y="7535822"/>
            <a:ext cx="6001200" cy="4564293"/>
          </a:xfrm>
          <a:prstGeom prst="rect">
            <a:avLst/>
          </a:prstGeom>
        </p:spPr>
      </p:pic>
      <p:sp>
        <p:nvSpPr>
          <p:cNvPr id="32" name="テキスト ボックス 31">
            <a:extLst>
              <a:ext uri="{FF2B5EF4-FFF2-40B4-BE49-F238E27FC236}">
                <a16:creationId xmlns:a16="http://schemas.microsoft.com/office/drawing/2014/main" id="{595633FB-D9A6-42BE-8FE7-220F1CF2A255}"/>
              </a:ext>
            </a:extLst>
          </p:cNvPr>
          <p:cNvSpPr txBox="1"/>
          <p:nvPr/>
        </p:nvSpPr>
        <p:spPr>
          <a:xfrm>
            <a:off x="7631772" y="7663871"/>
            <a:ext cx="5486400" cy="609733"/>
          </a:xfrm>
          <a:prstGeom prst="rect">
            <a:avLst/>
          </a:prstGeom>
          <a:noFill/>
        </p:spPr>
        <p:txBody>
          <a:bodyPr wrap="square" rtlCol="0" anchor="ctr">
            <a:noAutofit/>
          </a:bodyPr>
          <a:lstStyle/>
          <a:p>
            <a:pPr algn="ctr"/>
            <a:r>
              <a:rPr kumimoji="1" lang="en-US" altLang="ja-JP" sz="2400" b="1" dirty="0" err="1">
                <a:solidFill>
                  <a:schemeClr val="bg1"/>
                </a:solidFill>
                <a:latin typeface="Meiryo" panose="020B0604030504040204" pitchFamily="34" charset="-128"/>
                <a:ea typeface="Meiryo" panose="020B0604030504040204" pitchFamily="34" charset="-128"/>
              </a:rPr>
              <a:t>PsychoPy</a:t>
            </a:r>
            <a:endParaRPr kumimoji="1" lang="ja-JP" altLang="en-US" sz="2400" b="1" dirty="0">
              <a:solidFill>
                <a:schemeClr val="bg1"/>
              </a:solidFill>
              <a:latin typeface="Meiryo" panose="020B0604030504040204" pitchFamily="34" charset="-128"/>
              <a:ea typeface="Meiryo" panose="020B0604030504040204" pitchFamily="34" charset="-128"/>
            </a:endParaRPr>
          </a:p>
        </p:txBody>
      </p:sp>
      <p:sp>
        <p:nvSpPr>
          <p:cNvPr id="33" name="テキスト ボックス 32">
            <a:extLst>
              <a:ext uri="{FF2B5EF4-FFF2-40B4-BE49-F238E27FC236}">
                <a16:creationId xmlns:a16="http://schemas.microsoft.com/office/drawing/2014/main" id="{C6D614DC-18F0-4C07-A687-2B3D0A594835}"/>
              </a:ext>
            </a:extLst>
          </p:cNvPr>
          <p:cNvSpPr txBox="1"/>
          <p:nvPr/>
        </p:nvSpPr>
        <p:spPr>
          <a:xfrm>
            <a:off x="7669315" y="8414116"/>
            <a:ext cx="5486400" cy="781867"/>
          </a:xfrm>
          <a:prstGeom prst="rect">
            <a:avLst/>
          </a:prstGeom>
          <a:noFill/>
        </p:spPr>
        <p:txBody>
          <a:bodyPr wrap="square" rtlCol="0">
            <a:noAutofit/>
          </a:bodyPr>
          <a:lstStyle/>
          <a:p>
            <a:pPr algn="just"/>
            <a:r>
              <a:rPr kumimoji="1" lang="en-US" altLang="ja-JP" sz="2400" b="1" dirty="0" err="1">
                <a:latin typeface="Meiryo" panose="020B0604030504040204" pitchFamily="34" charset="-128"/>
                <a:ea typeface="Meiryo" panose="020B0604030504040204" pitchFamily="34" charset="-128"/>
              </a:rPr>
              <a:t>PsychoPy</a:t>
            </a:r>
            <a:r>
              <a:rPr kumimoji="1" lang="ja-JP" altLang="en-US" sz="2400" b="1" dirty="0">
                <a:latin typeface="Meiryo" panose="020B0604030504040204" pitchFamily="34" charset="-128"/>
                <a:ea typeface="Meiryo" panose="020B0604030504040204" pitchFamily="34" charset="-128"/>
              </a:rPr>
              <a:t>は心理実験を行うツールであり、なぞり運動の実験を行った．</a:t>
            </a:r>
            <a:endParaRPr kumimoji="1" lang="en-US" altLang="ja-JP" sz="2400" b="1" dirty="0">
              <a:latin typeface="Meiryo" panose="020B0604030504040204" pitchFamily="34" charset="-128"/>
              <a:ea typeface="Meiryo" panose="020B0604030504040204" pitchFamily="34" charset="-128"/>
            </a:endParaRPr>
          </a:p>
        </p:txBody>
      </p:sp>
      <p:pic>
        <p:nvPicPr>
          <p:cNvPr id="7" name="図 6">
            <a:extLst>
              <a:ext uri="{FF2B5EF4-FFF2-40B4-BE49-F238E27FC236}">
                <a16:creationId xmlns:a16="http://schemas.microsoft.com/office/drawing/2014/main" id="{5BBE08E4-35F8-4C6C-BAFE-853786F2730C}"/>
              </a:ext>
            </a:extLst>
          </p:cNvPr>
          <p:cNvPicPr>
            <a:picLocks noChangeAspect="1"/>
          </p:cNvPicPr>
          <p:nvPr/>
        </p:nvPicPr>
        <p:blipFill rotWithShape="1">
          <a:blip r:embed="rId10"/>
          <a:srcRect l="959" t="9705" r="3715" b="1984"/>
          <a:stretch/>
        </p:blipFill>
        <p:spPr>
          <a:xfrm>
            <a:off x="7669315" y="9144457"/>
            <a:ext cx="5569943" cy="2854891"/>
          </a:xfrm>
          <a:prstGeom prst="rect">
            <a:avLst/>
          </a:prstGeom>
        </p:spPr>
      </p:pic>
      <p:pic>
        <p:nvPicPr>
          <p:cNvPr id="21" name="図 20">
            <a:extLst>
              <a:ext uri="{FF2B5EF4-FFF2-40B4-BE49-F238E27FC236}">
                <a16:creationId xmlns:a16="http://schemas.microsoft.com/office/drawing/2014/main" id="{0921B5CE-0DB1-4DE1-A7BB-A5DDEAD09C50}"/>
              </a:ext>
            </a:extLst>
          </p:cNvPr>
          <p:cNvPicPr>
            <a:picLocks noChangeAspect="1"/>
          </p:cNvPicPr>
          <p:nvPr/>
        </p:nvPicPr>
        <p:blipFill rotWithShape="1">
          <a:blip r:embed="rId9"/>
          <a:srcRect l="831" t="9429" r="813" b="868"/>
          <a:stretch/>
        </p:blipFill>
        <p:spPr>
          <a:xfrm>
            <a:off x="6614349" y="13636397"/>
            <a:ext cx="6697924" cy="3436074"/>
          </a:xfrm>
          <a:prstGeom prst="rect">
            <a:avLst/>
          </a:prstGeom>
        </p:spPr>
      </p:pic>
      <p:pic>
        <p:nvPicPr>
          <p:cNvPr id="28" name="図 27">
            <a:extLst>
              <a:ext uri="{FF2B5EF4-FFF2-40B4-BE49-F238E27FC236}">
                <a16:creationId xmlns:a16="http://schemas.microsoft.com/office/drawing/2014/main" id="{F4B079EE-4900-40EE-B704-66BB0B799D52}"/>
              </a:ext>
            </a:extLst>
          </p:cNvPr>
          <p:cNvPicPr>
            <a:picLocks noChangeAspect="1"/>
          </p:cNvPicPr>
          <p:nvPr/>
        </p:nvPicPr>
        <p:blipFill rotWithShape="1">
          <a:blip r:embed="rId11"/>
          <a:srcRect l="974" r="1207" b="3584"/>
          <a:stretch/>
        </p:blipFill>
        <p:spPr>
          <a:xfrm>
            <a:off x="5786186" y="19644815"/>
            <a:ext cx="7556684" cy="4189708"/>
          </a:xfrm>
          <a:prstGeom prst="rect">
            <a:avLst/>
          </a:prstGeom>
        </p:spPr>
      </p:pic>
      <p:pic>
        <p:nvPicPr>
          <p:cNvPr id="30" name="図 29">
            <a:extLst>
              <a:ext uri="{FF2B5EF4-FFF2-40B4-BE49-F238E27FC236}">
                <a16:creationId xmlns:a16="http://schemas.microsoft.com/office/drawing/2014/main" id="{8335DCCB-E3AF-4399-A7A1-51A764A1B586}"/>
              </a:ext>
            </a:extLst>
          </p:cNvPr>
          <p:cNvPicPr>
            <a:picLocks noChangeAspect="1"/>
          </p:cNvPicPr>
          <p:nvPr/>
        </p:nvPicPr>
        <p:blipFill rotWithShape="1">
          <a:blip r:embed="rId12"/>
          <a:srcRect l="50000" t="9108" r="809" b="9040"/>
          <a:stretch/>
        </p:blipFill>
        <p:spPr>
          <a:xfrm>
            <a:off x="1103662" y="21104217"/>
            <a:ext cx="4976032" cy="4657469"/>
          </a:xfrm>
          <a:prstGeom prst="rect">
            <a:avLst/>
          </a:prstGeom>
        </p:spPr>
      </p:pic>
      <p:sp>
        <p:nvSpPr>
          <p:cNvPr id="45" name="テキスト ボックス 44">
            <a:extLst>
              <a:ext uri="{FF2B5EF4-FFF2-40B4-BE49-F238E27FC236}">
                <a16:creationId xmlns:a16="http://schemas.microsoft.com/office/drawing/2014/main" id="{C7CCC76A-0316-4D74-83B7-79D79363F2EB}"/>
              </a:ext>
            </a:extLst>
          </p:cNvPr>
          <p:cNvSpPr txBox="1"/>
          <p:nvPr/>
        </p:nvSpPr>
        <p:spPr>
          <a:xfrm>
            <a:off x="1339879" y="18747588"/>
            <a:ext cx="4241172" cy="2276394"/>
          </a:xfrm>
          <a:prstGeom prst="rect">
            <a:avLst/>
          </a:prstGeom>
          <a:noFill/>
        </p:spPr>
        <p:txBody>
          <a:bodyPr wrap="square" rtlCol="0">
            <a:noAutofit/>
          </a:bodyPr>
          <a:lstStyle/>
          <a:p>
            <a:pPr algn="just"/>
            <a:r>
              <a:rPr kumimoji="1" lang="ja-JP" altLang="en-US" sz="2400" b="1" dirty="0">
                <a:latin typeface="Meiryo" panose="020B0604030504040204" pitchFamily="34" charset="-128"/>
                <a:ea typeface="Meiryo" panose="020B0604030504040204" pitchFamily="34" charset="-128"/>
              </a:rPr>
              <a:t>　様々な歩行状態における圧力データを下図に示す．データは母指球，子指球，踵の</a:t>
            </a:r>
            <a:r>
              <a:rPr kumimoji="1" lang="en-US" altLang="ja-JP" sz="2400" b="1" dirty="0">
                <a:latin typeface="Meiryo" panose="020B0604030504040204" pitchFamily="34" charset="-128"/>
                <a:ea typeface="Meiryo" panose="020B0604030504040204" pitchFamily="34" charset="-128"/>
              </a:rPr>
              <a:t>3</a:t>
            </a:r>
            <a:r>
              <a:rPr kumimoji="1" lang="ja-JP" altLang="en-US" sz="2400" b="1" dirty="0">
                <a:latin typeface="Meiryo" panose="020B0604030504040204" pitchFamily="34" charset="-128"/>
                <a:ea typeface="Meiryo" panose="020B0604030504040204" pitchFamily="34" charset="-128"/>
              </a:rPr>
              <a:t>種類である．圧力センサのデータから歩行時状態の足の蹴り出し方が見て取れる．</a:t>
            </a:r>
            <a:endParaRPr kumimoji="1" lang="en-US" altLang="ja-JP" sz="2400" b="1" dirty="0">
              <a:latin typeface="Meiryo" panose="020B0604030504040204" pitchFamily="34" charset="-128"/>
              <a:ea typeface="Meiryo" panose="020B0604030504040204" pitchFamily="34" charset="-128"/>
            </a:endParaRPr>
          </a:p>
        </p:txBody>
      </p:sp>
      <p:sp>
        <p:nvSpPr>
          <p:cNvPr id="34" name="正方形/長方形 33">
            <a:extLst>
              <a:ext uri="{FF2B5EF4-FFF2-40B4-BE49-F238E27FC236}">
                <a16:creationId xmlns:a16="http://schemas.microsoft.com/office/drawing/2014/main" id="{E85B0664-903C-4FD1-B655-74286A0A4ED3}"/>
              </a:ext>
            </a:extLst>
          </p:cNvPr>
          <p:cNvSpPr/>
          <p:nvPr/>
        </p:nvSpPr>
        <p:spPr>
          <a:xfrm>
            <a:off x="2842591" y="22554088"/>
            <a:ext cx="258418" cy="238539"/>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正方形/長方形 45">
            <a:extLst>
              <a:ext uri="{FF2B5EF4-FFF2-40B4-BE49-F238E27FC236}">
                <a16:creationId xmlns:a16="http://schemas.microsoft.com/office/drawing/2014/main" id="{B6E611D1-7169-458D-B63E-968815CD2743}"/>
              </a:ext>
            </a:extLst>
          </p:cNvPr>
          <p:cNvSpPr/>
          <p:nvPr/>
        </p:nvSpPr>
        <p:spPr>
          <a:xfrm>
            <a:off x="2772023" y="24016560"/>
            <a:ext cx="258418" cy="238539"/>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正方形/長方形 46">
            <a:extLst>
              <a:ext uri="{FF2B5EF4-FFF2-40B4-BE49-F238E27FC236}">
                <a16:creationId xmlns:a16="http://schemas.microsoft.com/office/drawing/2014/main" id="{EFBA2BBA-D826-4DA8-B932-EDE381660281}"/>
              </a:ext>
            </a:extLst>
          </p:cNvPr>
          <p:cNvSpPr/>
          <p:nvPr/>
        </p:nvSpPr>
        <p:spPr>
          <a:xfrm>
            <a:off x="2772023" y="25418778"/>
            <a:ext cx="258418" cy="238539"/>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a:extLst>
              <a:ext uri="{FF2B5EF4-FFF2-40B4-BE49-F238E27FC236}">
                <a16:creationId xmlns:a16="http://schemas.microsoft.com/office/drawing/2014/main" id="{13DDA441-748C-4EC0-A000-33C8B2D2EF46}"/>
              </a:ext>
            </a:extLst>
          </p:cNvPr>
          <p:cNvSpPr txBox="1"/>
          <p:nvPr/>
        </p:nvSpPr>
        <p:spPr>
          <a:xfrm>
            <a:off x="6103548" y="24255099"/>
            <a:ext cx="7239322" cy="1672251"/>
          </a:xfrm>
          <a:prstGeom prst="rect">
            <a:avLst/>
          </a:prstGeom>
          <a:noFill/>
        </p:spPr>
        <p:txBody>
          <a:bodyPr wrap="square" rtlCol="0">
            <a:noAutofit/>
          </a:bodyPr>
          <a:lstStyle/>
          <a:p>
            <a:pPr algn="just"/>
            <a:r>
              <a:rPr kumimoji="1" lang="ja-JP" altLang="en-US" sz="2400" b="1" dirty="0">
                <a:latin typeface="Meiryo" panose="020B0604030504040204" pitchFamily="34" charset="-128"/>
                <a:ea typeface="Meiryo" panose="020B0604030504040204" pitchFamily="34" charset="-128"/>
              </a:rPr>
              <a:t>　圧力センサから重心を算出し．体のバランスを検出する．基本的に母指球，子指球，踵の３種類で研究は行われているがさらに３か所にセンサを配置し、より広範囲で細かな値を算出できるよう工夫した．</a:t>
            </a:r>
            <a:endParaRPr kumimoji="1" lang="en-US" altLang="ja-JP" sz="2400" b="1" dirty="0">
              <a:latin typeface="Meiryo" panose="020B0604030504040204" pitchFamily="34" charset="-128"/>
              <a:ea typeface="Meiryo" panose="020B0604030504040204" pitchFamily="34" charset="-128"/>
            </a:endParaRPr>
          </a:p>
        </p:txBody>
      </p:sp>
      <p:sp>
        <p:nvSpPr>
          <p:cNvPr id="35" name="正方形/長方形 34">
            <a:extLst>
              <a:ext uri="{FF2B5EF4-FFF2-40B4-BE49-F238E27FC236}">
                <a16:creationId xmlns:a16="http://schemas.microsoft.com/office/drawing/2014/main" id="{5C274460-80AF-40A3-899A-B2027DC428D7}"/>
              </a:ext>
            </a:extLst>
          </p:cNvPr>
          <p:cNvSpPr/>
          <p:nvPr/>
        </p:nvSpPr>
        <p:spPr>
          <a:xfrm>
            <a:off x="1317621" y="18702777"/>
            <a:ext cx="4263430" cy="2347218"/>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ボックス 48">
            <a:extLst>
              <a:ext uri="{FF2B5EF4-FFF2-40B4-BE49-F238E27FC236}">
                <a16:creationId xmlns:a16="http://schemas.microsoft.com/office/drawing/2014/main" id="{EFD8A769-6DD1-4B5E-8F22-5D5FA58548CD}"/>
              </a:ext>
            </a:extLst>
          </p:cNvPr>
          <p:cNvSpPr txBox="1"/>
          <p:nvPr/>
        </p:nvSpPr>
        <p:spPr>
          <a:xfrm>
            <a:off x="1317621" y="25909652"/>
            <a:ext cx="11726615" cy="1363932"/>
          </a:xfrm>
          <a:prstGeom prst="rect">
            <a:avLst/>
          </a:prstGeom>
          <a:noFill/>
        </p:spPr>
        <p:txBody>
          <a:bodyPr wrap="square" rtlCol="0">
            <a:noAutofit/>
          </a:bodyPr>
          <a:lstStyle/>
          <a:p>
            <a:pPr algn="just"/>
            <a:r>
              <a:rPr kumimoji="1" lang="ja-JP" altLang="en-US" sz="2400" b="1" dirty="0">
                <a:latin typeface="Meiryo" panose="020B0604030504040204" pitchFamily="34" charset="-128"/>
                <a:ea typeface="Meiryo" panose="020B0604030504040204" pitchFamily="34" charset="-128"/>
              </a:rPr>
              <a:t>　</a:t>
            </a:r>
            <a:r>
              <a:rPr kumimoji="1" lang="en-US" altLang="ja-JP" sz="2400" b="1" dirty="0">
                <a:latin typeface="Meiryo" panose="020B0604030504040204" pitchFamily="34" charset="-128"/>
                <a:ea typeface="Meiryo" panose="020B0604030504040204" pitchFamily="34" charset="-128"/>
              </a:rPr>
              <a:t>MPU9250</a:t>
            </a:r>
            <a:r>
              <a:rPr kumimoji="1" lang="ja-JP" altLang="en-US" sz="2400" b="1" dirty="0">
                <a:latin typeface="Meiryo" panose="020B0604030504040204" pitchFamily="34" charset="-128"/>
                <a:ea typeface="Meiryo" panose="020B0604030504040204" pitchFamily="34" charset="-128"/>
              </a:rPr>
              <a:t>で加速度と角速度を算出し，拡張カルマンフィルタで内部モデルを予測し，足首の姿勢状態推定を行う．また，バッテリー駆動時間が約</a:t>
            </a:r>
            <a:r>
              <a:rPr kumimoji="1" lang="en-US" altLang="ja-JP" sz="2400" b="1" dirty="0">
                <a:latin typeface="Meiryo" panose="020B0604030504040204" pitchFamily="34" charset="-128"/>
                <a:ea typeface="Meiryo" panose="020B0604030504040204" pitchFamily="34" charset="-128"/>
              </a:rPr>
              <a:t>4</a:t>
            </a:r>
            <a:r>
              <a:rPr kumimoji="1" lang="ja-JP" altLang="en-US" sz="2400" b="1" dirty="0">
                <a:latin typeface="Meiryo" panose="020B0604030504040204" pitchFamily="34" charset="-128"/>
                <a:ea typeface="Meiryo" panose="020B0604030504040204" pitchFamily="34" charset="-128"/>
              </a:rPr>
              <a:t>時間，充電時間が約</a:t>
            </a:r>
            <a:r>
              <a:rPr kumimoji="1" lang="en-US" altLang="ja-JP" sz="2400" b="1" dirty="0">
                <a:latin typeface="Meiryo" panose="020B0604030504040204" pitchFamily="34" charset="-128"/>
                <a:ea typeface="Meiryo" panose="020B0604030504040204" pitchFamily="34" charset="-128"/>
              </a:rPr>
              <a:t>30</a:t>
            </a:r>
            <a:r>
              <a:rPr kumimoji="1" lang="ja-JP" altLang="en-US" sz="2400" b="1" dirty="0">
                <a:latin typeface="Meiryo" panose="020B0604030504040204" pitchFamily="34" charset="-128"/>
                <a:ea typeface="Meiryo" panose="020B0604030504040204" pitchFamily="34" charset="-128"/>
              </a:rPr>
              <a:t>分と実用化できる消費電力に抑えることに成功した．</a:t>
            </a:r>
            <a:endParaRPr kumimoji="1" lang="en-US" altLang="ja-JP" sz="2400" b="1" dirty="0">
              <a:latin typeface="Meiryo" panose="020B0604030504040204" pitchFamily="34" charset="-128"/>
              <a:ea typeface="Meiryo" panose="020B0604030504040204" pitchFamily="34" charset="-128"/>
            </a:endParaRPr>
          </a:p>
        </p:txBody>
      </p:sp>
      <p:sp>
        <p:nvSpPr>
          <p:cNvPr id="51" name="テキスト ボックス 50">
            <a:extLst>
              <a:ext uri="{FF2B5EF4-FFF2-40B4-BE49-F238E27FC236}">
                <a16:creationId xmlns:a16="http://schemas.microsoft.com/office/drawing/2014/main" id="{58ECB5B5-40A0-4E3D-B718-48AB080F4E03}"/>
              </a:ext>
            </a:extLst>
          </p:cNvPr>
          <p:cNvSpPr txBox="1"/>
          <p:nvPr/>
        </p:nvSpPr>
        <p:spPr>
          <a:xfrm>
            <a:off x="1339879" y="32892411"/>
            <a:ext cx="5486400" cy="609733"/>
          </a:xfrm>
          <a:prstGeom prst="rect">
            <a:avLst/>
          </a:prstGeom>
          <a:noFill/>
        </p:spPr>
        <p:txBody>
          <a:bodyPr wrap="square" rtlCol="0" anchor="ctr">
            <a:noAutofit/>
          </a:bodyPr>
          <a:lstStyle/>
          <a:p>
            <a:pPr algn="ctr"/>
            <a:r>
              <a:rPr kumimoji="1" lang="ja-JP" altLang="en-US" sz="2400" b="1" dirty="0">
                <a:solidFill>
                  <a:schemeClr val="bg1"/>
                </a:solidFill>
                <a:latin typeface="Meiryo" panose="020B0604030504040204" pitchFamily="34" charset="-128"/>
                <a:ea typeface="Meiryo" panose="020B0604030504040204" pitchFamily="34" charset="-128"/>
              </a:rPr>
              <a:t>実験結果</a:t>
            </a:r>
          </a:p>
        </p:txBody>
      </p:sp>
      <p:pic>
        <p:nvPicPr>
          <p:cNvPr id="54" name="図 53">
            <a:extLst>
              <a:ext uri="{FF2B5EF4-FFF2-40B4-BE49-F238E27FC236}">
                <a16:creationId xmlns:a16="http://schemas.microsoft.com/office/drawing/2014/main" id="{ED9B1D5D-6E8C-4D84-AB5B-F7B5D73D0C72}"/>
              </a:ext>
            </a:extLst>
          </p:cNvPr>
          <p:cNvPicPr>
            <a:picLocks noChangeAspect="1"/>
          </p:cNvPicPr>
          <p:nvPr/>
        </p:nvPicPr>
        <p:blipFill>
          <a:blip r:embed="rId5"/>
          <a:stretch>
            <a:fillRect/>
          </a:stretch>
        </p:blipFill>
        <p:spPr>
          <a:xfrm>
            <a:off x="986635" y="27410386"/>
            <a:ext cx="12481200" cy="5058513"/>
          </a:xfrm>
          <a:prstGeom prst="rect">
            <a:avLst/>
          </a:prstGeom>
        </p:spPr>
      </p:pic>
      <p:pic>
        <p:nvPicPr>
          <p:cNvPr id="53" name="図 52">
            <a:extLst>
              <a:ext uri="{FF2B5EF4-FFF2-40B4-BE49-F238E27FC236}">
                <a16:creationId xmlns:a16="http://schemas.microsoft.com/office/drawing/2014/main" id="{93ED60E1-6597-4D13-833F-B533A9C89E87}"/>
              </a:ext>
            </a:extLst>
          </p:cNvPr>
          <p:cNvPicPr>
            <a:picLocks noChangeAspect="1"/>
          </p:cNvPicPr>
          <p:nvPr/>
        </p:nvPicPr>
        <p:blipFill rotWithShape="1">
          <a:blip r:embed="rId13"/>
          <a:srcRect l="1147" t="-285" r="1014" b="3247"/>
          <a:stretch/>
        </p:blipFill>
        <p:spPr>
          <a:xfrm>
            <a:off x="6233822" y="28451777"/>
            <a:ext cx="7068455" cy="3943459"/>
          </a:xfrm>
          <a:prstGeom prst="rect">
            <a:avLst/>
          </a:prstGeom>
        </p:spPr>
      </p:pic>
      <p:sp>
        <p:nvSpPr>
          <p:cNvPr id="55" name="テキスト ボックス 54">
            <a:extLst>
              <a:ext uri="{FF2B5EF4-FFF2-40B4-BE49-F238E27FC236}">
                <a16:creationId xmlns:a16="http://schemas.microsoft.com/office/drawing/2014/main" id="{18C0D35F-33BD-4F71-B2DB-C8D13AEFA20C}"/>
              </a:ext>
            </a:extLst>
          </p:cNvPr>
          <p:cNvSpPr txBox="1"/>
          <p:nvPr/>
        </p:nvSpPr>
        <p:spPr>
          <a:xfrm>
            <a:off x="4476911" y="27609730"/>
            <a:ext cx="5486400" cy="609733"/>
          </a:xfrm>
          <a:prstGeom prst="rect">
            <a:avLst/>
          </a:prstGeom>
          <a:noFill/>
        </p:spPr>
        <p:txBody>
          <a:bodyPr wrap="square" rtlCol="0" anchor="ctr">
            <a:noAutofit/>
          </a:bodyPr>
          <a:lstStyle/>
          <a:p>
            <a:pPr algn="ctr"/>
            <a:r>
              <a:rPr kumimoji="1" lang="ja-JP" altLang="en-US" sz="2400" b="1" dirty="0">
                <a:solidFill>
                  <a:schemeClr val="bg1"/>
                </a:solidFill>
                <a:latin typeface="Meiryo" panose="020B0604030504040204" pitchFamily="34" charset="-128"/>
                <a:ea typeface="Meiryo" panose="020B0604030504040204" pitchFamily="34" charset="-128"/>
              </a:rPr>
              <a:t>本研究の提案手法</a:t>
            </a:r>
          </a:p>
        </p:txBody>
      </p:sp>
      <p:sp>
        <p:nvSpPr>
          <p:cNvPr id="56" name="テキスト ボックス 55">
            <a:extLst>
              <a:ext uri="{FF2B5EF4-FFF2-40B4-BE49-F238E27FC236}">
                <a16:creationId xmlns:a16="http://schemas.microsoft.com/office/drawing/2014/main" id="{918BC192-A819-4E99-863A-77178775A565}"/>
              </a:ext>
            </a:extLst>
          </p:cNvPr>
          <p:cNvSpPr txBox="1"/>
          <p:nvPr/>
        </p:nvSpPr>
        <p:spPr>
          <a:xfrm>
            <a:off x="1201073" y="28530891"/>
            <a:ext cx="4781209" cy="3909886"/>
          </a:xfrm>
          <a:prstGeom prst="rect">
            <a:avLst/>
          </a:prstGeom>
          <a:noFill/>
        </p:spPr>
        <p:txBody>
          <a:bodyPr wrap="square" rtlCol="0">
            <a:noAutofit/>
          </a:bodyPr>
          <a:lstStyle/>
          <a:p>
            <a:pPr algn="just"/>
            <a:r>
              <a:rPr kumimoji="1" lang="ja-JP" altLang="en-US" sz="2400" b="1" dirty="0">
                <a:latin typeface="Meiryo" panose="020B0604030504040204" pitchFamily="34" charset="-128"/>
                <a:ea typeface="Meiryo" panose="020B0604030504040204" pitchFamily="34" charset="-128"/>
              </a:rPr>
              <a:t>　右図は本研究の提案手法を示すシステムの内部の模式図である．</a:t>
            </a:r>
            <a:endParaRPr kumimoji="1" lang="en-US" altLang="ja-JP" sz="2400" b="1" dirty="0">
              <a:latin typeface="Meiryo" panose="020B0604030504040204" pitchFamily="34" charset="-128"/>
              <a:ea typeface="Meiryo" panose="020B0604030504040204" pitchFamily="34" charset="-128"/>
            </a:endParaRPr>
          </a:p>
          <a:p>
            <a:pPr algn="just"/>
            <a:r>
              <a:rPr kumimoji="1" lang="ja-JP" altLang="en-US" sz="2400" b="1" dirty="0">
                <a:latin typeface="Meiryo" panose="020B0604030504040204" pitchFamily="34" charset="-128"/>
                <a:ea typeface="Meiryo" panose="020B0604030504040204" pitchFamily="34" charset="-128"/>
              </a:rPr>
              <a:t>　データを取得したらまず、拡張カルマンフィルタと重心を算出する．次に機械学習を行いデータをニューラルネットワークにより学習したら，最後に行動を学習結果をもとに予測する．この予測から行動の危険度を測り，コーピングする．</a:t>
            </a:r>
            <a:endParaRPr kumimoji="1" lang="en-US" altLang="ja-JP" sz="2400" b="1" dirty="0">
              <a:latin typeface="Meiryo" panose="020B0604030504040204" pitchFamily="34" charset="-128"/>
              <a:ea typeface="Meiryo" panose="020B0604030504040204" pitchFamily="34" charset="-128"/>
            </a:endParaRPr>
          </a:p>
        </p:txBody>
      </p:sp>
      <p:pic>
        <p:nvPicPr>
          <p:cNvPr id="58" name="図 57">
            <a:extLst>
              <a:ext uri="{FF2B5EF4-FFF2-40B4-BE49-F238E27FC236}">
                <a16:creationId xmlns:a16="http://schemas.microsoft.com/office/drawing/2014/main" id="{D307B68F-4F7A-4AF1-81DC-A6532CB1C6A2}"/>
              </a:ext>
            </a:extLst>
          </p:cNvPr>
          <p:cNvPicPr>
            <a:picLocks noChangeAspect="1"/>
          </p:cNvPicPr>
          <p:nvPr/>
        </p:nvPicPr>
        <p:blipFill rotWithShape="1">
          <a:blip r:embed="rId14"/>
          <a:srcRect l="803" t="9223" r="773" b="3339"/>
          <a:stretch/>
        </p:blipFill>
        <p:spPr>
          <a:xfrm>
            <a:off x="1023641" y="33919828"/>
            <a:ext cx="5982209" cy="2989373"/>
          </a:xfrm>
          <a:prstGeom prst="rect">
            <a:avLst/>
          </a:prstGeom>
        </p:spPr>
      </p:pic>
      <p:sp>
        <p:nvSpPr>
          <p:cNvPr id="59" name="テキスト ボックス 58">
            <a:extLst>
              <a:ext uri="{FF2B5EF4-FFF2-40B4-BE49-F238E27FC236}">
                <a16:creationId xmlns:a16="http://schemas.microsoft.com/office/drawing/2014/main" id="{B34CB5E8-ABBC-4C40-858D-D3F027271F87}"/>
              </a:ext>
            </a:extLst>
          </p:cNvPr>
          <p:cNvSpPr txBox="1"/>
          <p:nvPr/>
        </p:nvSpPr>
        <p:spPr>
          <a:xfrm>
            <a:off x="7540615" y="32918899"/>
            <a:ext cx="5486400" cy="609733"/>
          </a:xfrm>
          <a:prstGeom prst="rect">
            <a:avLst/>
          </a:prstGeom>
          <a:noFill/>
        </p:spPr>
        <p:txBody>
          <a:bodyPr wrap="square" rtlCol="0" anchor="ctr">
            <a:noAutofit/>
          </a:bodyPr>
          <a:lstStyle/>
          <a:p>
            <a:pPr algn="ctr"/>
            <a:r>
              <a:rPr kumimoji="1" lang="ja-JP" altLang="en-US" sz="2400" b="1" dirty="0">
                <a:solidFill>
                  <a:schemeClr val="bg1"/>
                </a:solidFill>
                <a:latin typeface="Meiryo" panose="020B0604030504040204" pitchFamily="34" charset="-128"/>
                <a:ea typeface="Meiryo" panose="020B0604030504040204" pitchFamily="34" charset="-128"/>
              </a:rPr>
              <a:t>結果の考察　おわりに</a:t>
            </a:r>
          </a:p>
        </p:txBody>
      </p:sp>
    </p:spTree>
    <p:extLst>
      <p:ext uri="{BB962C8B-B14F-4D97-AF65-F5344CB8AC3E}">
        <p14:creationId xmlns:p14="http://schemas.microsoft.com/office/powerpoint/2010/main" val="4247344691"/>
      </p:ext>
    </p:extLst>
  </p:cSld>
  <p:clrMapOvr>
    <a:masterClrMapping/>
  </p:clrMapOvr>
</p:sld>
</file>

<file path=ppt/theme/theme1.xml><?xml version="1.0" encoding="utf-8"?>
<a:theme xmlns:a="http://schemas.openxmlformats.org/drawingml/2006/main" name="Office テーマ">
  <a:themeElements>
    <a:clrScheme name="DXC OPENHOUSE COLOR">
      <a:dk1>
        <a:srgbClr val="454851"/>
      </a:dk1>
      <a:lt1>
        <a:srgbClr val="FAFAFA"/>
      </a:lt1>
      <a:dk2>
        <a:srgbClr val="454851"/>
      </a:dk2>
      <a:lt2>
        <a:srgbClr val="FFFFFF"/>
      </a:lt2>
      <a:accent1>
        <a:srgbClr val="61988E"/>
      </a:accent1>
      <a:accent2>
        <a:srgbClr val="FF9F1C"/>
      </a:accent2>
      <a:accent3>
        <a:srgbClr val="B02E0C"/>
      </a:accent3>
      <a:accent4>
        <a:srgbClr val="FAFAFA"/>
      </a:accent4>
      <a:accent5>
        <a:srgbClr val="454851"/>
      </a:accent5>
      <a:accent6>
        <a:srgbClr val="FFFFFF"/>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323</TotalTime>
  <Words>656</Words>
  <Application>Microsoft Office PowerPoint</Application>
  <PresentationFormat>ユーザー設定</PresentationFormat>
  <Paragraphs>35</Paragraphs>
  <Slides>1</Slides>
  <Notes>1</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1</vt:i4>
      </vt:variant>
    </vt:vector>
  </HeadingPairs>
  <TitlesOfParts>
    <vt:vector size="6" baseType="lpstr">
      <vt:lpstr>Meiryo</vt:lpstr>
      <vt:lpstr>游ゴシック</vt:lpstr>
      <vt:lpstr>Arial</vt:lpstr>
      <vt:lpstr>Calibri</vt:lpstr>
      <vt:lpstr>Office テーマ</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伊達　伸之輔</dc:creator>
  <cp:lastModifiedBy>大森 一輝</cp:lastModifiedBy>
  <cp:revision>27</cp:revision>
  <dcterms:created xsi:type="dcterms:W3CDTF">2022-11-30T14:37:29Z</dcterms:created>
  <dcterms:modified xsi:type="dcterms:W3CDTF">2022-12-13T04:28:11Z</dcterms:modified>
</cp:coreProperties>
</file>