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72" r:id="rId2"/>
    <p:sldId id="257" r:id="rId3"/>
    <p:sldId id="258" r:id="rId4"/>
    <p:sldId id="271" r:id="rId5"/>
    <p:sldId id="261" r:id="rId6"/>
    <p:sldId id="259" r:id="rId7"/>
    <p:sldId id="260" r:id="rId8"/>
    <p:sldId id="262" r:id="rId9"/>
    <p:sldId id="263" r:id="rId10"/>
    <p:sldId id="265" r:id="rId11"/>
    <p:sldId id="264" r:id="rId12"/>
    <p:sldId id="267" r:id="rId13"/>
    <p:sldId id="268" r:id="rId14"/>
    <p:sldId id="269" r:id="rId15"/>
    <p:sldId id="270"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23"/>
    <p:restoredTop sz="86441"/>
  </p:normalViewPr>
  <p:slideViewPr>
    <p:cSldViewPr snapToGrid="0" snapToObjects="1">
      <p:cViewPr varScale="1">
        <p:scale>
          <a:sx n="84" d="100"/>
          <a:sy n="84" d="100"/>
        </p:scale>
        <p:origin x="184" y="24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85578-4FC4-154C-90E3-BF6FE246EF27}" type="datetimeFigureOut">
              <a:rPr kumimoji="1" lang="ja-JP" altLang="en-US" smtClean="0"/>
              <a:t>2018/4/17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2E1E65-9D95-1149-B017-850B0B50BB33}" type="slidenum">
              <a:rPr kumimoji="1" lang="ja-JP" altLang="en-US" smtClean="0"/>
              <a:t>‹#›</a:t>
            </a:fld>
            <a:endParaRPr kumimoji="1" lang="ja-JP" altLang="en-US"/>
          </a:p>
        </p:txBody>
      </p:sp>
    </p:spTree>
    <p:extLst>
      <p:ext uri="{BB962C8B-B14F-4D97-AF65-F5344CB8AC3E}">
        <p14:creationId xmlns:p14="http://schemas.microsoft.com/office/powerpoint/2010/main" val="10648411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C2E1E65-9D95-1149-B017-850B0B50BB33}" type="slidenum">
              <a:rPr kumimoji="1" lang="ja-JP" altLang="en-US" smtClean="0"/>
              <a:t>6</a:t>
            </a:fld>
            <a:endParaRPr kumimoji="1" lang="ja-JP" altLang="en-US"/>
          </a:p>
        </p:txBody>
      </p:sp>
    </p:spTree>
    <p:extLst>
      <p:ext uri="{BB962C8B-B14F-4D97-AF65-F5344CB8AC3E}">
        <p14:creationId xmlns:p14="http://schemas.microsoft.com/office/powerpoint/2010/main" val="1364464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D3F7DCA-D640-E447-8E4C-7ABACB4EFFA1}" type="datetimeFigureOut">
              <a:rPr kumimoji="1" lang="ja-JP" altLang="en-US" smtClean="0"/>
              <a:t>2018/4/17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46D1DB-5765-5543-B908-BBD7A86D6BD3}" type="slidenum">
              <a:rPr kumimoji="1" lang="ja-JP" altLang="en-US" smtClean="0"/>
              <a:t>‹#›</a:t>
            </a:fld>
            <a:endParaRPr kumimoji="1" lang="ja-JP" altLang="en-US"/>
          </a:p>
        </p:txBody>
      </p:sp>
    </p:spTree>
    <p:extLst>
      <p:ext uri="{BB962C8B-B14F-4D97-AF65-F5344CB8AC3E}">
        <p14:creationId xmlns:p14="http://schemas.microsoft.com/office/powerpoint/2010/main" val="306800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3;&#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D3F7DCA-D640-E447-8E4C-7ABACB4EFFA1}" type="datetimeFigureOut">
              <a:rPr kumimoji="1" lang="ja-JP" altLang="en-US" smtClean="0"/>
              <a:t>2018/4/17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46D1DB-5765-5543-B908-BBD7A86D6BD3}" type="slidenum">
              <a:rPr kumimoji="1" lang="ja-JP" altLang="en-US" smtClean="0"/>
              <a:t>‹#›</a:t>
            </a:fld>
            <a:endParaRPr kumimoji="1" lang="ja-JP" altLang="en-US"/>
          </a:p>
        </p:txBody>
      </p:sp>
    </p:spTree>
    <p:extLst>
      <p:ext uri="{BB962C8B-B14F-4D97-AF65-F5344CB8AC3E}">
        <p14:creationId xmlns:p14="http://schemas.microsoft.com/office/powerpoint/2010/main" val="1332689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D3F7DCA-D640-E447-8E4C-7ABACB4EFFA1}" type="datetimeFigureOut">
              <a:rPr kumimoji="1" lang="ja-JP" altLang="en-US" smtClean="0"/>
              <a:t>2018/4/17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46D1DB-5765-5543-B908-BBD7A86D6BD3}" type="slidenum">
              <a:rPr kumimoji="1" lang="ja-JP" altLang="en-US" smtClean="0"/>
              <a:t>‹#›</a:t>
            </a:fld>
            <a:endParaRPr kumimoji="1" lang="ja-JP" altLang="en-US"/>
          </a:p>
        </p:txBody>
      </p:sp>
    </p:spTree>
    <p:extLst>
      <p:ext uri="{BB962C8B-B14F-4D97-AF65-F5344CB8AC3E}">
        <p14:creationId xmlns:p14="http://schemas.microsoft.com/office/powerpoint/2010/main" val="264374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D3F7DCA-D640-E447-8E4C-7ABACB4EFFA1}" type="datetimeFigureOut">
              <a:rPr kumimoji="1" lang="ja-JP" altLang="en-US" smtClean="0"/>
              <a:t>2018/4/17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46D1DB-5765-5543-B908-BBD7A86D6BD3}" type="slidenum">
              <a:rPr kumimoji="1" lang="ja-JP" altLang="en-US" smtClean="0"/>
              <a:t>‹#›</a:t>
            </a:fld>
            <a:endParaRPr kumimoji="1" lang="ja-JP" altLang="en-US"/>
          </a:p>
        </p:txBody>
      </p:sp>
    </p:spTree>
    <p:extLst>
      <p:ext uri="{BB962C8B-B14F-4D97-AF65-F5344CB8AC3E}">
        <p14:creationId xmlns:p14="http://schemas.microsoft.com/office/powerpoint/2010/main" val="288204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D3F7DCA-D640-E447-8E4C-7ABACB4EFFA1}" type="datetimeFigureOut">
              <a:rPr kumimoji="1" lang="ja-JP" altLang="en-US" smtClean="0"/>
              <a:t>2018/4/17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46D1DB-5765-5543-B908-BBD7A86D6BD3}" type="slidenum">
              <a:rPr kumimoji="1" lang="ja-JP" altLang="en-US" smtClean="0"/>
              <a:t>‹#›</a:t>
            </a:fld>
            <a:endParaRPr kumimoji="1" lang="ja-JP" altLang="en-US"/>
          </a:p>
        </p:txBody>
      </p:sp>
    </p:spTree>
    <p:extLst>
      <p:ext uri="{BB962C8B-B14F-4D97-AF65-F5344CB8AC3E}">
        <p14:creationId xmlns:p14="http://schemas.microsoft.com/office/powerpoint/2010/main" val="1269592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D3F7DCA-D640-E447-8E4C-7ABACB4EFFA1}" type="datetimeFigureOut">
              <a:rPr kumimoji="1" lang="ja-JP" altLang="en-US" smtClean="0"/>
              <a:t>2018/4/17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46D1DB-5765-5543-B908-BBD7A86D6BD3}" type="slidenum">
              <a:rPr kumimoji="1" lang="ja-JP" altLang="en-US" smtClean="0"/>
              <a:t>‹#›</a:t>
            </a:fld>
            <a:endParaRPr kumimoji="1" lang="ja-JP" altLang="en-US"/>
          </a:p>
        </p:txBody>
      </p:sp>
    </p:spTree>
    <p:extLst>
      <p:ext uri="{BB962C8B-B14F-4D97-AF65-F5344CB8AC3E}">
        <p14:creationId xmlns:p14="http://schemas.microsoft.com/office/powerpoint/2010/main" val="639597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D3F7DCA-D640-E447-8E4C-7ABACB4EFFA1}" type="datetimeFigureOut">
              <a:rPr kumimoji="1" lang="ja-JP" altLang="en-US" smtClean="0"/>
              <a:t>2018/4/17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E46D1DB-5765-5543-B908-BBD7A86D6BD3}" type="slidenum">
              <a:rPr kumimoji="1" lang="ja-JP" altLang="en-US" smtClean="0"/>
              <a:t>‹#›</a:t>
            </a:fld>
            <a:endParaRPr kumimoji="1" lang="ja-JP" altLang="en-US"/>
          </a:p>
        </p:txBody>
      </p:sp>
    </p:spTree>
    <p:extLst>
      <p:ext uri="{BB962C8B-B14F-4D97-AF65-F5344CB8AC3E}">
        <p14:creationId xmlns:p14="http://schemas.microsoft.com/office/powerpoint/2010/main" val="1554957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D3F7DCA-D640-E447-8E4C-7ABACB4EFFA1}" type="datetimeFigureOut">
              <a:rPr kumimoji="1" lang="ja-JP" altLang="en-US" smtClean="0"/>
              <a:t>2018/4/17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E46D1DB-5765-5543-B908-BBD7A86D6BD3}" type="slidenum">
              <a:rPr kumimoji="1" lang="ja-JP" altLang="en-US" smtClean="0"/>
              <a:t>‹#›</a:t>
            </a:fld>
            <a:endParaRPr kumimoji="1" lang="ja-JP" altLang="en-US"/>
          </a:p>
        </p:txBody>
      </p:sp>
    </p:spTree>
    <p:extLst>
      <p:ext uri="{BB962C8B-B14F-4D97-AF65-F5344CB8AC3E}">
        <p14:creationId xmlns:p14="http://schemas.microsoft.com/office/powerpoint/2010/main" val="1446588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D3F7DCA-D640-E447-8E4C-7ABACB4EFFA1}" type="datetimeFigureOut">
              <a:rPr kumimoji="1" lang="ja-JP" altLang="en-US" smtClean="0"/>
              <a:t>2018/4/17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46D1DB-5765-5543-B908-BBD7A86D6BD3}" type="slidenum">
              <a:rPr kumimoji="1" lang="ja-JP" altLang="en-US" smtClean="0"/>
              <a:t>‹#›</a:t>
            </a:fld>
            <a:endParaRPr kumimoji="1" lang="ja-JP" altLang="en-US"/>
          </a:p>
        </p:txBody>
      </p:sp>
    </p:spTree>
    <p:extLst>
      <p:ext uri="{BB962C8B-B14F-4D97-AF65-F5344CB8AC3E}">
        <p14:creationId xmlns:p14="http://schemas.microsoft.com/office/powerpoint/2010/main" val="1155325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3;&#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D3F7DCA-D640-E447-8E4C-7ABACB4EFFA1}" type="datetimeFigureOut">
              <a:rPr kumimoji="1" lang="ja-JP" altLang="en-US" smtClean="0"/>
              <a:t>2018/4/17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46D1DB-5765-5543-B908-BBD7A86D6BD3}" type="slidenum">
              <a:rPr kumimoji="1" lang="ja-JP" altLang="en-US" smtClean="0"/>
              <a:t>‹#›</a:t>
            </a:fld>
            <a:endParaRPr kumimoji="1" lang="ja-JP" altLang="en-US"/>
          </a:p>
        </p:txBody>
      </p:sp>
    </p:spTree>
    <p:extLst>
      <p:ext uri="{BB962C8B-B14F-4D97-AF65-F5344CB8AC3E}">
        <p14:creationId xmlns:p14="http://schemas.microsoft.com/office/powerpoint/2010/main" val="155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D3F7DCA-D640-E447-8E4C-7ABACB4EFFA1}" type="datetimeFigureOut">
              <a:rPr kumimoji="1" lang="ja-JP" altLang="en-US" smtClean="0"/>
              <a:t>2018/4/17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46D1DB-5765-5543-B908-BBD7A86D6BD3}" type="slidenum">
              <a:rPr kumimoji="1" lang="ja-JP" altLang="en-US" smtClean="0"/>
              <a:t>‹#›</a:t>
            </a:fld>
            <a:endParaRPr kumimoji="1" lang="ja-JP" altLang="en-US"/>
          </a:p>
        </p:txBody>
      </p:sp>
    </p:spTree>
    <p:extLst>
      <p:ext uri="{BB962C8B-B14F-4D97-AF65-F5344CB8AC3E}">
        <p14:creationId xmlns:p14="http://schemas.microsoft.com/office/powerpoint/2010/main" val="4682401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3F7DCA-D640-E447-8E4C-7ABACB4EFFA1}" type="datetimeFigureOut">
              <a:rPr kumimoji="1" lang="ja-JP" altLang="en-US" smtClean="0"/>
              <a:t>2018/4/17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46D1DB-5765-5543-B908-BBD7A86D6BD3}" type="slidenum">
              <a:rPr kumimoji="1" lang="ja-JP" altLang="en-US" smtClean="0"/>
              <a:t>‹#›</a:t>
            </a:fld>
            <a:endParaRPr kumimoji="1" lang="ja-JP" altLang="en-US"/>
          </a:p>
        </p:txBody>
      </p:sp>
    </p:spTree>
    <p:extLst>
      <p:ext uri="{BB962C8B-B14F-4D97-AF65-F5344CB8AC3E}">
        <p14:creationId xmlns:p14="http://schemas.microsoft.com/office/powerpoint/2010/main" val="1541473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tiff"/><Relationship Id="rId4" Type="http://schemas.openxmlformats.org/officeDocument/2006/relationships/image" Target="../media/image29.tiff"/><Relationship Id="rId5" Type="http://schemas.openxmlformats.org/officeDocument/2006/relationships/image" Target="../media/image30.tiff"/><Relationship Id="rId6" Type="http://schemas.openxmlformats.org/officeDocument/2006/relationships/image" Target="../media/image31.tiff"/><Relationship Id="rId1" Type="http://schemas.openxmlformats.org/officeDocument/2006/relationships/slideLayout" Target="../slideLayouts/slideLayout7.xml"/><Relationship Id="rId2" Type="http://schemas.openxmlformats.org/officeDocument/2006/relationships/image" Target="../media/image27.tiff"/></Relationships>
</file>

<file path=ppt/slides/_rels/slide11.xml.rels><?xml version="1.0" encoding="UTF-8" standalone="yes"?>
<Relationships xmlns="http://schemas.openxmlformats.org/package/2006/relationships"><Relationship Id="rId3" Type="http://schemas.openxmlformats.org/officeDocument/2006/relationships/image" Target="../media/image33.tiff"/><Relationship Id="rId4" Type="http://schemas.openxmlformats.org/officeDocument/2006/relationships/image" Target="../media/image34.tiff"/><Relationship Id="rId1" Type="http://schemas.openxmlformats.org/officeDocument/2006/relationships/slideLayout" Target="../slideLayouts/slideLayout7.xml"/><Relationship Id="rId2" Type="http://schemas.openxmlformats.org/officeDocument/2006/relationships/image" Target="../media/image32.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tiff"/><Relationship Id="rId3" Type="http://schemas.openxmlformats.org/officeDocument/2006/relationships/image" Target="../media/image36.tiff"/></Relationships>
</file>

<file path=ppt/slides/_rels/slide13.xml.rels><?xml version="1.0" encoding="UTF-8" standalone="yes"?>
<Relationships xmlns="http://schemas.openxmlformats.org/package/2006/relationships"><Relationship Id="rId3" Type="http://schemas.openxmlformats.org/officeDocument/2006/relationships/image" Target="../media/image38.tiff"/><Relationship Id="rId4" Type="http://schemas.openxmlformats.org/officeDocument/2006/relationships/image" Target="../media/image39.tiff"/><Relationship Id="rId5" Type="http://schemas.openxmlformats.org/officeDocument/2006/relationships/image" Target="../media/image40.tiff"/><Relationship Id="rId1" Type="http://schemas.openxmlformats.org/officeDocument/2006/relationships/slideLayout" Target="../slideLayouts/slideLayout7.xml"/><Relationship Id="rId2" Type="http://schemas.openxmlformats.org/officeDocument/2006/relationships/image" Target="../media/image37.tiff"/></Relationships>
</file>

<file path=ppt/slides/_rels/slide14.xml.rels><?xml version="1.0" encoding="UTF-8" standalone="yes"?>
<Relationships xmlns="http://schemas.openxmlformats.org/package/2006/relationships"><Relationship Id="rId3" Type="http://schemas.openxmlformats.org/officeDocument/2006/relationships/image" Target="../media/image42.tiff"/><Relationship Id="rId4" Type="http://schemas.openxmlformats.org/officeDocument/2006/relationships/image" Target="../media/image43.tiff"/><Relationship Id="rId1" Type="http://schemas.openxmlformats.org/officeDocument/2006/relationships/slideLayout" Target="../slideLayouts/slideLayout7.xml"/><Relationship Id="rId2" Type="http://schemas.openxmlformats.org/officeDocument/2006/relationships/image" Target="../media/image41.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5" Type="http://schemas.openxmlformats.org/officeDocument/2006/relationships/image" Target="../media/image4.tiff"/><Relationship Id="rId6" Type="http://schemas.openxmlformats.org/officeDocument/2006/relationships/image" Target="../media/image5.tiff"/><Relationship Id="rId7" Type="http://schemas.openxmlformats.org/officeDocument/2006/relationships/image" Target="../media/image6.tiff"/><Relationship Id="rId8" Type="http://schemas.openxmlformats.org/officeDocument/2006/relationships/image" Target="../media/image7.tiff"/><Relationship Id="rId9" Type="http://schemas.openxmlformats.org/officeDocument/2006/relationships/image" Target="../media/image8.tiff"/><Relationship Id="rId10" Type="http://schemas.openxmlformats.org/officeDocument/2006/relationships/image" Target="../media/image9.tiff"/><Relationship Id="rId11" Type="http://schemas.openxmlformats.org/officeDocument/2006/relationships/image" Target="../media/image10.tiff"/><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tiff"/><Relationship Id="rId3" Type="http://schemas.openxmlformats.org/officeDocument/2006/relationships/image" Target="../media/image13.tiff"/></Relationships>
</file>

<file path=ppt/slides/_rels/slide9.xml.rels><?xml version="1.0" encoding="UTF-8" standalone="yes"?>
<Relationships xmlns="http://schemas.openxmlformats.org/package/2006/relationships"><Relationship Id="rId11" Type="http://schemas.openxmlformats.org/officeDocument/2006/relationships/image" Target="../media/image22.tiff"/><Relationship Id="rId12" Type="http://schemas.openxmlformats.org/officeDocument/2006/relationships/image" Target="../media/image23.tiff"/><Relationship Id="rId13" Type="http://schemas.openxmlformats.org/officeDocument/2006/relationships/image" Target="../media/image24.tiff"/><Relationship Id="rId14" Type="http://schemas.openxmlformats.org/officeDocument/2006/relationships/image" Target="../media/image25.tiff"/><Relationship Id="rId15" Type="http://schemas.openxmlformats.org/officeDocument/2006/relationships/image" Target="../media/image26.tiff"/><Relationship Id="rId1" Type="http://schemas.openxmlformats.org/officeDocument/2006/relationships/slideLayout" Target="../slideLayouts/slideLayout7.xml"/><Relationship Id="rId2" Type="http://schemas.openxmlformats.org/officeDocument/2006/relationships/image" Target="../media/image12.tiff"/><Relationship Id="rId3" Type="http://schemas.openxmlformats.org/officeDocument/2006/relationships/image" Target="../media/image14.tiff"/><Relationship Id="rId4" Type="http://schemas.openxmlformats.org/officeDocument/2006/relationships/image" Target="../media/image15.tiff"/><Relationship Id="rId5" Type="http://schemas.openxmlformats.org/officeDocument/2006/relationships/image" Target="../media/image16.tiff"/><Relationship Id="rId6" Type="http://schemas.openxmlformats.org/officeDocument/2006/relationships/image" Target="../media/image17.tiff"/><Relationship Id="rId7" Type="http://schemas.openxmlformats.org/officeDocument/2006/relationships/image" Target="../media/image18.tiff"/><Relationship Id="rId8" Type="http://schemas.openxmlformats.org/officeDocument/2006/relationships/image" Target="../media/image19.tiff"/><Relationship Id="rId9" Type="http://schemas.openxmlformats.org/officeDocument/2006/relationships/image" Target="../media/image20.tiff"/><Relationship Id="rId10" Type="http://schemas.openxmlformats.org/officeDocument/2006/relationships/image" Target="../media/image2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300920" y="1992550"/>
            <a:ext cx="5538280" cy="1446550"/>
          </a:xfrm>
          <a:prstGeom prst="rect">
            <a:avLst/>
          </a:prstGeom>
          <a:noFill/>
        </p:spPr>
        <p:txBody>
          <a:bodyPr wrap="square" rtlCol="0">
            <a:spAutoFit/>
          </a:bodyPr>
          <a:lstStyle/>
          <a:p>
            <a:pPr algn="ctr"/>
            <a:r>
              <a:rPr kumimoji="1" lang="ja-JP" altLang="en-US" sz="4400" dirty="0" smtClean="0"/>
              <a:t>主成分回帰を用いる改良形</a:t>
            </a:r>
            <a:r>
              <a:rPr kumimoji="1" lang="en-US" altLang="ja-JP" sz="4400" dirty="0" smtClean="0"/>
              <a:t>GMDH</a:t>
            </a:r>
            <a:endParaRPr kumimoji="1" lang="ja-JP" altLang="en-US" sz="4400" dirty="0"/>
          </a:p>
        </p:txBody>
      </p:sp>
      <p:sp>
        <p:nvSpPr>
          <p:cNvPr id="2" name="テキスト ボックス 1"/>
          <p:cNvSpPr txBox="1"/>
          <p:nvPr/>
        </p:nvSpPr>
        <p:spPr>
          <a:xfrm>
            <a:off x="7419039" y="5253410"/>
            <a:ext cx="8869680" cy="923330"/>
          </a:xfrm>
          <a:prstGeom prst="rect">
            <a:avLst/>
          </a:prstGeom>
          <a:noFill/>
        </p:spPr>
        <p:txBody>
          <a:bodyPr wrap="square" rtlCol="0">
            <a:spAutoFit/>
          </a:bodyPr>
          <a:lstStyle/>
          <a:p>
            <a:r>
              <a:rPr lang="ja-JP" altLang="en-US" dirty="0" smtClean="0"/>
              <a:t>富山県立大学情報システム工学専攻</a:t>
            </a:r>
            <a:endParaRPr lang="en-US" altLang="ja-JP" dirty="0" smtClean="0"/>
          </a:p>
          <a:p>
            <a:r>
              <a:rPr lang="ja-JP" altLang="en-US" dirty="0" smtClean="0"/>
              <a:t>　奥原研究室　麻生到</a:t>
            </a:r>
            <a:endParaRPr lang="en-US" altLang="ja-JP" dirty="0" smtClean="0"/>
          </a:p>
          <a:p>
            <a:endParaRPr kumimoji="1" lang="ja-JP" altLang="en-US" dirty="0"/>
          </a:p>
        </p:txBody>
      </p:sp>
    </p:spTree>
    <p:extLst>
      <p:ext uri="{BB962C8B-B14F-4D97-AF65-F5344CB8AC3E}">
        <p14:creationId xmlns:p14="http://schemas.microsoft.com/office/powerpoint/2010/main" val="2141182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17834" y="631547"/>
            <a:ext cx="10300361" cy="2308324"/>
          </a:xfrm>
          <a:prstGeom prst="rect">
            <a:avLst/>
          </a:prstGeom>
          <a:noFill/>
        </p:spPr>
        <p:txBody>
          <a:bodyPr wrap="square" rtlCol="0">
            <a:spAutoFit/>
          </a:bodyPr>
          <a:lstStyle/>
          <a:p>
            <a:r>
              <a:rPr kumimoji="1" lang="ja-JP" altLang="en-US" dirty="0" smtClean="0">
                <a:solidFill>
                  <a:schemeClr val="accent1"/>
                </a:solidFill>
              </a:rPr>
              <a:t>多層構造の計算停止方法</a:t>
            </a:r>
            <a:endParaRPr kumimoji="1" lang="en-US" altLang="ja-JP" dirty="0" smtClean="0">
              <a:solidFill>
                <a:schemeClr val="accent1"/>
              </a:solidFill>
            </a:endParaRPr>
          </a:p>
          <a:p>
            <a:endParaRPr kumimoji="1" lang="en-US" altLang="ja-JP" dirty="0" smtClean="0"/>
          </a:p>
          <a:p>
            <a:endParaRPr lang="en-US" altLang="ja-JP" dirty="0"/>
          </a:p>
          <a:p>
            <a:r>
              <a:rPr kumimoji="1" lang="ja-JP" altLang="en-US" dirty="0" smtClean="0"/>
              <a:t>層を追加して計算を続けていくと、多重共線性を起こす変数の組み合わせが数多く発生するために主成分分析を行い次元削減を行う</a:t>
            </a:r>
            <a:endParaRPr kumimoji="1" lang="en-US" altLang="ja-JP" dirty="0" smtClean="0"/>
          </a:p>
          <a:p>
            <a:endParaRPr lang="en-US" altLang="ja-JP" dirty="0"/>
          </a:p>
          <a:p>
            <a:r>
              <a:rPr kumimoji="1" lang="ja-JP" altLang="en-US" dirty="0" smtClean="0"/>
              <a:t>変数の次元が縮小する固有値を用いて以下の式が満たされたときに変数の次元が縮小したと見なし多数構造の積み重ねを停止する</a:t>
            </a:r>
            <a:endParaRPr kumimoji="1" lang="ja-JP" altLang="en-US" dirty="0"/>
          </a:p>
        </p:txBody>
      </p:sp>
      <p:pic>
        <p:nvPicPr>
          <p:cNvPr id="3" name="図 2"/>
          <p:cNvPicPr>
            <a:picLocks noChangeAspect="1"/>
          </p:cNvPicPr>
          <p:nvPr/>
        </p:nvPicPr>
        <p:blipFill>
          <a:blip r:embed="rId2"/>
          <a:stretch>
            <a:fillRect/>
          </a:stretch>
        </p:blipFill>
        <p:spPr>
          <a:xfrm>
            <a:off x="2699407" y="3180702"/>
            <a:ext cx="2692400" cy="1168400"/>
          </a:xfrm>
          <a:prstGeom prst="rect">
            <a:avLst/>
          </a:prstGeom>
        </p:spPr>
      </p:pic>
      <p:pic>
        <p:nvPicPr>
          <p:cNvPr id="5" name="図 4"/>
          <p:cNvPicPr>
            <a:picLocks noChangeAspect="1"/>
          </p:cNvPicPr>
          <p:nvPr/>
        </p:nvPicPr>
        <p:blipFill>
          <a:blip r:embed="rId3"/>
          <a:stretch>
            <a:fillRect/>
          </a:stretch>
        </p:blipFill>
        <p:spPr>
          <a:xfrm>
            <a:off x="119935" y="4327830"/>
            <a:ext cx="2010229" cy="291483"/>
          </a:xfrm>
          <a:prstGeom prst="rect">
            <a:avLst/>
          </a:prstGeom>
        </p:spPr>
      </p:pic>
      <p:pic>
        <p:nvPicPr>
          <p:cNvPr id="6" name="図 5"/>
          <p:cNvPicPr>
            <a:picLocks noChangeAspect="1"/>
          </p:cNvPicPr>
          <p:nvPr/>
        </p:nvPicPr>
        <p:blipFill>
          <a:blip r:embed="rId4"/>
          <a:stretch>
            <a:fillRect/>
          </a:stretch>
        </p:blipFill>
        <p:spPr>
          <a:xfrm>
            <a:off x="2130164" y="4327830"/>
            <a:ext cx="4797363" cy="330141"/>
          </a:xfrm>
          <a:prstGeom prst="rect">
            <a:avLst/>
          </a:prstGeom>
        </p:spPr>
      </p:pic>
      <p:pic>
        <p:nvPicPr>
          <p:cNvPr id="7" name="図 6"/>
          <p:cNvPicPr>
            <a:picLocks noChangeAspect="1"/>
          </p:cNvPicPr>
          <p:nvPr/>
        </p:nvPicPr>
        <p:blipFill>
          <a:blip r:embed="rId5"/>
          <a:stretch>
            <a:fillRect/>
          </a:stretch>
        </p:blipFill>
        <p:spPr>
          <a:xfrm>
            <a:off x="6786975" y="4349102"/>
            <a:ext cx="5405025" cy="369287"/>
          </a:xfrm>
          <a:prstGeom prst="rect">
            <a:avLst/>
          </a:prstGeom>
        </p:spPr>
      </p:pic>
      <p:pic>
        <p:nvPicPr>
          <p:cNvPr id="8" name="図 7"/>
          <p:cNvPicPr>
            <a:picLocks noChangeAspect="1"/>
          </p:cNvPicPr>
          <p:nvPr/>
        </p:nvPicPr>
        <p:blipFill>
          <a:blip r:embed="rId6"/>
          <a:stretch>
            <a:fillRect/>
          </a:stretch>
        </p:blipFill>
        <p:spPr>
          <a:xfrm>
            <a:off x="119935" y="4718389"/>
            <a:ext cx="4143440" cy="330197"/>
          </a:xfrm>
          <a:prstGeom prst="rect">
            <a:avLst/>
          </a:prstGeom>
        </p:spPr>
      </p:pic>
      <p:sp>
        <p:nvSpPr>
          <p:cNvPr id="9" name="テキスト ボックス 8"/>
          <p:cNvSpPr txBox="1"/>
          <p:nvPr/>
        </p:nvSpPr>
        <p:spPr>
          <a:xfrm>
            <a:off x="6182657" y="3694492"/>
            <a:ext cx="3844212" cy="369332"/>
          </a:xfrm>
          <a:prstGeom prst="rect">
            <a:avLst/>
          </a:prstGeom>
          <a:noFill/>
        </p:spPr>
        <p:txBody>
          <a:bodyPr wrap="square" rtlCol="0">
            <a:spAutoFit/>
          </a:bodyPr>
          <a:lstStyle/>
          <a:p>
            <a:r>
              <a:rPr kumimoji="1" lang="en-US" altLang="ja-JP" dirty="0" smtClean="0"/>
              <a:t>E</a:t>
            </a:r>
            <a:r>
              <a:rPr kumimoji="1" lang="ja-JP" altLang="en-US" dirty="0" smtClean="0"/>
              <a:t>は多層構造の打ち切り判定基準値</a:t>
            </a:r>
            <a:endParaRPr kumimoji="1" lang="ja-JP" altLang="en-US" dirty="0"/>
          </a:p>
        </p:txBody>
      </p:sp>
    </p:spTree>
    <p:extLst>
      <p:ext uri="{BB962C8B-B14F-4D97-AF65-F5344CB8AC3E}">
        <p14:creationId xmlns:p14="http://schemas.microsoft.com/office/powerpoint/2010/main" val="1531574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82868" y="693683"/>
            <a:ext cx="10932995" cy="923330"/>
          </a:xfrm>
          <a:prstGeom prst="rect">
            <a:avLst/>
          </a:prstGeom>
          <a:noFill/>
        </p:spPr>
        <p:txBody>
          <a:bodyPr wrap="square" rtlCol="0">
            <a:spAutoFit/>
          </a:bodyPr>
          <a:lstStyle/>
          <a:p>
            <a:r>
              <a:rPr kumimoji="1" lang="ja-JP" altLang="en-US" dirty="0" smtClean="0"/>
              <a:t>簡単な同定問題への適用</a:t>
            </a:r>
            <a:endParaRPr kumimoji="1" lang="en-US" altLang="ja-JP" dirty="0" smtClean="0"/>
          </a:p>
          <a:p>
            <a:endParaRPr lang="en-US" altLang="ja-JP" dirty="0"/>
          </a:p>
          <a:p>
            <a:r>
              <a:rPr kumimoji="1" lang="ja-JP" altLang="en-US" dirty="0" smtClean="0"/>
              <a:t>本論文で提案した改良型</a:t>
            </a:r>
            <a:r>
              <a:rPr kumimoji="1" lang="en-US" altLang="ja-JP" dirty="0" smtClean="0"/>
              <a:t>GMDH</a:t>
            </a:r>
            <a:r>
              <a:rPr kumimoji="1" lang="ja-JP" altLang="en-US" dirty="0" smtClean="0"/>
              <a:t>と従来の</a:t>
            </a:r>
            <a:r>
              <a:rPr kumimoji="1" lang="en-US" altLang="ja-JP" dirty="0" smtClean="0"/>
              <a:t>GMDH</a:t>
            </a:r>
            <a:r>
              <a:rPr kumimoji="1" lang="ja-JP" altLang="en-US" dirty="0" smtClean="0"/>
              <a:t>の比較を行うために、簡単な同定問題への適用を行う</a:t>
            </a:r>
            <a:endParaRPr kumimoji="1" lang="ja-JP" altLang="en-US" dirty="0"/>
          </a:p>
        </p:txBody>
      </p:sp>
      <p:pic>
        <p:nvPicPr>
          <p:cNvPr id="4" name="図 3"/>
          <p:cNvPicPr>
            <a:picLocks noChangeAspect="1"/>
          </p:cNvPicPr>
          <p:nvPr/>
        </p:nvPicPr>
        <p:blipFill>
          <a:blip r:embed="rId2"/>
          <a:stretch>
            <a:fillRect/>
          </a:stretch>
        </p:blipFill>
        <p:spPr>
          <a:xfrm>
            <a:off x="1202497" y="2950989"/>
            <a:ext cx="3554395" cy="449923"/>
          </a:xfrm>
          <a:prstGeom prst="rect">
            <a:avLst/>
          </a:prstGeom>
        </p:spPr>
      </p:pic>
      <p:sp>
        <p:nvSpPr>
          <p:cNvPr id="6" name="テキスト ボックス 5"/>
          <p:cNvSpPr txBox="1"/>
          <p:nvPr/>
        </p:nvSpPr>
        <p:spPr>
          <a:xfrm>
            <a:off x="882868" y="2352486"/>
            <a:ext cx="4308580" cy="369332"/>
          </a:xfrm>
          <a:prstGeom prst="rect">
            <a:avLst/>
          </a:prstGeom>
          <a:noFill/>
        </p:spPr>
        <p:txBody>
          <a:bodyPr wrap="square" rtlCol="0">
            <a:spAutoFit/>
          </a:bodyPr>
          <a:lstStyle/>
          <a:p>
            <a:r>
              <a:rPr kumimoji="1" lang="ja-JP" altLang="en-US" dirty="0" smtClean="0"/>
              <a:t>対象システムの入力関係式</a:t>
            </a:r>
            <a:endParaRPr kumimoji="1" lang="ja-JP" altLang="en-US" dirty="0"/>
          </a:p>
        </p:txBody>
      </p:sp>
      <p:pic>
        <p:nvPicPr>
          <p:cNvPr id="7" name="図 6"/>
          <p:cNvPicPr>
            <a:picLocks noChangeAspect="1"/>
          </p:cNvPicPr>
          <p:nvPr/>
        </p:nvPicPr>
        <p:blipFill>
          <a:blip r:embed="rId3"/>
          <a:stretch>
            <a:fillRect/>
          </a:stretch>
        </p:blipFill>
        <p:spPr>
          <a:xfrm>
            <a:off x="5793954" y="3014761"/>
            <a:ext cx="3378824" cy="386151"/>
          </a:xfrm>
          <a:prstGeom prst="rect">
            <a:avLst/>
          </a:prstGeom>
        </p:spPr>
      </p:pic>
      <p:pic>
        <p:nvPicPr>
          <p:cNvPr id="8" name="図 7"/>
          <p:cNvPicPr>
            <a:picLocks noChangeAspect="1"/>
          </p:cNvPicPr>
          <p:nvPr/>
        </p:nvPicPr>
        <p:blipFill>
          <a:blip r:embed="rId4"/>
          <a:stretch>
            <a:fillRect/>
          </a:stretch>
        </p:blipFill>
        <p:spPr>
          <a:xfrm>
            <a:off x="5793954" y="3467838"/>
            <a:ext cx="3829539" cy="336999"/>
          </a:xfrm>
          <a:prstGeom prst="rect">
            <a:avLst/>
          </a:prstGeom>
        </p:spPr>
      </p:pic>
      <p:sp>
        <p:nvSpPr>
          <p:cNvPr id="9" name="テキスト ボックス 8"/>
          <p:cNvSpPr txBox="1"/>
          <p:nvPr/>
        </p:nvSpPr>
        <p:spPr>
          <a:xfrm>
            <a:off x="789141" y="4702364"/>
            <a:ext cx="10319845" cy="369332"/>
          </a:xfrm>
          <a:prstGeom prst="rect">
            <a:avLst/>
          </a:prstGeom>
          <a:noFill/>
        </p:spPr>
        <p:txBody>
          <a:bodyPr wrap="square" rtlCol="0">
            <a:spAutoFit/>
          </a:bodyPr>
          <a:lstStyle/>
          <a:p>
            <a:r>
              <a:rPr kumimoji="1" lang="ja-JP" altLang="en-US" dirty="0" smtClean="0"/>
              <a:t>同定に用いる入出力データ</a:t>
            </a:r>
            <a:r>
              <a:rPr kumimoji="1" lang="en-US" altLang="ja-JP" dirty="0" smtClean="0"/>
              <a:t>20</a:t>
            </a:r>
            <a:r>
              <a:rPr kumimoji="1" lang="ja-JP" altLang="en-US" dirty="0" smtClean="0"/>
              <a:t>個、モデルの評価を行うデータを</a:t>
            </a:r>
            <a:r>
              <a:rPr kumimoji="1" lang="en-US" altLang="ja-JP" dirty="0" smtClean="0"/>
              <a:t>20</a:t>
            </a:r>
            <a:r>
              <a:rPr kumimoji="1" lang="ja-JP" altLang="en-US" dirty="0" smtClean="0"/>
              <a:t>個それぞれ用意する</a:t>
            </a:r>
            <a:endParaRPr kumimoji="1" lang="ja-JP" altLang="en-US" dirty="0"/>
          </a:p>
        </p:txBody>
      </p:sp>
      <p:sp>
        <p:nvSpPr>
          <p:cNvPr id="10" name="テキスト ボックス 9"/>
          <p:cNvSpPr txBox="1"/>
          <p:nvPr/>
        </p:nvSpPr>
        <p:spPr>
          <a:xfrm>
            <a:off x="882869" y="694147"/>
            <a:ext cx="10932995" cy="923330"/>
          </a:xfrm>
          <a:prstGeom prst="rect">
            <a:avLst/>
          </a:prstGeom>
          <a:noFill/>
        </p:spPr>
        <p:txBody>
          <a:bodyPr wrap="square" rtlCol="0">
            <a:spAutoFit/>
          </a:bodyPr>
          <a:lstStyle/>
          <a:p>
            <a:r>
              <a:rPr kumimoji="1" lang="ja-JP" altLang="en-US" dirty="0" smtClean="0">
                <a:solidFill>
                  <a:schemeClr val="accent1"/>
                </a:solidFill>
              </a:rPr>
              <a:t>簡単な同定問題への適用</a:t>
            </a:r>
            <a:endParaRPr kumimoji="1" lang="en-US" altLang="ja-JP" dirty="0" smtClean="0">
              <a:solidFill>
                <a:schemeClr val="accent1"/>
              </a:solidFill>
            </a:endParaRPr>
          </a:p>
          <a:p>
            <a:endParaRPr lang="en-US" altLang="ja-JP" dirty="0"/>
          </a:p>
          <a:p>
            <a:r>
              <a:rPr kumimoji="1" lang="ja-JP" altLang="en-US" dirty="0" smtClean="0"/>
              <a:t>本論文で提案した改良型</a:t>
            </a:r>
            <a:r>
              <a:rPr kumimoji="1" lang="en-US" altLang="ja-JP" dirty="0" smtClean="0"/>
              <a:t>GMDH</a:t>
            </a:r>
            <a:r>
              <a:rPr kumimoji="1" lang="ja-JP" altLang="en-US" dirty="0" smtClean="0"/>
              <a:t>と従来の</a:t>
            </a:r>
            <a:r>
              <a:rPr kumimoji="1" lang="en-US" altLang="ja-JP" dirty="0" smtClean="0"/>
              <a:t>GMDH</a:t>
            </a:r>
            <a:r>
              <a:rPr kumimoji="1" lang="ja-JP" altLang="en-US" dirty="0" smtClean="0"/>
              <a:t>の比較を行うために、簡単な同定問題への適用を行う</a:t>
            </a:r>
            <a:endParaRPr kumimoji="1" lang="ja-JP" altLang="en-US" dirty="0"/>
          </a:p>
        </p:txBody>
      </p:sp>
    </p:spTree>
    <p:extLst>
      <p:ext uri="{BB962C8B-B14F-4D97-AF65-F5344CB8AC3E}">
        <p14:creationId xmlns:p14="http://schemas.microsoft.com/office/powerpoint/2010/main" val="987491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90465" y="485192"/>
            <a:ext cx="6270172" cy="2031325"/>
          </a:xfrm>
          <a:prstGeom prst="rect">
            <a:avLst/>
          </a:prstGeom>
          <a:noFill/>
        </p:spPr>
        <p:txBody>
          <a:bodyPr wrap="square" rtlCol="0">
            <a:spAutoFit/>
          </a:bodyPr>
          <a:lstStyle/>
          <a:p>
            <a:r>
              <a:rPr kumimoji="1" lang="ja-JP" altLang="en-US" dirty="0" smtClean="0">
                <a:solidFill>
                  <a:schemeClr val="accent1"/>
                </a:solidFill>
              </a:rPr>
              <a:t>改良形</a:t>
            </a:r>
            <a:r>
              <a:rPr kumimoji="1" lang="en-US" altLang="ja-JP" dirty="0" smtClean="0">
                <a:solidFill>
                  <a:schemeClr val="accent1"/>
                </a:solidFill>
              </a:rPr>
              <a:t>GMDH</a:t>
            </a:r>
            <a:r>
              <a:rPr lang="ja-JP" altLang="en-US" dirty="0" smtClean="0">
                <a:solidFill>
                  <a:schemeClr val="accent1"/>
                </a:solidFill>
              </a:rPr>
              <a:t>による同定結果</a:t>
            </a:r>
            <a:endParaRPr lang="en-US" altLang="ja-JP" dirty="0" smtClean="0">
              <a:solidFill>
                <a:schemeClr val="accent1"/>
              </a:solidFill>
            </a:endParaRPr>
          </a:p>
          <a:p>
            <a:endParaRPr kumimoji="1" lang="en-US" altLang="ja-JP" dirty="0"/>
          </a:p>
          <a:p>
            <a:r>
              <a:rPr lang="ja-JP" altLang="en-US" dirty="0" smtClean="0"/>
              <a:t>○ 中間変数</a:t>
            </a:r>
            <a:endParaRPr lang="en-US" altLang="ja-JP" dirty="0" smtClean="0"/>
          </a:p>
          <a:p>
            <a:r>
              <a:rPr kumimoji="1" lang="en-US" altLang="ja-JP" dirty="0" smtClean="0"/>
              <a:t>AIC</a:t>
            </a:r>
            <a:r>
              <a:rPr kumimoji="1" lang="ja-JP" altLang="en-US" dirty="0" smtClean="0"/>
              <a:t>値の小さいものを</a:t>
            </a:r>
            <a:r>
              <a:rPr kumimoji="1" lang="en-US" altLang="ja-JP" dirty="0" smtClean="0"/>
              <a:t>4</a:t>
            </a:r>
            <a:r>
              <a:rPr kumimoji="1" lang="ja-JP" altLang="en-US" dirty="0" smtClean="0"/>
              <a:t>個選択する</a:t>
            </a:r>
            <a:endParaRPr kumimoji="1" lang="en-US" altLang="ja-JP" dirty="0" smtClean="0"/>
          </a:p>
          <a:p>
            <a:endParaRPr lang="en-US" altLang="ja-JP" dirty="0"/>
          </a:p>
          <a:p>
            <a:r>
              <a:rPr kumimoji="1" lang="ja-JP" altLang="en-US" dirty="0" smtClean="0"/>
              <a:t>○ 多層構造の計算停止方法</a:t>
            </a:r>
            <a:endParaRPr kumimoji="1" lang="en-US" altLang="ja-JP" dirty="0" smtClean="0"/>
          </a:p>
          <a:p>
            <a:r>
              <a:rPr lang="ja-JP" altLang="en-US" dirty="0" smtClean="0"/>
              <a:t>多層構造の計算停止基準値は、</a:t>
            </a:r>
            <a:r>
              <a:rPr lang="en-US" altLang="ja-JP" dirty="0" smtClean="0"/>
              <a:t>E</a:t>
            </a:r>
            <a:r>
              <a:rPr lang="ja-JP" altLang="en-US" dirty="0" smtClean="0"/>
              <a:t>＝</a:t>
            </a:r>
            <a:r>
              <a:rPr lang="en-US" altLang="ja-JP" dirty="0" smtClean="0"/>
              <a:t>0</a:t>
            </a:r>
            <a:r>
              <a:rPr lang="ja-JP" altLang="en-US" dirty="0" smtClean="0"/>
              <a:t>．</a:t>
            </a:r>
            <a:r>
              <a:rPr lang="en-US" altLang="ja-JP" dirty="0" smtClean="0"/>
              <a:t>99</a:t>
            </a:r>
            <a:r>
              <a:rPr lang="ja-JP" altLang="en-US" dirty="0" smtClean="0"/>
              <a:t>とする</a:t>
            </a:r>
            <a:endParaRPr kumimoji="1" lang="ja-JP" altLang="en-US" dirty="0"/>
          </a:p>
        </p:txBody>
      </p:sp>
      <p:pic>
        <p:nvPicPr>
          <p:cNvPr id="4" name="図 3"/>
          <p:cNvPicPr>
            <a:picLocks noChangeAspect="1"/>
          </p:cNvPicPr>
          <p:nvPr/>
        </p:nvPicPr>
        <p:blipFill>
          <a:blip r:embed="rId2"/>
          <a:stretch>
            <a:fillRect/>
          </a:stretch>
        </p:blipFill>
        <p:spPr>
          <a:xfrm>
            <a:off x="1021296" y="2516517"/>
            <a:ext cx="4178188" cy="3903565"/>
          </a:xfrm>
          <a:prstGeom prst="rect">
            <a:avLst/>
          </a:prstGeom>
        </p:spPr>
      </p:pic>
      <p:sp>
        <p:nvSpPr>
          <p:cNvPr id="5" name="テキスト ボックス 4"/>
          <p:cNvSpPr txBox="1"/>
          <p:nvPr/>
        </p:nvSpPr>
        <p:spPr>
          <a:xfrm>
            <a:off x="945688" y="6482010"/>
            <a:ext cx="4329404" cy="369332"/>
          </a:xfrm>
          <a:prstGeom prst="rect">
            <a:avLst/>
          </a:prstGeom>
          <a:noFill/>
        </p:spPr>
        <p:txBody>
          <a:bodyPr wrap="square" rtlCol="0">
            <a:spAutoFit/>
          </a:bodyPr>
          <a:lstStyle/>
          <a:p>
            <a:r>
              <a:rPr kumimoji="1" lang="ja-JP" altLang="en-US" smtClean="0"/>
              <a:t>各層</a:t>
            </a:r>
            <a:r>
              <a:rPr kumimoji="1" lang="ja-JP" altLang="en-US" dirty="0" smtClean="0"/>
              <a:t>における中間変数の固有値の変化</a:t>
            </a:r>
            <a:endParaRPr kumimoji="1" lang="ja-JP" altLang="en-US" dirty="0"/>
          </a:p>
        </p:txBody>
      </p:sp>
      <p:pic>
        <p:nvPicPr>
          <p:cNvPr id="6" name="図 5"/>
          <p:cNvPicPr>
            <a:picLocks noChangeAspect="1"/>
          </p:cNvPicPr>
          <p:nvPr/>
        </p:nvPicPr>
        <p:blipFill>
          <a:blip r:embed="rId3"/>
          <a:stretch>
            <a:fillRect/>
          </a:stretch>
        </p:blipFill>
        <p:spPr>
          <a:xfrm>
            <a:off x="6016504" y="1664787"/>
            <a:ext cx="4812310" cy="2957183"/>
          </a:xfrm>
          <a:prstGeom prst="rect">
            <a:avLst/>
          </a:prstGeom>
        </p:spPr>
      </p:pic>
      <p:sp>
        <p:nvSpPr>
          <p:cNvPr id="7" name="テキスト ボックス 6"/>
          <p:cNvSpPr txBox="1"/>
          <p:nvPr/>
        </p:nvSpPr>
        <p:spPr>
          <a:xfrm>
            <a:off x="6960637" y="4808640"/>
            <a:ext cx="4889241" cy="369332"/>
          </a:xfrm>
          <a:prstGeom prst="rect">
            <a:avLst/>
          </a:prstGeom>
          <a:noFill/>
        </p:spPr>
        <p:txBody>
          <a:bodyPr wrap="square" rtlCol="0">
            <a:spAutoFit/>
          </a:bodyPr>
          <a:lstStyle/>
          <a:p>
            <a:r>
              <a:rPr kumimoji="1" lang="ja-JP" altLang="en-US" dirty="0" smtClean="0"/>
              <a:t>各中間変数の固有値の大きさ</a:t>
            </a:r>
            <a:endParaRPr kumimoji="1" lang="ja-JP" altLang="en-US" dirty="0"/>
          </a:p>
        </p:txBody>
      </p:sp>
      <p:sp>
        <p:nvSpPr>
          <p:cNvPr id="8" name="テキスト ボックス 7"/>
          <p:cNvSpPr txBox="1"/>
          <p:nvPr/>
        </p:nvSpPr>
        <p:spPr>
          <a:xfrm>
            <a:off x="5952666" y="5551311"/>
            <a:ext cx="5577853" cy="646331"/>
          </a:xfrm>
          <a:prstGeom prst="rect">
            <a:avLst/>
          </a:prstGeom>
          <a:noFill/>
        </p:spPr>
        <p:txBody>
          <a:bodyPr wrap="square" rtlCol="0">
            <a:spAutoFit/>
          </a:bodyPr>
          <a:lstStyle/>
          <a:p>
            <a:r>
              <a:rPr kumimoji="1" lang="ja-JP" altLang="en-US" dirty="0" smtClean="0"/>
              <a:t>第</a:t>
            </a:r>
            <a:r>
              <a:rPr kumimoji="1" lang="en-US" altLang="ja-JP" dirty="0" smtClean="0"/>
              <a:t>4</a:t>
            </a:r>
            <a:r>
              <a:rPr kumimoji="1" lang="ja-JP" altLang="en-US" dirty="0" smtClean="0"/>
              <a:t>層以降の中間変数は同じような分布となり同じ特徴を持った変数とみなすことができる</a:t>
            </a:r>
            <a:endParaRPr kumimoji="1" lang="ja-JP" altLang="en-US" dirty="0"/>
          </a:p>
        </p:txBody>
      </p:sp>
    </p:spTree>
    <p:extLst>
      <p:ext uri="{BB962C8B-B14F-4D97-AF65-F5344CB8AC3E}">
        <p14:creationId xmlns:p14="http://schemas.microsoft.com/office/powerpoint/2010/main" val="2136941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15820" y="634482"/>
            <a:ext cx="4478694" cy="1200329"/>
          </a:xfrm>
          <a:prstGeom prst="rect">
            <a:avLst/>
          </a:prstGeom>
          <a:noFill/>
        </p:spPr>
        <p:txBody>
          <a:bodyPr wrap="square" rtlCol="0">
            <a:spAutoFit/>
          </a:bodyPr>
          <a:lstStyle/>
          <a:p>
            <a:r>
              <a:rPr kumimoji="1" lang="ja-JP" altLang="en-US" dirty="0" smtClean="0">
                <a:solidFill>
                  <a:schemeClr val="accent1"/>
                </a:solidFill>
              </a:rPr>
              <a:t>同定精度</a:t>
            </a:r>
            <a:endParaRPr kumimoji="1" lang="en-US" altLang="ja-JP" dirty="0" smtClean="0">
              <a:solidFill>
                <a:schemeClr val="accent1"/>
              </a:solidFill>
            </a:endParaRPr>
          </a:p>
          <a:p>
            <a:endParaRPr lang="en-US" altLang="ja-JP" dirty="0"/>
          </a:p>
          <a:p>
            <a:r>
              <a:rPr kumimoji="1" lang="ja-JP" altLang="en-US" dirty="0" smtClean="0"/>
              <a:t>同定に用いた</a:t>
            </a:r>
            <a:r>
              <a:rPr kumimoji="1" lang="en-US" altLang="ja-JP" dirty="0" smtClean="0"/>
              <a:t>20</a:t>
            </a:r>
            <a:r>
              <a:rPr kumimoji="1" lang="ja-JP" altLang="en-US" dirty="0" smtClean="0"/>
              <a:t>組の入出力データに対する同定精度を以下の式を用いて評価する</a:t>
            </a:r>
            <a:endParaRPr kumimoji="1" lang="ja-JP" altLang="en-US" dirty="0"/>
          </a:p>
        </p:txBody>
      </p:sp>
      <p:pic>
        <p:nvPicPr>
          <p:cNvPr id="4" name="図 3"/>
          <p:cNvPicPr>
            <a:picLocks noChangeAspect="1"/>
          </p:cNvPicPr>
          <p:nvPr/>
        </p:nvPicPr>
        <p:blipFill>
          <a:blip r:embed="rId2"/>
          <a:stretch>
            <a:fillRect/>
          </a:stretch>
        </p:blipFill>
        <p:spPr>
          <a:xfrm>
            <a:off x="846234" y="2020985"/>
            <a:ext cx="3271809" cy="1292708"/>
          </a:xfrm>
          <a:prstGeom prst="rect">
            <a:avLst/>
          </a:prstGeom>
        </p:spPr>
      </p:pic>
      <p:pic>
        <p:nvPicPr>
          <p:cNvPr id="5" name="図 4"/>
          <p:cNvPicPr>
            <a:picLocks noChangeAspect="1"/>
          </p:cNvPicPr>
          <p:nvPr/>
        </p:nvPicPr>
        <p:blipFill>
          <a:blip r:embed="rId3"/>
          <a:stretch>
            <a:fillRect/>
          </a:stretch>
        </p:blipFill>
        <p:spPr>
          <a:xfrm>
            <a:off x="411731" y="3586939"/>
            <a:ext cx="5836039" cy="1281082"/>
          </a:xfrm>
          <a:prstGeom prst="rect">
            <a:avLst/>
          </a:prstGeom>
        </p:spPr>
      </p:pic>
      <p:sp>
        <p:nvSpPr>
          <p:cNvPr id="6" name="テキスト ボックス 5"/>
          <p:cNvSpPr txBox="1"/>
          <p:nvPr/>
        </p:nvSpPr>
        <p:spPr>
          <a:xfrm>
            <a:off x="6682273" y="634482"/>
            <a:ext cx="4757058" cy="1200329"/>
          </a:xfrm>
          <a:prstGeom prst="rect">
            <a:avLst/>
          </a:prstGeom>
          <a:noFill/>
        </p:spPr>
        <p:txBody>
          <a:bodyPr wrap="square" rtlCol="0">
            <a:spAutoFit/>
          </a:bodyPr>
          <a:lstStyle/>
          <a:p>
            <a:r>
              <a:rPr kumimoji="1" lang="ja-JP" altLang="en-US" dirty="0" smtClean="0">
                <a:solidFill>
                  <a:schemeClr val="accent1"/>
                </a:solidFill>
              </a:rPr>
              <a:t>予測精度</a:t>
            </a:r>
            <a:endParaRPr kumimoji="1" lang="en-US" altLang="ja-JP" dirty="0" smtClean="0">
              <a:solidFill>
                <a:schemeClr val="accent1"/>
              </a:solidFill>
            </a:endParaRPr>
          </a:p>
          <a:p>
            <a:endParaRPr lang="en-US" altLang="ja-JP" dirty="0"/>
          </a:p>
          <a:p>
            <a:r>
              <a:rPr kumimoji="1" lang="ja-JP" altLang="en-US" dirty="0" smtClean="0"/>
              <a:t>予測に用いた残り</a:t>
            </a:r>
            <a:r>
              <a:rPr kumimoji="1" lang="en-US" altLang="ja-JP" dirty="0" smtClean="0"/>
              <a:t>20</a:t>
            </a:r>
            <a:r>
              <a:rPr kumimoji="1" lang="ja-JP" altLang="en-US" dirty="0" smtClean="0"/>
              <a:t>組の入出力データに対する予測精度を以下の式から評価する</a:t>
            </a:r>
            <a:endParaRPr kumimoji="1" lang="ja-JP" altLang="en-US" dirty="0"/>
          </a:p>
        </p:txBody>
      </p:sp>
      <p:pic>
        <p:nvPicPr>
          <p:cNvPr id="7" name="図 6"/>
          <p:cNvPicPr>
            <a:picLocks noChangeAspect="1"/>
          </p:cNvPicPr>
          <p:nvPr/>
        </p:nvPicPr>
        <p:blipFill>
          <a:blip r:embed="rId4"/>
          <a:stretch>
            <a:fillRect/>
          </a:stretch>
        </p:blipFill>
        <p:spPr>
          <a:xfrm>
            <a:off x="7091914" y="2020985"/>
            <a:ext cx="4203700" cy="1587500"/>
          </a:xfrm>
          <a:prstGeom prst="rect">
            <a:avLst/>
          </a:prstGeom>
        </p:spPr>
      </p:pic>
      <p:pic>
        <p:nvPicPr>
          <p:cNvPr id="9" name="図 8"/>
          <p:cNvPicPr>
            <a:picLocks noChangeAspect="1"/>
          </p:cNvPicPr>
          <p:nvPr/>
        </p:nvPicPr>
        <p:blipFill>
          <a:blip r:embed="rId5"/>
          <a:stretch>
            <a:fillRect/>
          </a:stretch>
        </p:blipFill>
        <p:spPr>
          <a:xfrm>
            <a:off x="7309240" y="3794659"/>
            <a:ext cx="3894623" cy="1231462"/>
          </a:xfrm>
          <a:prstGeom prst="rect">
            <a:avLst/>
          </a:prstGeom>
        </p:spPr>
      </p:pic>
    </p:spTree>
    <p:extLst>
      <p:ext uri="{BB962C8B-B14F-4D97-AF65-F5344CB8AC3E}">
        <p14:creationId xmlns:p14="http://schemas.microsoft.com/office/powerpoint/2010/main" val="1087386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577174" y="690465"/>
            <a:ext cx="5304646" cy="2706452"/>
          </a:xfrm>
          <a:prstGeom prst="rect">
            <a:avLst/>
          </a:prstGeom>
        </p:spPr>
      </p:pic>
      <p:sp>
        <p:nvSpPr>
          <p:cNvPr id="9" name="テキスト ボックス 8"/>
          <p:cNvSpPr txBox="1"/>
          <p:nvPr/>
        </p:nvSpPr>
        <p:spPr>
          <a:xfrm>
            <a:off x="7704570" y="3701187"/>
            <a:ext cx="5019869" cy="369332"/>
          </a:xfrm>
          <a:prstGeom prst="rect">
            <a:avLst/>
          </a:prstGeom>
          <a:noFill/>
        </p:spPr>
        <p:txBody>
          <a:bodyPr wrap="square" rtlCol="0">
            <a:spAutoFit/>
          </a:bodyPr>
          <a:lstStyle/>
          <a:p>
            <a:r>
              <a:rPr kumimoji="1" lang="ja-JP" altLang="en-US" dirty="0" smtClean="0"/>
              <a:t>真値と推定値の残差</a:t>
            </a:r>
            <a:endParaRPr kumimoji="1" lang="ja-JP" altLang="en-US" dirty="0"/>
          </a:p>
        </p:txBody>
      </p:sp>
      <p:sp>
        <p:nvSpPr>
          <p:cNvPr id="10" name="テキスト ボックス 9"/>
          <p:cNvSpPr txBox="1"/>
          <p:nvPr/>
        </p:nvSpPr>
        <p:spPr>
          <a:xfrm>
            <a:off x="380788" y="4518630"/>
            <a:ext cx="10472482" cy="646331"/>
          </a:xfrm>
          <a:prstGeom prst="rect">
            <a:avLst/>
          </a:prstGeom>
          <a:noFill/>
        </p:spPr>
        <p:txBody>
          <a:bodyPr wrap="square" rtlCol="0">
            <a:spAutoFit/>
          </a:bodyPr>
          <a:lstStyle/>
          <a:p>
            <a:r>
              <a:rPr kumimoji="1" lang="ja-JP" altLang="en-US" dirty="0" smtClean="0"/>
              <a:t>真値の変動が０</a:t>
            </a:r>
            <a:r>
              <a:rPr kumimoji="1" lang="en-US" altLang="ja-JP" dirty="0" smtClean="0"/>
              <a:t>〜40000</a:t>
            </a:r>
            <a:r>
              <a:rPr kumimoji="1" lang="ja-JP" altLang="en-US" dirty="0" smtClean="0"/>
              <a:t>の範囲であるのに対して残差の変動が</a:t>
            </a:r>
            <a:r>
              <a:rPr kumimoji="1" lang="en-US" altLang="ja-JP" dirty="0" smtClean="0"/>
              <a:t>±300</a:t>
            </a:r>
            <a:r>
              <a:rPr kumimoji="1" lang="ja-JP" altLang="en-US" dirty="0" smtClean="0"/>
              <a:t>の範囲内に分布していることから変動が小さい</a:t>
            </a:r>
            <a:endParaRPr kumimoji="1" lang="ja-JP" altLang="en-US" dirty="0"/>
          </a:p>
        </p:txBody>
      </p:sp>
      <p:sp>
        <p:nvSpPr>
          <p:cNvPr id="11" name="テキスト ボックス 10"/>
          <p:cNvSpPr txBox="1"/>
          <p:nvPr/>
        </p:nvSpPr>
        <p:spPr>
          <a:xfrm>
            <a:off x="1632262" y="3831595"/>
            <a:ext cx="4198776" cy="369332"/>
          </a:xfrm>
          <a:prstGeom prst="rect">
            <a:avLst/>
          </a:prstGeom>
          <a:noFill/>
        </p:spPr>
        <p:txBody>
          <a:bodyPr wrap="square" rtlCol="0">
            <a:spAutoFit/>
          </a:bodyPr>
          <a:lstStyle/>
          <a:p>
            <a:r>
              <a:rPr kumimoji="1" lang="en-US" altLang="ja-JP" dirty="0" smtClean="0"/>
              <a:t>40</a:t>
            </a:r>
            <a:r>
              <a:rPr kumimoji="1" lang="ja-JP" altLang="en-US" dirty="0" smtClean="0"/>
              <a:t>組の入出力に対する出力結果</a:t>
            </a:r>
            <a:endParaRPr kumimoji="1" lang="ja-JP" altLang="en-US" dirty="0"/>
          </a:p>
        </p:txBody>
      </p:sp>
      <p:pic>
        <p:nvPicPr>
          <p:cNvPr id="12" name="図 11"/>
          <p:cNvPicPr>
            <a:picLocks noChangeAspect="1"/>
          </p:cNvPicPr>
          <p:nvPr/>
        </p:nvPicPr>
        <p:blipFill>
          <a:blip r:embed="rId3"/>
          <a:stretch>
            <a:fillRect/>
          </a:stretch>
        </p:blipFill>
        <p:spPr>
          <a:xfrm>
            <a:off x="6459846" y="937726"/>
            <a:ext cx="4494034" cy="2252946"/>
          </a:xfrm>
          <a:prstGeom prst="rect">
            <a:avLst/>
          </a:prstGeom>
        </p:spPr>
      </p:pic>
      <p:pic>
        <p:nvPicPr>
          <p:cNvPr id="13" name="図 12"/>
          <p:cNvPicPr>
            <a:picLocks noChangeAspect="1"/>
          </p:cNvPicPr>
          <p:nvPr/>
        </p:nvPicPr>
        <p:blipFill>
          <a:blip r:embed="rId4"/>
          <a:stretch>
            <a:fillRect/>
          </a:stretch>
        </p:blipFill>
        <p:spPr>
          <a:xfrm>
            <a:off x="926842" y="5482664"/>
            <a:ext cx="5232400" cy="1155700"/>
          </a:xfrm>
          <a:prstGeom prst="rect">
            <a:avLst/>
          </a:prstGeom>
        </p:spPr>
      </p:pic>
      <p:sp>
        <p:nvSpPr>
          <p:cNvPr id="14" name="テキスト ボックス 13"/>
          <p:cNvSpPr txBox="1"/>
          <p:nvPr/>
        </p:nvSpPr>
        <p:spPr>
          <a:xfrm>
            <a:off x="6550090" y="5482664"/>
            <a:ext cx="5265774" cy="646331"/>
          </a:xfrm>
          <a:prstGeom prst="rect">
            <a:avLst/>
          </a:prstGeom>
          <a:noFill/>
        </p:spPr>
        <p:txBody>
          <a:bodyPr wrap="square" rtlCol="0">
            <a:spAutoFit/>
          </a:bodyPr>
          <a:lstStyle/>
          <a:p>
            <a:r>
              <a:rPr kumimoji="1" lang="ja-JP" altLang="en-US" dirty="0" smtClean="0"/>
              <a:t>対象システムの出力に加えたノイズを変化させた場合の同定結果</a:t>
            </a:r>
            <a:endParaRPr kumimoji="1" lang="ja-JP" altLang="en-US" dirty="0"/>
          </a:p>
        </p:txBody>
      </p:sp>
    </p:spTree>
    <p:extLst>
      <p:ext uri="{BB962C8B-B14F-4D97-AF65-F5344CB8AC3E}">
        <p14:creationId xmlns:p14="http://schemas.microsoft.com/office/powerpoint/2010/main" val="1714794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71804" y="354563"/>
            <a:ext cx="5113176" cy="1200329"/>
          </a:xfrm>
          <a:prstGeom prst="rect">
            <a:avLst/>
          </a:prstGeom>
          <a:noFill/>
        </p:spPr>
        <p:txBody>
          <a:bodyPr wrap="square" rtlCol="0">
            <a:spAutoFit/>
          </a:bodyPr>
          <a:lstStyle/>
          <a:p>
            <a:r>
              <a:rPr kumimoji="1" lang="ja-JP" altLang="en-US" dirty="0" smtClean="0">
                <a:solidFill>
                  <a:schemeClr val="accent1"/>
                </a:solidFill>
              </a:rPr>
              <a:t>従来</a:t>
            </a:r>
            <a:r>
              <a:rPr kumimoji="1" lang="en-US" altLang="ja-JP" dirty="0" smtClean="0">
                <a:solidFill>
                  <a:schemeClr val="accent1"/>
                </a:solidFill>
              </a:rPr>
              <a:t>GMDH</a:t>
            </a:r>
            <a:r>
              <a:rPr lang="ja-JP" altLang="en-US" dirty="0" smtClean="0">
                <a:solidFill>
                  <a:schemeClr val="accent1"/>
                </a:solidFill>
              </a:rPr>
              <a:t>との</a:t>
            </a:r>
            <a:r>
              <a:rPr kumimoji="1" lang="ja-JP" altLang="en-US" dirty="0" smtClean="0">
                <a:solidFill>
                  <a:schemeClr val="accent1"/>
                </a:solidFill>
              </a:rPr>
              <a:t>同定結果の比較</a:t>
            </a:r>
            <a:endParaRPr kumimoji="1" lang="en-US" altLang="ja-JP" dirty="0" smtClean="0">
              <a:solidFill>
                <a:schemeClr val="accent1"/>
              </a:solidFill>
            </a:endParaRPr>
          </a:p>
          <a:p>
            <a:endParaRPr lang="en-US" altLang="ja-JP" dirty="0"/>
          </a:p>
          <a:p>
            <a:endParaRPr kumimoji="1" lang="en-US" altLang="ja-JP" dirty="0"/>
          </a:p>
          <a:p>
            <a:endParaRPr kumimoji="1" lang="ja-JP" altLang="en-US" dirty="0"/>
          </a:p>
        </p:txBody>
      </p:sp>
      <p:pic>
        <p:nvPicPr>
          <p:cNvPr id="3" name="図 2"/>
          <p:cNvPicPr>
            <a:picLocks noChangeAspect="1"/>
          </p:cNvPicPr>
          <p:nvPr/>
        </p:nvPicPr>
        <p:blipFill>
          <a:blip r:embed="rId2"/>
          <a:stretch>
            <a:fillRect/>
          </a:stretch>
        </p:blipFill>
        <p:spPr>
          <a:xfrm>
            <a:off x="671804" y="1138205"/>
            <a:ext cx="5848689" cy="1101142"/>
          </a:xfrm>
          <a:prstGeom prst="rect">
            <a:avLst/>
          </a:prstGeom>
        </p:spPr>
      </p:pic>
      <p:sp>
        <p:nvSpPr>
          <p:cNvPr id="4" name="テキスト ボックス 3"/>
          <p:cNvSpPr txBox="1"/>
          <p:nvPr/>
        </p:nvSpPr>
        <p:spPr>
          <a:xfrm>
            <a:off x="671804" y="3172408"/>
            <a:ext cx="10431625" cy="2308324"/>
          </a:xfrm>
          <a:prstGeom prst="rect">
            <a:avLst/>
          </a:prstGeom>
          <a:noFill/>
        </p:spPr>
        <p:txBody>
          <a:bodyPr wrap="square" rtlCol="0">
            <a:spAutoFit/>
          </a:bodyPr>
          <a:lstStyle/>
          <a:p>
            <a:r>
              <a:rPr kumimoji="1" lang="ja-JP" altLang="en-US" dirty="0" smtClean="0"/>
              <a:t>改良形</a:t>
            </a:r>
            <a:r>
              <a:rPr kumimoji="1" lang="en-US" altLang="ja-JP" dirty="0" smtClean="0"/>
              <a:t>GMDH</a:t>
            </a:r>
            <a:r>
              <a:rPr kumimoji="1" lang="ja-JP" altLang="en-US" dirty="0" smtClean="0"/>
              <a:t>では、同定精度と予測精度の両方の精度、さらに</a:t>
            </a:r>
            <a:r>
              <a:rPr kumimoji="1" lang="en-US" altLang="ja-JP" dirty="0" smtClean="0"/>
              <a:t>AIC</a:t>
            </a:r>
            <a:r>
              <a:rPr lang="ja-JP" altLang="en-US" dirty="0" smtClean="0"/>
              <a:t>値とも非常に良いモデルを同定することができた</a:t>
            </a:r>
            <a:endParaRPr lang="en-US" altLang="ja-JP" dirty="0" smtClean="0"/>
          </a:p>
          <a:p>
            <a:endParaRPr kumimoji="1" lang="en-US" altLang="ja-JP" dirty="0"/>
          </a:p>
          <a:p>
            <a:r>
              <a:rPr lang="ja-JP" altLang="en-US" dirty="0" smtClean="0"/>
              <a:t>また、中間変数を構成する主成分の固有値の分布と累積寄与率から各選択層における収束状態を把握することができ、多層構造の計算停止基準も</a:t>
            </a:r>
            <a:r>
              <a:rPr lang="en-US" altLang="ja-JP" dirty="0" smtClean="0"/>
              <a:t>AIC</a:t>
            </a:r>
            <a:r>
              <a:rPr lang="ja-JP" altLang="en-US" dirty="0" smtClean="0"/>
              <a:t>値を用いた方法と固有値を用いた方法の２種類用いることができる</a:t>
            </a:r>
            <a:endParaRPr lang="en-US" altLang="ja-JP" dirty="0" smtClean="0"/>
          </a:p>
          <a:p>
            <a:endParaRPr kumimoji="1" lang="en-US" altLang="ja-JP" dirty="0"/>
          </a:p>
          <a:p>
            <a:r>
              <a:rPr lang="ja-JP" altLang="en-US" dirty="0" smtClean="0"/>
              <a:t>以上より、改良形</a:t>
            </a:r>
            <a:r>
              <a:rPr lang="en-US" altLang="ja-JP" dirty="0" smtClean="0"/>
              <a:t>GMDH</a:t>
            </a:r>
            <a:r>
              <a:rPr lang="ja-JP" altLang="en-US" dirty="0" smtClean="0"/>
              <a:t>の有効性が確認できた</a:t>
            </a:r>
            <a:endParaRPr kumimoji="1" lang="ja-JP" altLang="en-US" dirty="0"/>
          </a:p>
        </p:txBody>
      </p:sp>
    </p:spTree>
    <p:extLst>
      <p:ext uri="{BB962C8B-B14F-4D97-AF65-F5344CB8AC3E}">
        <p14:creationId xmlns:p14="http://schemas.microsoft.com/office/powerpoint/2010/main" val="1011563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31520" y="783771"/>
            <a:ext cx="10371909" cy="1354217"/>
          </a:xfrm>
          <a:prstGeom prst="rect">
            <a:avLst/>
          </a:prstGeom>
          <a:noFill/>
        </p:spPr>
        <p:txBody>
          <a:bodyPr wrap="square" rtlCol="0">
            <a:spAutoFit/>
          </a:bodyPr>
          <a:lstStyle/>
          <a:p>
            <a:r>
              <a:rPr kumimoji="1" lang="en-US" altLang="ja-JP" sz="2800" dirty="0" smtClean="0">
                <a:solidFill>
                  <a:srgbClr val="FF0000"/>
                </a:solidFill>
              </a:rPr>
              <a:t>GMDH</a:t>
            </a:r>
            <a:r>
              <a:rPr kumimoji="1" lang="ja-JP" altLang="en-US" sz="2800" dirty="0" smtClean="0">
                <a:solidFill>
                  <a:srgbClr val="FF0000"/>
                </a:solidFill>
              </a:rPr>
              <a:t>（</a:t>
            </a:r>
            <a:r>
              <a:rPr kumimoji="1" lang="en-US" altLang="ja-JP" sz="2800" dirty="0" smtClean="0">
                <a:solidFill>
                  <a:srgbClr val="FF0000"/>
                </a:solidFill>
              </a:rPr>
              <a:t>Group</a:t>
            </a:r>
            <a:r>
              <a:rPr lang="en-US" altLang="ja-JP" sz="2800" dirty="0">
                <a:solidFill>
                  <a:srgbClr val="FF0000"/>
                </a:solidFill>
              </a:rPr>
              <a:t> </a:t>
            </a:r>
            <a:r>
              <a:rPr lang="en-US" altLang="ja-JP" sz="2800" dirty="0" smtClean="0">
                <a:solidFill>
                  <a:srgbClr val="FF0000"/>
                </a:solidFill>
              </a:rPr>
              <a:t>Method of Data Handling</a:t>
            </a:r>
            <a:r>
              <a:rPr kumimoji="1" lang="ja-JP" altLang="en-US" sz="2800" dirty="0" smtClean="0">
                <a:solidFill>
                  <a:srgbClr val="FF0000"/>
                </a:solidFill>
              </a:rPr>
              <a:t>）</a:t>
            </a:r>
            <a:endParaRPr kumimoji="1" lang="en-US" altLang="ja-JP" sz="2800" dirty="0" smtClean="0">
              <a:solidFill>
                <a:srgbClr val="FF0000"/>
              </a:solidFill>
            </a:endParaRPr>
          </a:p>
          <a:p>
            <a:endParaRPr lang="en-US" altLang="ja-JP" dirty="0"/>
          </a:p>
          <a:p>
            <a:r>
              <a:rPr lang="ja-JP" altLang="en-US" dirty="0" smtClean="0"/>
              <a:t>少ない入出力データから、システムに関する先験的な知識を必要とする事なく、自己組織化の原理に基いてモデリングを行う手法</a:t>
            </a:r>
            <a:endParaRPr kumimoji="1" lang="ja-JP" altLang="en-US" dirty="0"/>
          </a:p>
        </p:txBody>
      </p:sp>
      <p:sp>
        <p:nvSpPr>
          <p:cNvPr id="3" name="テキスト ボックス 2"/>
          <p:cNvSpPr txBox="1"/>
          <p:nvPr/>
        </p:nvSpPr>
        <p:spPr>
          <a:xfrm>
            <a:off x="731520" y="2820836"/>
            <a:ext cx="9404701" cy="3016210"/>
          </a:xfrm>
          <a:prstGeom prst="rect">
            <a:avLst/>
          </a:prstGeom>
          <a:noFill/>
        </p:spPr>
        <p:txBody>
          <a:bodyPr wrap="square" rtlCol="0">
            <a:spAutoFit/>
          </a:bodyPr>
          <a:lstStyle/>
          <a:p>
            <a:r>
              <a:rPr kumimoji="1" lang="ja-JP" altLang="en-US" sz="2800" dirty="0" smtClean="0"/>
              <a:t>ニューラルネットワークとの比較</a:t>
            </a:r>
            <a:endParaRPr kumimoji="1" lang="en-US" altLang="ja-JP" sz="2800" dirty="0" smtClean="0"/>
          </a:p>
          <a:p>
            <a:endParaRPr kumimoji="1" lang="en-US" altLang="ja-JP" dirty="0" smtClean="0"/>
          </a:p>
          <a:p>
            <a:r>
              <a:rPr kumimoji="1" lang="ja-JP" altLang="en-US" dirty="0" smtClean="0"/>
              <a:t>○ 共通点</a:t>
            </a:r>
            <a:endParaRPr kumimoji="1" lang="en-US" altLang="ja-JP" dirty="0" smtClean="0"/>
          </a:p>
          <a:p>
            <a:endParaRPr kumimoji="1" lang="en-US" altLang="ja-JP" dirty="0" smtClean="0"/>
          </a:p>
          <a:p>
            <a:r>
              <a:rPr lang="ja-JP" altLang="en-US" dirty="0" smtClean="0"/>
              <a:t>多層構造と並列処理が特徴</a:t>
            </a:r>
            <a:endParaRPr lang="en-US" altLang="ja-JP" dirty="0" smtClean="0"/>
          </a:p>
          <a:p>
            <a:endParaRPr lang="en-US" altLang="ja-JP" dirty="0" smtClean="0"/>
          </a:p>
          <a:p>
            <a:endParaRPr kumimoji="1" lang="en-US" altLang="ja-JP" dirty="0"/>
          </a:p>
          <a:p>
            <a:r>
              <a:rPr lang="ja-JP" altLang="en-US" dirty="0" smtClean="0"/>
              <a:t>○ 相違点</a:t>
            </a:r>
            <a:endParaRPr lang="en-US" altLang="ja-JP" dirty="0" smtClean="0"/>
          </a:p>
          <a:p>
            <a:endParaRPr lang="en-US" altLang="ja-JP" dirty="0" smtClean="0"/>
          </a:p>
          <a:p>
            <a:r>
              <a:rPr kumimoji="1" lang="ja-JP" altLang="en-US" dirty="0" smtClean="0"/>
              <a:t>内部のデータの処理方法と小規模の非線形システムの高精度なモデリングが可能</a:t>
            </a:r>
            <a:endParaRPr kumimoji="1" lang="ja-JP" altLang="en-US" dirty="0"/>
          </a:p>
        </p:txBody>
      </p:sp>
    </p:spTree>
    <p:extLst>
      <p:ext uri="{BB962C8B-B14F-4D97-AF65-F5344CB8AC3E}">
        <p14:creationId xmlns:p14="http://schemas.microsoft.com/office/powerpoint/2010/main" val="68991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36022" y="981474"/>
            <a:ext cx="10659292" cy="2739211"/>
          </a:xfrm>
          <a:prstGeom prst="rect">
            <a:avLst/>
          </a:prstGeom>
          <a:noFill/>
        </p:spPr>
        <p:txBody>
          <a:bodyPr wrap="square" rtlCol="0">
            <a:spAutoFit/>
          </a:bodyPr>
          <a:lstStyle/>
          <a:p>
            <a:r>
              <a:rPr kumimoji="1" lang="en-US" altLang="ja-JP" sz="2800" dirty="0" smtClean="0"/>
              <a:t>GMDH</a:t>
            </a:r>
            <a:r>
              <a:rPr kumimoji="1" lang="ja-JP" altLang="en-US" sz="2800" dirty="0" smtClean="0"/>
              <a:t>の問題点</a:t>
            </a:r>
            <a:endParaRPr kumimoji="1" lang="en-US" altLang="ja-JP" sz="2800" dirty="0" smtClean="0"/>
          </a:p>
          <a:p>
            <a:endParaRPr lang="en-US" altLang="ja-JP" dirty="0"/>
          </a:p>
          <a:p>
            <a:r>
              <a:rPr kumimoji="1" lang="ja-JP" altLang="en-US" dirty="0" smtClean="0"/>
              <a:t>少数の入出データを用いた多層構造のアルゴリズムでは、層を積み重ねていくと、多重共線性を起こす組み合わせが数多く発生して、予測精度が悪くなる</a:t>
            </a:r>
            <a:endParaRPr kumimoji="1" lang="en-US" altLang="ja-JP" dirty="0" smtClean="0"/>
          </a:p>
          <a:p>
            <a:endParaRPr lang="en-US" altLang="ja-JP" dirty="0"/>
          </a:p>
          <a:p>
            <a:r>
              <a:rPr kumimoji="1" lang="ja-JP" altLang="en-US" dirty="0" smtClean="0">
                <a:solidFill>
                  <a:srgbClr val="FF0000"/>
                </a:solidFill>
              </a:rPr>
              <a:t>多重共線性</a:t>
            </a:r>
            <a:endParaRPr kumimoji="1" lang="en-US" altLang="ja-JP" dirty="0" smtClean="0">
              <a:solidFill>
                <a:srgbClr val="FF0000"/>
              </a:solidFill>
            </a:endParaRPr>
          </a:p>
          <a:p>
            <a:endParaRPr kumimoji="1" lang="en-US" altLang="ja-JP" dirty="0" smtClean="0">
              <a:solidFill>
                <a:srgbClr val="FF0000"/>
              </a:solidFill>
            </a:endParaRPr>
          </a:p>
          <a:p>
            <a:r>
              <a:rPr kumimoji="1" lang="ja-JP" altLang="en-US" dirty="0" smtClean="0"/>
              <a:t>一部の説明変数同士の相関が高いことが原因で予測が不安定となる現象</a:t>
            </a:r>
            <a:endParaRPr kumimoji="1" lang="en-US" altLang="ja-JP" dirty="0" smtClean="0"/>
          </a:p>
          <a:p>
            <a:endParaRPr kumimoji="1" lang="ja-JP" altLang="en-US" dirty="0"/>
          </a:p>
        </p:txBody>
      </p:sp>
      <p:sp>
        <p:nvSpPr>
          <p:cNvPr id="3" name="テキスト ボックス 2"/>
          <p:cNvSpPr txBox="1"/>
          <p:nvPr/>
        </p:nvSpPr>
        <p:spPr>
          <a:xfrm>
            <a:off x="719847" y="3978891"/>
            <a:ext cx="10580914" cy="1354217"/>
          </a:xfrm>
          <a:prstGeom prst="rect">
            <a:avLst/>
          </a:prstGeom>
          <a:noFill/>
        </p:spPr>
        <p:txBody>
          <a:bodyPr wrap="square" rtlCol="0">
            <a:spAutoFit/>
          </a:bodyPr>
          <a:lstStyle/>
          <a:p>
            <a:r>
              <a:rPr kumimoji="1" lang="ja-JP" altLang="en-US" sz="2800" b="1" u="sng" dirty="0" smtClean="0"/>
              <a:t>本論文の解決方法</a:t>
            </a:r>
            <a:endParaRPr kumimoji="1" lang="en-US" altLang="ja-JP" sz="2800" b="1" u="sng" dirty="0" smtClean="0"/>
          </a:p>
          <a:p>
            <a:endParaRPr lang="en-US" altLang="ja-JP" b="1" dirty="0"/>
          </a:p>
          <a:p>
            <a:r>
              <a:rPr kumimoji="1" lang="ja-JP" altLang="en-US" b="1" dirty="0" smtClean="0"/>
              <a:t>各層において直交化させた変数を用いた多重共線性を起こさせない表現式を多層に積み重ねることで改良型</a:t>
            </a:r>
            <a:r>
              <a:rPr kumimoji="1" lang="en-US" altLang="ja-JP" b="1" dirty="0" smtClean="0"/>
              <a:t>GMDH</a:t>
            </a:r>
            <a:r>
              <a:rPr kumimoji="1" lang="ja-JP" altLang="en-US" b="1" dirty="0" smtClean="0"/>
              <a:t>のアルゴリズムを提案する</a:t>
            </a:r>
            <a:endParaRPr kumimoji="1" lang="ja-JP" altLang="en-US" b="1" dirty="0"/>
          </a:p>
        </p:txBody>
      </p:sp>
    </p:spTree>
    <p:extLst>
      <p:ext uri="{BB962C8B-B14F-4D97-AF65-F5344CB8AC3E}">
        <p14:creationId xmlns:p14="http://schemas.microsoft.com/office/powerpoint/2010/main" val="49535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円/楕円 5"/>
          <p:cNvSpPr/>
          <p:nvPr/>
        </p:nvSpPr>
        <p:spPr>
          <a:xfrm>
            <a:off x="7003915" y="1608306"/>
            <a:ext cx="4876800" cy="201038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445884" y="338416"/>
            <a:ext cx="5825214" cy="646331"/>
          </a:xfrm>
          <a:prstGeom prst="rect">
            <a:avLst/>
          </a:prstGeom>
          <a:noFill/>
        </p:spPr>
        <p:txBody>
          <a:bodyPr wrap="square" rtlCol="0">
            <a:spAutoFit/>
          </a:bodyPr>
          <a:lstStyle/>
          <a:p>
            <a:r>
              <a:rPr kumimoji="1" lang="ja-JP" altLang="en-US" sz="3600" dirty="0" smtClean="0"/>
              <a:t>多重共線性について</a:t>
            </a:r>
            <a:endParaRPr kumimoji="1" lang="ja-JP" altLang="en-US" sz="3600" dirty="0"/>
          </a:p>
        </p:txBody>
      </p:sp>
      <p:pic>
        <p:nvPicPr>
          <p:cNvPr id="3" name="図 2"/>
          <p:cNvPicPr>
            <a:picLocks noChangeAspect="1"/>
          </p:cNvPicPr>
          <p:nvPr/>
        </p:nvPicPr>
        <p:blipFill>
          <a:blip r:embed="rId2"/>
          <a:stretch>
            <a:fillRect/>
          </a:stretch>
        </p:blipFill>
        <p:spPr>
          <a:xfrm>
            <a:off x="534530" y="1194318"/>
            <a:ext cx="6350189" cy="5663682"/>
          </a:xfrm>
          <a:prstGeom prst="rect">
            <a:avLst/>
          </a:prstGeom>
        </p:spPr>
      </p:pic>
      <p:sp>
        <p:nvSpPr>
          <p:cNvPr id="4" name="テキスト ボックス 3"/>
          <p:cNvSpPr txBox="1"/>
          <p:nvPr/>
        </p:nvSpPr>
        <p:spPr>
          <a:xfrm>
            <a:off x="7223482" y="2335697"/>
            <a:ext cx="4310743" cy="646331"/>
          </a:xfrm>
          <a:prstGeom prst="rect">
            <a:avLst/>
          </a:prstGeom>
          <a:noFill/>
        </p:spPr>
        <p:txBody>
          <a:bodyPr wrap="square" rtlCol="0">
            <a:spAutoFit/>
          </a:bodyPr>
          <a:lstStyle/>
          <a:p>
            <a:r>
              <a:rPr kumimoji="1" lang="ja-JP" altLang="en-US" dirty="0" smtClean="0"/>
              <a:t>説明変数に同じような特徴を持つものが複数存在するときに発生する</a:t>
            </a:r>
            <a:endParaRPr kumimoji="1" lang="ja-JP" altLang="en-US" dirty="0"/>
          </a:p>
        </p:txBody>
      </p:sp>
      <p:sp>
        <p:nvSpPr>
          <p:cNvPr id="5" name="テキスト ボックス 4"/>
          <p:cNvSpPr txBox="1"/>
          <p:nvPr/>
        </p:nvSpPr>
        <p:spPr>
          <a:xfrm>
            <a:off x="7223482" y="4954092"/>
            <a:ext cx="5168630" cy="523220"/>
          </a:xfrm>
          <a:prstGeom prst="rect">
            <a:avLst/>
          </a:prstGeom>
          <a:noFill/>
        </p:spPr>
        <p:txBody>
          <a:bodyPr wrap="square" rtlCol="0">
            <a:spAutoFit/>
          </a:bodyPr>
          <a:lstStyle/>
          <a:p>
            <a:r>
              <a:rPr kumimoji="1" lang="ja-JP" altLang="en-US" sz="2800" b="1" dirty="0" smtClean="0"/>
              <a:t>予測が不安定になってしまう</a:t>
            </a:r>
            <a:endParaRPr kumimoji="1" lang="ja-JP" altLang="en-US" sz="2800" b="1" dirty="0"/>
          </a:p>
        </p:txBody>
      </p:sp>
    </p:spTree>
    <p:extLst>
      <p:ext uri="{BB962C8B-B14F-4D97-AF65-F5344CB8AC3E}">
        <p14:creationId xmlns:p14="http://schemas.microsoft.com/office/powerpoint/2010/main" val="1855620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05394" y="757645"/>
            <a:ext cx="11077303" cy="584775"/>
          </a:xfrm>
          <a:prstGeom prst="rect">
            <a:avLst/>
          </a:prstGeom>
          <a:noFill/>
        </p:spPr>
        <p:txBody>
          <a:bodyPr wrap="square" rtlCol="0">
            <a:spAutoFit/>
          </a:bodyPr>
          <a:lstStyle/>
          <a:p>
            <a:r>
              <a:rPr kumimoji="1" lang="ja-JP" altLang="en-US" sz="3200" dirty="0" smtClean="0">
                <a:solidFill>
                  <a:srgbClr val="FF0000"/>
                </a:solidFill>
              </a:rPr>
              <a:t>本論文の目的</a:t>
            </a:r>
            <a:endParaRPr kumimoji="1" lang="ja-JP" altLang="en-US" sz="3200" dirty="0">
              <a:solidFill>
                <a:srgbClr val="FF0000"/>
              </a:solidFill>
            </a:endParaRPr>
          </a:p>
        </p:txBody>
      </p:sp>
      <p:sp>
        <p:nvSpPr>
          <p:cNvPr id="3" name="テキスト ボックス 2"/>
          <p:cNvSpPr txBox="1"/>
          <p:nvPr/>
        </p:nvSpPr>
        <p:spPr>
          <a:xfrm>
            <a:off x="269408" y="1420980"/>
            <a:ext cx="11513289" cy="5047536"/>
          </a:xfrm>
          <a:prstGeom prst="rect">
            <a:avLst/>
          </a:prstGeom>
          <a:noFill/>
        </p:spPr>
        <p:txBody>
          <a:bodyPr wrap="square" rtlCol="0">
            <a:spAutoFit/>
          </a:bodyPr>
          <a:lstStyle/>
          <a:p>
            <a:pPr algn="ctr"/>
            <a:r>
              <a:rPr kumimoji="1" lang="ja-JP" altLang="en-US" sz="2800" dirty="0" smtClean="0"/>
              <a:t>従来から提案されている評価基準を用いて変数の逐次選択を行い</a:t>
            </a:r>
            <a:endParaRPr kumimoji="1" lang="en-US" altLang="ja-JP" sz="2800" dirty="0" smtClean="0"/>
          </a:p>
          <a:p>
            <a:pPr algn="ctr"/>
            <a:r>
              <a:rPr kumimoji="1" lang="ja-JP" altLang="en-US" sz="2800" dirty="0" smtClean="0"/>
              <a:t>最適な部分表現式を自己選択する</a:t>
            </a:r>
            <a:r>
              <a:rPr kumimoji="1" lang="en-US" altLang="ja-JP" sz="2800" dirty="0" smtClean="0"/>
              <a:t>GMDH</a:t>
            </a:r>
            <a:endParaRPr lang="en-US" altLang="ja-JP" sz="2800"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r>
              <a:rPr kumimoji="1" lang="ja-JP" altLang="en-US" sz="3200" dirty="0" smtClean="0"/>
              <a:t>本論文で提案する改良型</a:t>
            </a:r>
            <a:r>
              <a:rPr kumimoji="1" lang="en-US" altLang="ja-JP" sz="3200" dirty="0" smtClean="0"/>
              <a:t>GMDH</a:t>
            </a:r>
            <a:endParaRPr kumimoji="1" lang="ja-JP" altLang="en-US" sz="3200" dirty="0"/>
          </a:p>
        </p:txBody>
      </p:sp>
      <p:sp>
        <p:nvSpPr>
          <p:cNvPr id="4" name="上下矢印 3"/>
          <p:cNvSpPr/>
          <p:nvPr/>
        </p:nvSpPr>
        <p:spPr>
          <a:xfrm>
            <a:off x="5105446" y="2592560"/>
            <a:ext cx="1645920" cy="251375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279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5463" y="366850"/>
            <a:ext cx="10607040" cy="400110"/>
          </a:xfrm>
          <a:prstGeom prst="rect">
            <a:avLst/>
          </a:prstGeom>
          <a:noFill/>
        </p:spPr>
        <p:txBody>
          <a:bodyPr wrap="square" rtlCol="0">
            <a:spAutoFit/>
          </a:bodyPr>
          <a:lstStyle/>
          <a:p>
            <a:r>
              <a:rPr lang="ja-JP" altLang="en-US" sz="2000" dirty="0" smtClean="0">
                <a:solidFill>
                  <a:schemeClr val="accent1"/>
                </a:solidFill>
              </a:rPr>
              <a:t>評価基準を用いて変数の逐次選択を行い最適な部分表現式を自己選択する</a:t>
            </a:r>
            <a:r>
              <a:rPr lang="en-US" altLang="ja-JP" sz="2000" dirty="0" smtClean="0">
                <a:solidFill>
                  <a:schemeClr val="accent1"/>
                </a:solidFill>
              </a:rPr>
              <a:t>GMDH</a:t>
            </a:r>
            <a:endParaRPr kumimoji="1" lang="ja-JP" altLang="en-US" sz="2000" dirty="0">
              <a:solidFill>
                <a:schemeClr val="accent1"/>
              </a:solidFill>
            </a:endParaRPr>
          </a:p>
        </p:txBody>
      </p:sp>
      <p:sp>
        <p:nvSpPr>
          <p:cNvPr id="3" name="テキスト ボックス 2"/>
          <p:cNvSpPr txBox="1"/>
          <p:nvPr/>
        </p:nvSpPr>
        <p:spPr>
          <a:xfrm>
            <a:off x="577487" y="1332247"/>
            <a:ext cx="7916092" cy="369332"/>
          </a:xfrm>
          <a:prstGeom prst="rect">
            <a:avLst/>
          </a:prstGeom>
          <a:noFill/>
        </p:spPr>
        <p:txBody>
          <a:bodyPr wrap="square" rtlCol="0">
            <a:spAutoFit/>
          </a:bodyPr>
          <a:lstStyle/>
          <a:p>
            <a:r>
              <a:rPr kumimoji="1" lang="ja-JP" altLang="en-US" dirty="0" smtClean="0"/>
              <a:t>システムの完全表現式として、</a:t>
            </a:r>
            <a:r>
              <a:rPr kumimoji="1" lang="en-US" altLang="ja-JP" dirty="0" err="1" smtClean="0"/>
              <a:t>Kolomogorov-Gavor</a:t>
            </a:r>
            <a:r>
              <a:rPr kumimoji="1" lang="ja-JP" altLang="en-US" dirty="0" smtClean="0"/>
              <a:t>の多項式を想定する</a:t>
            </a:r>
            <a:endParaRPr kumimoji="1" lang="en-US" altLang="ja-JP" dirty="0" smtClean="0"/>
          </a:p>
        </p:txBody>
      </p:sp>
      <p:pic>
        <p:nvPicPr>
          <p:cNvPr id="5" name="図 4"/>
          <p:cNvPicPr>
            <a:picLocks noChangeAspect="1"/>
          </p:cNvPicPr>
          <p:nvPr/>
        </p:nvPicPr>
        <p:blipFill>
          <a:blip r:embed="rId3"/>
          <a:stretch>
            <a:fillRect/>
          </a:stretch>
        </p:blipFill>
        <p:spPr>
          <a:xfrm>
            <a:off x="1022169" y="1932758"/>
            <a:ext cx="2922376" cy="471351"/>
          </a:xfrm>
          <a:prstGeom prst="rect">
            <a:avLst/>
          </a:prstGeom>
        </p:spPr>
      </p:pic>
      <p:pic>
        <p:nvPicPr>
          <p:cNvPr id="6" name="図 5"/>
          <p:cNvPicPr>
            <a:picLocks noChangeAspect="1"/>
          </p:cNvPicPr>
          <p:nvPr/>
        </p:nvPicPr>
        <p:blipFill>
          <a:blip r:embed="rId4"/>
          <a:stretch>
            <a:fillRect/>
          </a:stretch>
        </p:blipFill>
        <p:spPr>
          <a:xfrm>
            <a:off x="4535533" y="2035083"/>
            <a:ext cx="1866900" cy="266700"/>
          </a:xfrm>
          <a:prstGeom prst="rect">
            <a:avLst/>
          </a:prstGeom>
        </p:spPr>
      </p:pic>
      <p:sp>
        <p:nvSpPr>
          <p:cNvPr id="7" name="テキスト ボックス 6"/>
          <p:cNvSpPr txBox="1"/>
          <p:nvPr/>
        </p:nvSpPr>
        <p:spPr>
          <a:xfrm>
            <a:off x="783771" y="2711323"/>
            <a:ext cx="8174082" cy="369332"/>
          </a:xfrm>
          <a:prstGeom prst="rect">
            <a:avLst/>
          </a:prstGeom>
          <a:noFill/>
        </p:spPr>
        <p:txBody>
          <a:bodyPr wrap="square" rtlCol="0">
            <a:spAutoFit/>
          </a:bodyPr>
          <a:lstStyle/>
          <a:p>
            <a:r>
              <a:rPr kumimoji="1" lang="ja-JP" altLang="en-US" dirty="0" smtClean="0"/>
              <a:t>システムの部分表現式は</a:t>
            </a:r>
            <a:r>
              <a:rPr kumimoji="1" lang="en-US" altLang="ja-JP" dirty="0" smtClean="0"/>
              <a:t>2</a:t>
            </a:r>
            <a:r>
              <a:rPr kumimoji="1" lang="ja-JP" altLang="en-US" dirty="0" smtClean="0"/>
              <a:t>変数の</a:t>
            </a:r>
            <a:r>
              <a:rPr kumimoji="1" lang="en-US" altLang="ja-JP" dirty="0" smtClean="0"/>
              <a:t>2</a:t>
            </a:r>
            <a:r>
              <a:rPr lang="ja-JP" altLang="en-US" dirty="0" smtClean="0"/>
              <a:t>次多項式</a:t>
            </a:r>
            <a:endParaRPr kumimoji="1" lang="ja-JP" altLang="en-US" dirty="0"/>
          </a:p>
        </p:txBody>
      </p:sp>
      <p:pic>
        <p:nvPicPr>
          <p:cNvPr id="8" name="図 7"/>
          <p:cNvPicPr>
            <a:picLocks noChangeAspect="1"/>
          </p:cNvPicPr>
          <p:nvPr/>
        </p:nvPicPr>
        <p:blipFill>
          <a:blip r:embed="rId5"/>
          <a:stretch>
            <a:fillRect/>
          </a:stretch>
        </p:blipFill>
        <p:spPr>
          <a:xfrm>
            <a:off x="783771" y="3387563"/>
            <a:ext cx="3963107" cy="343906"/>
          </a:xfrm>
          <a:prstGeom prst="rect">
            <a:avLst/>
          </a:prstGeom>
        </p:spPr>
      </p:pic>
      <p:pic>
        <p:nvPicPr>
          <p:cNvPr id="10" name="図 9"/>
          <p:cNvPicPr>
            <a:picLocks noChangeAspect="1"/>
          </p:cNvPicPr>
          <p:nvPr/>
        </p:nvPicPr>
        <p:blipFill>
          <a:blip r:embed="rId6"/>
          <a:stretch>
            <a:fillRect/>
          </a:stretch>
        </p:blipFill>
        <p:spPr>
          <a:xfrm>
            <a:off x="5211535" y="3362470"/>
            <a:ext cx="952500" cy="317500"/>
          </a:xfrm>
          <a:prstGeom prst="rect">
            <a:avLst/>
          </a:prstGeom>
        </p:spPr>
      </p:pic>
      <p:sp>
        <p:nvSpPr>
          <p:cNvPr id="11" name="テキスト ボックス 10"/>
          <p:cNvSpPr txBox="1"/>
          <p:nvPr/>
        </p:nvSpPr>
        <p:spPr>
          <a:xfrm>
            <a:off x="783770" y="3920657"/>
            <a:ext cx="12043955" cy="369332"/>
          </a:xfrm>
          <a:prstGeom prst="rect">
            <a:avLst/>
          </a:prstGeom>
          <a:noFill/>
        </p:spPr>
        <p:txBody>
          <a:bodyPr wrap="square" rtlCol="0">
            <a:spAutoFit/>
          </a:bodyPr>
          <a:lstStyle/>
          <a:p>
            <a:r>
              <a:rPr kumimoji="1" lang="ja-JP" altLang="en-US" dirty="0" smtClean="0"/>
              <a:t>変数選択の評価基準を用いて変数選択を行い、最適な部分表現式を自己選択する</a:t>
            </a:r>
            <a:endParaRPr kumimoji="1" lang="ja-JP" altLang="en-US" dirty="0"/>
          </a:p>
        </p:txBody>
      </p:sp>
      <p:sp>
        <p:nvSpPr>
          <p:cNvPr id="12" name="テキスト ボックス 11"/>
          <p:cNvSpPr txBox="1"/>
          <p:nvPr/>
        </p:nvSpPr>
        <p:spPr>
          <a:xfrm>
            <a:off x="783770" y="5051193"/>
            <a:ext cx="3160775" cy="369332"/>
          </a:xfrm>
          <a:prstGeom prst="rect">
            <a:avLst/>
          </a:prstGeom>
          <a:noFill/>
        </p:spPr>
        <p:txBody>
          <a:bodyPr wrap="square" rtlCol="0">
            <a:spAutoFit/>
          </a:bodyPr>
          <a:lstStyle/>
          <a:p>
            <a:r>
              <a:rPr kumimoji="1" lang="ja-JP" altLang="en-US" smtClean="0"/>
              <a:t>○　情報量基</a:t>
            </a:r>
            <a:r>
              <a:rPr kumimoji="1" lang="ja-JP" altLang="en-US" dirty="0" smtClean="0"/>
              <a:t>準</a:t>
            </a:r>
            <a:r>
              <a:rPr kumimoji="1" lang="en-US" altLang="ja-JP" dirty="0" smtClean="0"/>
              <a:t>AIC</a:t>
            </a:r>
            <a:endParaRPr kumimoji="1" lang="ja-JP" altLang="en-US" dirty="0"/>
          </a:p>
        </p:txBody>
      </p:sp>
      <p:sp>
        <p:nvSpPr>
          <p:cNvPr id="15" name="テキスト ボックス 14"/>
          <p:cNvSpPr txBox="1"/>
          <p:nvPr/>
        </p:nvSpPr>
        <p:spPr>
          <a:xfrm>
            <a:off x="783770" y="4438521"/>
            <a:ext cx="2922376" cy="369332"/>
          </a:xfrm>
          <a:prstGeom prst="rect">
            <a:avLst/>
          </a:prstGeom>
          <a:noFill/>
        </p:spPr>
        <p:txBody>
          <a:bodyPr wrap="square" rtlCol="0">
            <a:spAutoFit/>
          </a:bodyPr>
          <a:lstStyle/>
          <a:p>
            <a:r>
              <a:rPr kumimoji="1" lang="ja-JP" altLang="en-US" dirty="0" smtClean="0"/>
              <a:t>変数選択の評価基準</a:t>
            </a:r>
            <a:endParaRPr kumimoji="1" lang="ja-JP" altLang="en-US" dirty="0"/>
          </a:p>
        </p:txBody>
      </p:sp>
      <p:pic>
        <p:nvPicPr>
          <p:cNvPr id="16" name="図 15"/>
          <p:cNvPicPr>
            <a:picLocks noChangeAspect="1"/>
          </p:cNvPicPr>
          <p:nvPr/>
        </p:nvPicPr>
        <p:blipFill>
          <a:blip r:embed="rId7"/>
          <a:stretch>
            <a:fillRect/>
          </a:stretch>
        </p:blipFill>
        <p:spPr>
          <a:xfrm>
            <a:off x="854526" y="5614000"/>
            <a:ext cx="2159000" cy="965200"/>
          </a:xfrm>
          <a:prstGeom prst="rect">
            <a:avLst/>
          </a:prstGeom>
        </p:spPr>
      </p:pic>
      <p:pic>
        <p:nvPicPr>
          <p:cNvPr id="18" name="図 17"/>
          <p:cNvPicPr>
            <a:picLocks noChangeAspect="1"/>
          </p:cNvPicPr>
          <p:nvPr/>
        </p:nvPicPr>
        <p:blipFill>
          <a:blip r:embed="rId8"/>
          <a:stretch>
            <a:fillRect/>
          </a:stretch>
        </p:blipFill>
        <p:spPr>
          <a:xfrm>
            <a:off x="6844934" y="2091015"/>
            <a:ext cx="2679700" cy="241300"/>
          </a:xfrm>
          <a:prstGeom prst="rect">
            <a:avLst/>
          </a:prstGeom>
        </p:spPr>
      </p:pic>
      <p:pic>
        <p:nvPicPr>
          <p:cNvPr id="19" name="図 18"/>
          <p:cNvPicPr>
            <a:picLocks noChangeAspect="1"/>
          </p:cNvPicPr>
          <p:nvPr/>
        </p:nvPicPr>
        <p:blipFill>
          <a:blip r:embed="rId9"/>
          <a:stretch>
            <a:fillRect/>
          </a:stretch>
        </p:blipFill>
        <p:spPr>
          <a:xfrm>
            <a:off x="951736" y="6579200"/>
            <a:ext cx="1524000" cy="215900"/>
          </a:xfrm>
          <a:prstGeom prst="rect">
            <a:avLst/>
          </a:prstGeom>
        </p:spPr>
      </p:pic>
      <p:pic>
        <p:nvPicPr>
          <p:cNvPr id="21" name="図 20"/>
          <p:cNvPicPr>
            <a:picLocks noChangeAspect="1"/>
          </p:cNvPicPr>
          <p:nvPr/>
        </p:nvPicPr>
        <p:blipFill>
          <a:blip r:embed="rId10"/>
          <a:stretch>
            <a:fillRect/>
          </a:stretch>
        </p:blipFill>
        <p:spPr>
          <a:xfrm>
            <a:off x="2494241" y="6564303"/>
            <a:ext cx="2197100" cy="228600"/>
          </a:xfrm>
          <a:prstGeom prst="rect">
            <a:avLst/>
          </a:prstGeom>
        </p:spPr>
      </p:pic>
      <p:sp>
        <p:nvSpPr>
          <p:cNvPr id="22" name="テキスト ボックス 21"/>
          <p:cNvSpPr txBox="1"/>
          <p:nvPr/>
        </p:nvSpPr>
        <p:spPr>
          <a:xfrm>
            <a:off x="6952381" y="4555912"/>
            <a:ext cx="2973249" cy="369332"/>
          </a:xfrm>
          <a:prstGeom prst="rect">
            <a:avLst/>
          </a:prstGeom>
          <a:noFill/>
        </p:spPr>
        <p:txBody>
          <a:bodyPr wrap="square" rtlCol="0">
            <a:spAutoFit/>
          </a:bodyPr>
          <a:lstStyle/>
          <a:p>
            <a:r>
              <a:rPr kumimoji="1" lang="ja-JP" altLang="en-US" dirty="0" smtClean="0"/>
              <a:t>○　予測平方和</a:t>
            </a:r>
            <a:r>
              <a:rPr kumimoji="1" lang="en-US" altLang="ja-JP" dirty="0" smtClean="0"/>
              <a:t>PSS</a:t>
            </a:r>
            <a:endParaRPr kumimoji="1" lang="ja-JP" altLang="en-US" dirty="0"/>
          </a:p>
        </p:txBody>
      </p:sp>
      <p:pic>
        <p:nvPicPr>
          <p:cNvPr id="23" name="図 22"/>
          <p:cNvPicPr>
            <a:picLocks noChangeAspect="1"/>
          </p:cNvPicPr>
          <p:nvPr/>
        </p:nvPicPr>
        <p:blipFill>
          <a:blip r:embed="rId11"/>
          <a:stretch>
            <a:fillRect/>
          </a:stretch>
        </p:blipFill>
        <p:spPr>
          <a:xfrm>
            <a:off x="7033079" y="5057950"/>
            <a:ext cx="2921000" cy="1676400"/>
          </a:xfrm>
          <a:prstGeom prst="rect">
            <a:avLst/>
          </a:prstGeom>
        </p:spPr>
      </p:pic>
    </p:spTree>
    <p:extLst>
      <p:ext uri="{BB962C8B-B14F-4D97-AF65-F5344CB8AC3E}">
        <p14:creationId xmlns:p14="http://schemas.microsoft.com/office/powerpoint/2010/main" val="1855140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76528" y="745911"/>
            <a:ext cx="9065623" cy="2369880"/>
          </a:xfrm>
          <a:prstGeom prst="rect">
            <a:avLst/>
          </a:prstGeom>
          <a:noFill/>
        </p:spPr>
        <p:txBody>
          <a:bodyPr wrap="square" rtlCol="0">
            <a:spAutoFit/>
          </a:bodyPr>
          <a:lstStyle/>
          <a:p>
            <a:r>
              <a:rPr kumimoji="1" lang="ja-JP" altLang="en-US" sz="2000" dirty="0" smtClean="0">
                <a:solidFill>
                  <a:schemeClr val="accent1"/>
                </a:solidFill>
              </a:rPr>
              <a:t>システムの完全表現式</a:t>
            </a:r>
            <a:endParaRPr kumimoji="1" lang="en-US" altLang="ja-JP" sz="2000" dirty="0" smtClean="0">
              <a:solidFill>
                <a:schemeClr val="accent1"/>
              </a:solidFill>
            </a:endParaRPr>
          </a:p>
          <a:p>
            <a:endParaRPr kumimoji="1" lang="en-US" altLang="ja-JP" sz="2000" dirty="0" smtClean="0">
              <a:solidFill>
                <a:schemeClr val="accent1"/>
              </a:solidFill>
            </a:endParaRPr>
          </a:p>
          <a:p>
            <a:endParaRPr lang="en-US" altLang="ja-JP" dirty="0"/>
          </a:p>
          <a:p>
            <a:r>
              <a:rPr kumimoji="1" lang="ja-JP" altLang="en-US" dirty="0" smtClean="0"/>
              <a:t>最適な部分表現式を積み重ねで構成される</a:t>
            </a:r>
            <a:endParaRPr kumimoji="1" lang="en-US" altLang="ja-JP" dirty="0" smtClean="0"/>
          </a:p>
          <a:p>
            <a:endParaRPr lang="en-US" altLang="ja-JP" dirty="0"/>
          </a:p>
          <a:p>
            <a:r>
              <a:rPr kumimoji="1" lang="ja-JP" altLang="en-US" dirty="0" smtClean="0"/>
              <a:t>その次数は各選択層において変数を組み合わせることによって増加する</a:t>
            </a:r>
            <a:endParaRPr kumimoji="1" lang="en-US" altLang="ja-JP" dirty="0" smtClean="0"/>
          </a:p>
          <a:p>
            <a:endParaRPr lang="en-US" altLang="ja-JP" dirty="0"/>
          </a:p>
          <a:p>
            <a:r>
              <a:rPr kumimoji="1" lang="ja-JP" altLang="en-US" dirty="0" smtClean="0"/>
              <a:t>最終層では、すべての</a:t>
            </a:r>
            <a:r>
              <a:rPr kumimoji="1" lang="en-US" altLang="ja-JP" dirty="0" smtClean="0"/>
              <a:t>2</a:t>
            </a:r>
            <a:r>
              <a:rPr kumimoji="1" lang="ja-JP" altLang="en-US" dirty="0" smtClean="0"/>
              <a:t>変数の組み合わせについて最適な部分表現式の形が</a:t>
            </a:r>
            <a:endParaRPr kumimoji="1" lang="ja-JP" altLang="en-US" dirty="0"/>
          </a:p>
        </p:txBody>
      </p:sp>
      <p:pic>
        <p:nvPicPr>
          <p:cNvPr id="3" name="図 2"/>
          <p:cNvPicPr>
            <a:picLocks noChangeAspect="1"/>
          </p:cNvPicPr>
          <p:nvPr/>
        </p:nvPicPr>
        <p:blipFill>
          <a:blip r:embed="rId2"/>
          <a:stretch>
            <a:fillRect/>
          </a:stretch>
        </p:blipFill>
        <p:spPr>
          <a:xfrm>
            <a:off x="920240" y="3651269"/>
            <a:ext cx="1310636" cy="315816"/>
          </a:xfrm>
          <a:prstGeom prst="rect">
            <a:avLst/>
          </a:prstGeom>
        </p:spPr>
      </p:pic>
      <p:sp>
        <p:nvSpPr>
          <p:cNvPr id="4" name="テキスト ボックス 3"/>
          <p:cNvSpPr txBox="1"/>
          <p:nvPr/>
        </p:nvSpPr>
        <p:spPr>
          <a:xfrm>
            <a:off x="576528" y="4449709"/>
            <a:ext cx="10817803" cy="369332"/>
          </a:xfrm>
          <a:prstGeom prst="rect">
            <a:avLst/>
          </a:prstGeom>
          <a:noFill/>
        </p:spPr>
        <p:txBody>
          <a:bodyPr wrap="square" rtlCol="0">
            <a:spAutoFit/>
          </a:bodyPr>
          <a:lstStyle/>
          <a:p>
            <a:r>
              <a:rPr kumimoji="1" lang="ja-JP" altLang="en-US" dirty="0" smtClean="0"/>
              <a:t>となり、前の層と同じ中間</a:t>
            </a:r>
            <a:r>
              <a:rPr kumimoji="1" lang="ja-JP" altLang="en-US" smtClean="0"/>
              <a:t>変数を発生し、予測精度の改善がされなくなるため層の積み重ねを停止する</a:t>
            </a:r>
            <a:endParaRPr kumimoji="1" lang="ja-JP" altLang="en-US" dirty="0"/>
          </a:p>
        </p:txBody>
      </p:sp>
    </p:spTree>
    <p:extLst>
      <p:ext uri="{BB962C8B-B14F-4D97-AF65-F5344CB8AC3E}">
        <p14:creationId xmlns:p14="http://schemas.microsoft.com/office/powerpoint/2010/main" val="106556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46992" y="655255"/>
            <a:ext cx="8986345" cy="523220"/>
          </a:xfrm>
          <a:prstGeom prst="rect">
            <a:avLst/>
          </a:prstGeom>
          <a:noFill/>
        </p:spPr>
        <p:txBody>
          <a:bodyPr wrap="square" rtlCol="0">
            <a:spAutoFit/>
          </a:bodyPr>
          <a:lstStyle/>
          <a:p>
            <a:r>
              <a:rPr kumimoji="1" lang="ja-JP" altLang="en-US" sz="2800" u="sng" dirty="0" smtClean="0">
                <a:solidFill>
                  <a:schemeClr val="accent1"/>
                </a:solidFill>
              </a:rPr>
              <a:t>主成分回帰分析を用いる</a:t>
            </a:r>
            <a:r>
              <a:rPr kumimoji="1" lang="en-US" altLang="ja-JP" sz="2800" u="sng" dirty="0" smtClean="0">
                <a:solidFill>
                  <a:schemeClr val="accent1"/>
                </a:solidFill>
              </a:rPr>
              <a:t>GMDH</a:t>
            </a:r>
            <a:endParaRPr kumimoji="1" lang="ja-JP" altLang="en-US" sz="2800" u="sng" dirty="0">
              <a:solidFill>
                <a:schemeClr val="accent1"/>
              </a:solidFill>
            </a:endParaRPr>
          </a:p>
        </p:txBody>
      </p:sp>
      <p:pic>
        <p:nvPicPr>
          <p:cNvPr id="4" name="図 3"/>
          <p:cNvPicPr>
            <a:picLocks noChangeAspect="1"/>
          </p:cNvPicPr>
          <p:nvPr/>
        </p:nvPicPr>
        <p:blipFill>
          <a:blip r:embed="rId2"/>
          <a:stretch>
            <a:fillRect/>
          </a:stretch>
        </p:blipFill>
        <p:spPr>
          <a:xfrm>
            <a:off x="928577" y="1497133"/>
            <a:ext cx="4045500" cy="423170"/>
          </a:xfrm>
          <a:prstGeom prst="rect">
            <a:avLst/>
          </a:prstGeom>
        </p:spPr>
      </p:pic>
      <p:sp>
        <p:nvSpPr>
          <p:cNvPr id="5" name="テキスト ボックス 4"/>
          <p:cNvSpPr txBox="1"/>
          <p:nvPr/>
        </p:nvSpPr>
        <p:spPr>
          <a:xfrm>
            <a:off x="246992" y="2506397"/>
            <a:ext cx="10946525" cy="646331"/>
          </a:xfrm>
          <a:prstGeom prst="rect">
            <a:avLst/>
          </a:prstGeom>
          <a:noFill/>
        </p:spPr>
        <p:txBody>
          <a:bodyPr wrap="square" rtlCol="0">
            <a:spAutoFit/>
          </a:bodyPr>
          <a:lstStyle/>
          <a:p>
            <a:r>
              <a:rPr kumimoji="1" lang="ja-JP" altLang="en-US" dirty="0" smtClean="0"/>
              <a:t>以上の式の</a:t>
            </a:r>
            <a:r>
              <a:rPr kumimoji="1" lang="en-US" altLang="ja-JP" dirty="0" smtClean="0"/>
              <a:t>5</a:t>
            </a:r>
            <a:r>
              <a:rPr kumimoji="1" lang="ja-JP" altLang="en-US" dirty="0" smtClean="0"/>
              <a:t>個の変数に対して、主成分分析を適用</a:t>
            </a:r>
            <a:r>
              <a:rPr lang="ja-JP" altLang="en-US" dirty="0" smtClean="0"/>
              <a:t>して直交化した新しい変数を作成し、これらの変数を用いて部分表現式を作成する</a:t>
            </a:r>
            <a:endParaRPr kumimoji="1" lang="ja-JP" altLang="en-US" dirty="0"/>
          </a:p>
        </p:txBody>
      </p:sp>
      <p:pic>
        <p:nvPicPr>
          <p:cNvPr id="6" name="図 5"/>
          <p:cNvPicPr>
            <a:picLocks noChangeAspect="1"/>
          </p:cNvPicPr>
          <p:nvPr/>
        </p:nvPicPr>
        <p:blipFill>
          <a:blip r:embed="rId3"/>
          <a:stretch>
            <a:fillRect/>
          </a:stretch>
        </p:blipFill>
        <p:spPr>
          <a:xfrm>
            <a:off x="4104509" y="3529310"/>
            <a:ext cx="3289300" cy="2133600"/>
          </a:xfrm>
          <a:prstGeom prst="rect">
            <a:avLst/>
          </a:prstGeom>
        </p:spPr>
      </p:pic>
      <p:sp>
        <p:nvSpPr>
          <p:cNvPr id="7" name="テキスト ボックス 6"/>
          <p:cNvSpPr txBox="1"/>
          <p:nvPr/>
        </p:nvSpPr>
        <p:spPr>
          <a:xfrm>
            <a:off x="4740165" y="5854826"/>
            <a:ext cx="6926318" cy="369332"/>
          </a:xfrm>
          <a:prstGeom prst="rect">
            <a:avLst/>
          </a:prstGeom>
          <a:noFill/>
        </p:spPr>
        <p:txBody>
          <a:bodyPr wrap="square" rtlCol="0">
            <a:spAutoFit/>
          </a:bodyPr>
          <a:lstStyle/>
          <a:p>
            <a:r>
              <a:rPr kumimoji="1" lang="ja-JP" altLang="en-US" dirty="0" smtClean="0"/>
              <a:t>改良型</a:t>
            </a:r>
            <a:r>
              <a:rPr kumimoji="1" lang="en-US" altLang="ja-JP" dirty="0" smtClean="0"/>
              <a:t>GMDH</a:t>
            </a:r>
            <a:r>
              <a:rPr kumimoji="1" lang="ja-JP" altLang="en-US" dirty="0" smtClean="0"/>
              <a:t>の構造</a:t>
            </a:r>
            <a:endParaRPr kumimoji="1" lang="ja-JP" altLang="en-US" dirty="0"/>
          </a:p>
        </p:txBody>
      </p:sp>
    </p:spTree>
    <p:extLst>
      <p:ext uri="{BB962C8B-B14F-4D97-AF65-F5344CB8AC3E}">
        <p14:creationId xmlns:p14="http://schemas.microsoft.com/office/powerpoint/2010/main" val="1894304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2754" y="534201"/>
            <a:ext cx="9648497" cy="400110"/>
          </a:xfrm>
          <a:prstGeom prst="rect">
            <a:avLst/>
          </a:prstGeom>
          <a:noFill/>
        </p:spPr>
        <p:txBody>
          <a:bodyPr wrap="square" rtlCol="0">
            <a:spAutoFit/>
          </a:bodyPr>
          <a:lstStyle/>
          <a:p>
            <a:r>
              <a:rPr lang="ja-JP" altLang="en-US" sz="2000" dirty="0" smtClean="0">
                <a:solidFill>
                  <a:schemeClr val="accent1"/>
                </a:solidFill>
              </a:rPr>
              <a:t>主成分回帰分析による最適部分表現式の作成</a:t>
            </a:r>
            <a:endParaRPr kumimoji="1" lang="ja-JP" altLang="en-US" sz="2000" dirty="0">
              <a:solidFill>
                <a:schemeClr val="accent1"/>
              </a:solidFill>
            </a:endParaRPr>
          </a:p>
        </p:txBody>
      </p:sp>
      <p:pic>
        <p:nvPicPr>
          <p:cNvPr id="6" name="図 5"/>
          <p:cNvPicPr>
            <a:picLocks noChangeAspect="1"/>
          </p:cNvPicPr>
          <p:nvPr/>
        </p:nvPicPr>
        <p:blipFill>
          <a:blip r:embed="rId2"/>
          <a:stretch>
            <a:fillRect/>
          </a:stretch>
        </p:blipFill>
        <p:spPr>
          <a:xfrm>
            <a:off x="449755" y="1211310"/>
            <a:ext cx="3035300" cy="317500"/>
          </a:xfrm>
          <a:prstGeom prst="rect">
            <a:avLst/>
          </a:prstGeom>
        </p:spPr>
      </p:pic>
      <p:sp>
        <p:nvSpPr>
          <p:cNvPr id="8" name="テキスト ボックス 7"/>
          <p:cNvSpPr txBox="1"/>
          <p:nvPr/>
        </p:nvSpPr>
        <p:spPr>
          <a:xfrm>
            <a:off x="458075" y="1776695"/>
            <a:ext cx="6053959" cy="369332"/>
          </a:xfrm>
          <a:prstGeom prst="rect">
            <a:avLst/>
          </a:prstGeom>
          <a:noFill/>
        </p:spPr>
        <p:txBody>
          <a:bodyPr wrap="square" rtlCol="0">
            <a:spAutoFit/>
          </a:bodyPr>
          <a:lstStyle/>
          <a:p>
            <a:r>
              <a:rPr kumimoji="1" lang="en-US" altLang="ja-JP" dirty="0" smtClean="0"/>
              <a:t>5</a:t>
            </a:r>
            <a:r>
              <a:rPr kumimoji="1" lang="ja-JP" altLang="en-US" dirty="0" smtClean="0"/>
              <a:t>個の変数を平均０、分散１に規準化する</a:t>
            </a:r>
            <a:endParaRPr kumimoji="1" lang="ja-JP" altLang="en-US" dirty="0"/>
          </a:p>
        </p:txBody>
      </p:sp>
      <p:pic>
        <p:nvPicPr>
          <p:cNvPr id="9" name="図 8"/>
          <p:cNvPicPr>
            <a:picLocks noChangeAspect="1"/>
          </p:cNvPicPr>
          <p:nvPr/>
        </p:nvPicPr>
        <p:blipFill>
          <a:blip r:embed="rId3"/>
          <a:stretch>
            <a:fillRect/>
          </a:stretch>
        </p:blipFill>
        <p:spPr>
          <a:xfrm>
            <a:off x="732494" y="2376592"/>
            <a:ext cx="2895600" cy="1320800"/>
          </a:xfrm>
          <a:prstGeom prst="rect">
            <a:avLst/>
          </a:prstGeom>
        </p:spPr>
      </p:pic>
      <p:pic>
        <p:nvPicPr>
          <p:cNvPr id="10" name="図 9"/>
          <p:cNvPicPr>
            <a:picLocks noChangeAspect="1"/>
          </p:cNvPicPr>
          <p:nvPr/>
        </p:nvPicPr>
        <p:blipFill>
          <a:blip r:embed="rId4"/>
          <a:stretch>
            <a:fillRect/>
          </a:stretch>
        </p:blipFill>
        <p:spPr>
          <a:xfrm>
            <a:off x="3944610" y="2932232"/>
            <a:ext cx="279400" cy="330200"/>
          </a:xfrm>
          <a:prstGeom prst="rect">
            <a:avLst/>
          </a:prstGeom>
        </p:spPr>
      </p:pic>
      <p:sp>
        <p:nvSpPr>
          <p:cNvPr id="11" name="テキスト ボックス 10"/>
          <p:cNvSpPr txBox="1"/>
          <p:nvPr/>
        </p:nvSpPr>
        <p:spPr>
          <a:xfrm>
            <a:off x="4241937" y="2946804"/>
            <a:ext cx="2081048" cy="369332"/>
          </a:xfrm>
          <a:prstGeom prst="rect">
            <a:avLst/>
          </a:prstGeom>
          <a:noFill/>
        </p:spPr>
        <p:txBody>
          <a:bodyPr wrap="square" rtlCol="0">
            <a:spAutoFit/>
          </a:bodyPr>
          <a:lstStyle/>
          <a:p>
            <a:r>
              <a:rPr kumimoji="1" lang="ja-JP" altLang="en-US" smtClean="0"/>
              <a:t>規準化した変数</a:t>
            </a:r>
            <a:endParaRPr kumimoji="1" lang="ja-JP" altLang="en-US" dirty="0"/>
          </a:p>
        </p:txBody>
      </p:sp>
      <p:pic>
        <p:nvPicPr>
          <p:cNvPr id="12" name="図 11"/>
          <p:cNvPicPr>
            <a:picLocks noChangeAspect="1"/>
          </p:cNvPicPr>
          <p:nvPr/>
        </p:nvPicPr>
        <p:blipFill>
          <a:blip r:embed="rId5"/>
          <a:stretch>
            <a:fillRect/>
          </a:stretch>
        </p:blipFill>
        <p:spPr>
          <a:xfrm>
            <a:off x="882869" y="3657448"/>
            <a:ext cx="1790700" cy="215900"/>
          </a:xfrm>
          <a:prstGeom prst="rect">
            <a:avLst/>
          </a:prstGeom>
        </p:spPr>
      </p:pic>
      <p:sp>
        <p:nvSpPr>
          <p:cNvPr id="13" name="テキスト ボックス 12"/>
          <p:cNvSpPr txBox="1"/>
          <p:nvPr/>
        </p:nvSpPr>
        <p:spPr>
          <a:xfrm>
            <a:off x="536246" y="4045155"/>
            <a:ext cx="5391807" cy="369332"/>
          </a:xfrm>
          <a:prstGeom prst="rect">
            <a:avLst/>
          </a:prstGeom>
          <a:noFill/>
        </p:spPr>
        <p:txBody>
          <a:bodyPr wrap="square" rtlCol="0">
            <a:spAutoFit/>
          </a:bodyPr>
          <a:lstStyle/>
          <a:p>
            <a:r>
              <a:rPr lang="ja-JP" altLang="en-US" dirty="0" smtClean="0"/>
              <a:t>正規直交行列</a:t>
            </a:r>
            <a:r>
              <a:rPr lang="en-US" altLang="ja-JP" dirty="0" smtClean="0"/>
              <a:t>C</a:t>
            </a:r>
            <a:r>
              <a:rPr lang="ja-JP" altLang="en-US" dirty="0" smtClean="0"/>
              <a:t>の求め方</a:t>
            </a:r>
            <a:endParaRPr lang="en-US" altLang="ja-JP" dirty="0" smtClean="0"/>
          </a:p>
        </p:txBody>
      </p:sp>
      <p:pic>
        <p:nvPicPr>
          <p:cNvPr id="14" name="図 13"/>
          <p:cNvPicPr>
            <a:picLocks noChangeAspect="1"/>
          </p:cNvPicPr>
          <p:nvPr/>
        </p:nvPicPr>
        <p:blipFill>
          <a:blip r:embed="rId6"/>
          <a:stretch>
            <a:fillRect/>
          </a:stretch>
        </p:blipFill>
        <p:spPr>
          <a:xfrm>
            <a:off x="1528817" y="4609676"/>
            <a:ext cx="2349500" cy="228600"/>
          </a:xfrm>
          <a:prstGeom prst="rect">
            <a:avLst/>
          </a:prstGeom>
        </p:spPr>
      </p:pic>
      <p:pic>
        <p:nvPicPr>
          <p:cNvPr id="15" name="図 14"/>
          <p:cNvPicPr>
            <a:picLocks noChangeAspect="1"/>
          </p:cNvPicPr>
          <p:nvPr/>
        </p:nvPicPr>
        <p:blipFill>
          <a:blip r:embed="rId7"/>
          <a:stretch>
            <a:fillRect/>
          </a:stretch>
        </p:blipFill>
        <p:spPr>
          <a:xfrm>
            <a:off x="1465755" y="5144108"/>
            <a:ext cx="1003300" cy="241300"/>
          </a:xfrm>
          <a:prstGeom prst="rect">
            <a:avLst/>
          </a:prstGeom>
        </p:spPr>
      </p:pic>
      <p:sp>
        <p:nvSpPr>
          <p:cNvPr id="16" name="テキスト ボックス 15"/>
          <p:cNvSpPr txBox="1"/>
          <p:nvPr/>
        </p:nvSpPr>
        <p:spPr>
          <a:xfrm>
            <a:off x="882869" y="5960971"/>
            <a:ext cx="5391807" cy="369332"/>
          </a:xfrm>
          <a:prstGeom prst="rect">
            <a:avLst/>
          </a:prstGeom>
          <a:noFill/>
        </p:spPr>
        <p:txBody>
          <a:bodyPr wrap="square" rtlCol="0">
            <a:spAutoFit/>
          </a:bodyPr>
          <a:lstStyle/>
          <a:p>
            <a:r>
              <a:rPr kumimoji="1" lang="ja-JP" altLang="en-US" smtClean="0"/>
              <a:t>以上の固有値問題を解くことにより求める</a:t>
            </a:r>
            <a:endParaRPr kumimoji="1" lang="ja-JP" altLang="en-US" dirty="0"/>
          </a:p>
        </p:txBody>
      </p:sp>
      <p:pic>
        <p:nvPicPr>
          <p:cNvPr id="17" name="図 16"/>
          <p:cNvPicPr>
            <a:picLocks noChangeAspect="1"/>
          </p:cNvPicPr>
          <p:nvPr/>
        </p:nvPicPr>
        <p:blipFill>
          <a:blip r:embed="rId8"/>
          <a:stretch>
            <a:fillRect/>
          </a:stretch>
        </p:blipFill>
        <p:spPr>
          <a:xfrm>
            <a:off x="1103367" y="5410008"/>
            <a:ext cx="3200400" cy="203200"/>
          </a:xfrm>
          <a:prstGeom prst="rect">
            <a:avLst/>
          </a:prstGeom>
        </p:spPr>
      </p:pic>
      <p:pic>
        <p:nvPicPr>
          <p:cNvPr id="18" name="図 17"/>
          <p:cNvPicPr>
            <a:picLocks noChangeAspect="1"/>
          </p:cNvPicPr>
          <p:nvPr/>
        </p:nvPicPr>
        <p:blipFill>
          <a:blip r:embed="rId9"/>
          <a:stretch>
            <a:fillRect/>
          </a:stretch>
        </p:blipFill>
        <p:spPr>
          <a:xfrm>
            <a:off x="4365953" y="5359208"/>
            <a:ext cx="1562100" cy="254000"/>
          </a:xfrm>
          <a:prstGeom prst="rect">
            <a:avLst/>
          </a:prstGeom>
        </p:spPr>
      </p:pic>
      <p:pic>
        <p:nvPicPr>
          <p:cNvPr id="19" name="図 18"/>
          <p:cNvPicPr>
            <a:picLocks noChangeAspect="1"/>
          </p:cNvPicPr>
          <p:nvPr/>
        </p:nvPicPr>
        <p:blipFill>
          <a:blip r:embed="rId9"/>
          <a:stretch>
            <a:fillRect/>
          </a:stretch>
        </p:blipFill>
        <p:spPr>
          <a:xfrm>
            <a:off x="2679837" y="3625968"/>
            <a:ext cx="1562100" cy="254000"/>
          </a:xfrm>
          <a:prstGeom prst="rect">
            <a:avLst/>
          </a:prstGeom>
        </p:spPr>
      </p:pic>
      <p:sp>
        <p:nvSpPr>
          <p:cNvPr id="20" name="テキスト ボックス 19"/>
          <p:cNvSpPr txBox="1"/>
          <p:nvPr/>
        </p:nvSpPr>
        <p:spPr>
          <a:xfrm>
            <a:off x="6606087" y="1185445"/>
            <a:ext cx="5365419" cy="646331"/>
          </a:xfrm>
          <a:prstGeom prst="rect">
            <a:avLst/>
          </a:prstGeom>
          <a:noFill/>
        </p:spPr>
        <p:txBody>
          <a:bodyPr wrap="square" rtlCol="0">
            <a:spAutoFit/>
          </a:bodyPr>
          <a:lstStyle/>
          <a:p>
            <a:r>
              <a:rPr lang="ja-JP" altLang="en-US" dirty="0" smtClean="0"/>
              <a:t>直交化により作成した新しい変数ｚを入力変数として、以下のような最適部分表現式を作成する</a:t>
            </a:r>
            <a:endParaRPr kumimoji="1" lang="ja-JP" altLang="en-US" dirty="0"/>
          </a:p>
        </p:txBody>
      </p:sp>
      <p:pic>
        <p:nvPicPr>
          <p:cNvPr id="21" name="図 20"/>
          <p:cNvPicPr>
            <a:picLocks noChangeAspect="1"/>
          </p:cNvPicPr>
          <p:nvPr/>
        </p:nvPicPr>
        <p:blipFill>
          <a:blip r:embed="rId10"/>
          <a:stretch>
            <a:fillRect/>
          </a:stretch>
        </p:blipFill>
        <p:spPr>
          <a:xfrm>
            <a:off x="6936828" y="2101854"/>
            <a:ext cx="2451100" cy="1016000"/>
          </a:xfrm>
          <a:prstGeom prst="rect">
            <a:avLst/>
          </a:prstGeom>
        </p:spPr>
      </p:pic>
      <p:pic>
        <p:nvPicPr>
          <p:cNvPr id="22" name="図 21"/>
          <p:cNvPicPr>
            <a:picLocks noChangeAspect="1"/>
          </p:cNvPicPr>
          <p:nvPr/>
        </p:nvPicPr>
        <p:blipFill>
          <a:blip r:embed="rId11"/>
          <a:stretch>
            <a:fillRect/>
          </a:stretch>
        </p:blipFill>
        <p:spPr>
          <a:xfrm>
            <a:off x="9812722" y="2479706"/>
            <a:ext cx="1409700" cy="203200"/>
          </a:xfrm>
          <a:prstGeom prst="rect">
            <a:avLst/>
          </a:prstGeom>
        </p:spPr>
      </p:pic>
      <p:pic>
        <p:nvPicPr>
          <p:cNvPr id="24" name="図 23"/>
          <p:cNvPicPr>
            <a:picLocks noChangeAspect="1"/>
          </p:cNvPicPr>
          <p:nvPr/>
        </p:nvPicPr>
        <p:blipFill>
          <a:blip r:embed="rId12"/>
          <a:stretch>
            <a:fillRect/>
          </a:stretch>
        </p:blipFill>
        <p:spPr>
          <a:xfrm>
            <a:off x="8756804" y="3262432"/>
            <a:ext cx="2209800" cy="546100"/>
          </a:xfrm>
          <a:prstGeom prst="rect">
            <a:avLst/>
          </a:prstGeom>
        </p:spPr>
      </p:pic>
      <p:sp>
        <p:nvSpPr>
          <p:cNvPr id="25" name="テキスト ボックス 24"/>
          <p:cNvSpPr txBox="1"/>
          <p:nvPr/>
        </p:nvSpPr>
        <p:spPr>
          <a:xfrm>
            <a:off x="6845632" y="3265804"/>
            <a:ext cx="1820588" cy="369332"/>
          </a:xfrm>
          <a:prstGeom prst="rect">
            <a:avLst/>
          </a:prstGeom>
          <a:noFill/>
        </p:spPr>
        <p:txBody>
          <a:bodyPr wrap="square" rtlCol="0">
            <a:spAutoFit/>
          </a:bodyPr>
          <a:lstStyle/>
          <a:p>
            <a:r>
              <a:rPr kumimoji="1" lang="ja-JP" altLang="en-US" smtClean="0"/>
              <a:t>係数ベクトル</a:t>
            </a:r>
            <a:endParaRPr kumimoji="1" lang="ja-JP" altLang="en-US"/>
          </a:p>
        </p:txBody>
      </p:sp>
      <p:pic>
        <p:nvPicPr>
          <p:cNvPr id="26" name="図 25"/>
          <p:cNvPicPr>
            <a:picLocks noChangeAspect="1"/>
          </p:cNvPicPr>
          <p:nvPr/>
        </p:nvPicPr>
        <p:blipFill>
          <a:blip r:embed="rId13"/>
          <a:stretch>
            <a:fillRect/>
          </a:stretch>
        </p:blipFill>
        <p:spPr>
          <a:xfrm>
            <a:off x="7186969" y="3798867"/>
            <a:ext cx="2070100" cy="304800"/>
          </a:xfrm>
          <a:prstGeom prst="rect">
            <a:avLst/>
          </a:prstGeom>
        </p:spPr>
      </p:pic>
      <p:sp>
        <p:nvSpPr>
          <p:cNvPr id="28" name="テキスト ボックス 27"/>
          <p:cNvSpPr txBox="1"/>
          <p:nvPr/>
        </p:nvSpPr>
        <p:spPr>
          <a:xfrm>
            <a:off x="6601512" y="4400810"/>
            <a:ext cx="5082735" cy="646331"/>
          </a:xfrm>
          <a:prstGeom prst="rect">
            <a:avLst/>
          </a:prstGeom>
          <a:noFill/>
        </p:spPr>
        <p:txBody>
          <a:bodyPr wrap="square" rtlCol="0">
            <a:spAutoFit/>
          </a:bodyPr>
          <a:lstStyle/>
          <a:p>
            <a:r>
              <a:rPr kumimoji="1" lang="ja-JP" altLang="en-US" dirty="0" smtClean="0"/>
              <a:t>最適部分表現式を作成するために情報量基準</a:t>
            </a:r>
            <a:r>
              <a:rPr kumimoji="1" lang="en-US" altLang="ja-JP" dirty="0" smtClean="0"/>
              <a:t>AIC</a:t>
            </a:r>
            <a:r>
              <a:rPr kumimoji="1" lang="ja-JP" altLang="en-US" dirty="0" smtClean="0"/>
              <a:t>を用いて変数の選択を行う</a:t>
            </a:r>
            <a:endParaRPr kumimoji="1" lang="ja-JP" altLang="en-US" dirty="0"/>
          </a:p>
        </p:txBody>
      </p:sp>
      <p:pic>
        <p:nvPicPr>
          <p:cNvPr id="29" name="図 28"/>
          <p:cNvPicPr>
            <a:picLocks noChangeAspect="1"/>
          </p:cNvPicPr>
          <p:nvPr/>
        </p:nvPicPr>
        <p:blipFill>
          <a:blip r:embed="rId14"/>
          <a:stretch>
            <a:fillRect/>
          </a:stretch>
        </p:blipFill>
        <p:spPr>
          <a:xfrm>
            <a:off x="9257069" y="5572881"/>
            <a:ext cx="2806700" cy="1231900"/>
          </a:xfrm>
          <a:prstGeom prst="rect">
            <a:avLst/>
          </a:prstGeom>
        </p:spPr>
      </p:pic>
      <p:pic>
        <p:nvPicPr>
          <p:cNvPr id="30" name="図 29"/>
          <p:cNvPicPr>
            <a:picLocks noChangeAspect="1"/>
          </p:cNvPicPr>
          <p:nvPr/>
        </p:nvPicPr>
        <p:blipFill>
          <a:blip r:embed="rId15"/>
          <a:stretch>
            <a:fillRect/>
          </a:stretch>
        </p:blipFill>
        <p:spPr>
          <a:xfrm>
            <a:off x="6685020" y="5833231"/>
            <a:ext cx="1981200" cy="355600"/>
          </a:xfrm>
          <a:prstGeom prst="rect">
            <a:avLst/>
          </a:prstGeom>
        </p:spPr>
      </p:pic>
      <p:sp>
        <p:nvSpPr>
          <p:cNvPr id="31" name="テキスト ボックス 30"/>
          <p:cNvSpPr txBox="1"/>
          <p:nvPr/>
        </p:nvSpPr>
        <p:spPr>
          <a:xfrm>
            <a:off x="6512034" y="5142276"/>
            <a:ext cx="5951374" cy="369332"/>
          </a:xfrm>
          <a:prstGeom prst="rect">
            <a:avLst/>
          </a:prstGeom>
          <a:noFill/>
        </p:spPr>
        <p:txBody>
          <a:bodyPr wrap="square" rtlCol="0">
            <a:spAutoFit/>
          </a:bodyPr>
          <a:lstStyle/>
          <a:p>
            <a:r>
              <a:rPr kumimoji="1" lang="en-US" altLang="ja-JP" dirty="0" smtClean="0"/>
              <a:t>AIC</a:t>
            </a:r>
            <a:r>
              <a:rPr kumimoji="1" lang="ja-JP" altLang="en-US" dirty="0" smtClean="0"/>
              <a:t>の値が増加したときに変数の取り込みを停止する</a:t>
            </a:r>
            <a:endParaRPr kumimoji="1" lang="ja-JP" altLang="en-US" dirty="0"/>
          </a:p>
        </p:txBody>
      </p:sp>
    </p:spTree>
    <p:extLst>
      <p:ext uri="{BB962C8B-B14F-4D97-AF65-F5344CB8AC3E}">
        <p14:creationId xmlns:p14="http://schemas.microsoft.com/office/powerpoint/2010/main" val="172760920"/>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2506</TotalTime>
  <Words>963</Words>
  <Application>Microsoft Macintosh PowerPoint</Application>
  <PresentationFormat>ワイド画面</PresentationFormat>
  <Paragraphs>117</Paragraphs>
  <Slides>15</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15</vt:i4>
      </vt:variant>
    </vt:vector>
  </HeadingPairs>
  <TitlesOfParts>
    <vt:vector size="19" baseType="lpstr">
      <vt:lpstr>Arial</vt:lpstr>
      <vt:lpstr>Yu Gothic</vt:lpstr>
      <vt:lpstr>Yu Gothic Light</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主成分回帰分析を用いる 改良形GMDH</dc:title>
  <dc:creator>i.10.18.tr@gmail.com</dc:creator>
  <cp:lastModifiedBy>Microsoft Office ユーザー</cp:lastModifiedBy>
  <cp:revision>30</cp:revision>
  <dcterms:created xsi:type="dcterms:W3CDTF">2018-04-08T13:39:51Z</dcterms:created>
  <dcterms:modified xsi:type="dcterms:W3CDTF">2018-04-17T05:06:52Z</dcterms:modified>
</cp:coreProperties>
</file>