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30275213" cy="4280376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364"/>
    <p:restoredTop sz="94658"/>
  </p:normalViewPr>
  <p:slideViewPr>
    <p:cSldViewPr snapToGrid="0" snapToObjects="1">
      <p:cViewPr>
        <p:scale>
          <a:sx n="25" d="100"/>
          <a:sy n="25" d="100"/>
        </p:scale>
        <p:origin x="728" y="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10/24/2025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10/24/2025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10/24/2025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10/24/2025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10/24/2025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10/24/2025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10/24/2025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10/24/2025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10/24/2025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10/24/2025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10/24/2025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10/24/2025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20000" y="720000"/>
            <a:ext cx="3600000" cy="2160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r>
              <a:rPr lang="en-JP"/>
              <a:t>県大ロゴ</a:t>
            </a:r>
            <a:endParaRPr dirty="0"/>
          </a:p>
        </p:txBody>
      </p:sp>
      <p:sp>
        <p:nvSpPr>
          <p:cNvPr id="3" name="TextBox 2"/>
          <p:cNvSpPr txBox="1"/>
          <p:nvPr/>
        </p:nvSpPr>
        <p:spPr>
          <a:xfrm>
            <a:off x="5400000" y="720000"/>
            <a:ext cx="22572205" cy="1015663"/>
          </a:xfrm>
          <a:prstGeom prst="rect">
            <a:avLst/>
          </a:prstGeom>
          <a:noFill/>
        </p:spPr>
        <p:txBody>
          <a:bodyPr wrap="none">
            <a:spAutoFit/>
          </a:bodyPr>
          <a:lstStyle/>
          <a:p>
            <a:r>
              <a:rPr lang="ja-JP" altLang="en-US" sz="6000" b="1" dirty="0">
                <a:latin typeface="Noto Sans CJK JP"/>
              </a:rPr>
              <a:t>ターミナルアトラクタを組み込んだ</a:t>
            </a:r>
            <a:r>
              <a:rPr lang="en-US" altLang="ja-JP" sz="6000" b="1" dirty="0">
                <a:latin typeface="Noto Sans CJK JP"/>
              </a:rPr>
              <a:t>LLM</a:t>
            </a:r>
            <a:r>
              <a:rPr lang="ja-JP" altLang="en-US" sz="6000" b="1" dirty="0">
                <a:latin typeface="Noto Sans CJK JP"/>
              </a:rPr>
              <a:t>における動的適応プルーニング</a:t>
            </a:r>
            <a:endParaRPr sz="6000" b="1" dirty="0">
              <a:latin typeface="Noto Sans CJK JP"/>
            </a:endParaRPr>
          </a:p>
        </p:txBody>
      </p:sp>
      <p:sp>
        <p:nvSpPr>
          <p:cNvPr id="4" name="TextBox 3"/>
          <p:cNvSpPr txBox="1"/>
          <p:nvPr/>
        </p:nvSpPr>
        <p:spPr>
          <a:xfrm>
            <a:off x="17512353" y="2340000"/>
            <a:ext cx="7327647" cy="646331"/>
          </a:xfrm>
          <a:prstGeom prst="rect">
            <a:avLst/>
          </a:prstGeom>
          <a:noFill/>
        </p:spPr>
        <p:txBody>
          <a:bodyPr wrap="none">
            <a:spAutoFit/>
          </a:bodyPr>
          <a:lstStyle/>
          <a:p>
            <a:pPr algn="r"/>
            <a:r>
              <a:rPr lang="ja-JP" altLang="en-US" sz="3600" dirty="0">
                <a:latin typeface="Noto Sans CJK JP"/>
              </a:rPr>
              <a:t>レネ研究室</a:t>
            </a:r>
            <a:r>
              <a:rPr sz="3600" dirty="0">
                <a:latin typeface="Noto Sans CJK JP"/>
              </a:rPr>
              <a:t> ｜ </a:t>
            </a:r>
            <a:r>
              <a:rPr lang="ja-JP" altLang="en-US" sz="3600" dirty="0">
                <a:latin typeface="Noto Sans CJK JP"/>
              </a:rPr>
              <a:t>２２２００２９</a:t>
            </a:r>
            <a:r>
              <a:rPr sz="3600" dirty="0">
                <a:latin typeface="Noto Sans CJK JP"/>
              </a:rPr>
              <a:t> ｜ </a:t>
            </a:r>
            <a:r>
              <a:rPr lang="ja-JP" altLang="en-US" sz="3600" dirty="0">
                <a:latin typeface="Noto Sans CJK JP"/>
              </a:rPr>
              <a:t>佐藤力</a:t>
            </a:r>
            <a:endParaRPr sz="3600" dirty="0">
              <a:latin typeface="Noto Sans CJK JP"/>
            </a:endParaRPr>
          </a:p>
        </p:txBody>
      </p:sp>
      <p:sp>
        <p:nvSpPr>
          <p:cNvPr id="5" name="Rectangle 4"/>
          <p:cNvSpPr/>
          <p:nvPr/>
        </p:nvSpPr>
        <p:spPr>
          <a:xfrm>
            <a:off x="1799213" y="3894600"/>
            <a:ext cx="12960000" cy="1080000"/>
          </a:xfrm>
          <a:prstGeom prst="rect">
            <a:avLst/>
          </a:prstGeom>
          <a:solidFill>
            <a:srgbClr val="0066CC"/>
          </a:solidFill>
        </p:spPr>
        <p:style>
          <a:lnRef idx="1">
            <a:schemeClr val="accent1"/>
          </a:lnRef>
          <a:fillRef idx="3">
            <a:schemeClr val="accent1"/>
          </a:fillRef>
          <a:effectRef idx="2">
            <a:schemeClr val="accent1"/>
          </a:effectRef>
          <a:fontRef idx="minor">
            <a:schemeClr val="lt1"/>
          </a:fontRef>
        </p:style>
        <p:txBody>
          <a:bodyPr rtlCol="0" anchor="ctr"/>
          <a:lstStyle/>
          <a:p>
            <a:r>
              <a:rPr sz="3600" b="1">
                <a:solidFill>
                  <a:srgbClr val="FFFFFF"/>
                </a:solidFill>
                <a:latin typeface="Noto Sans CJK JP"/>
              </a:rPr>
              <a:t>背景と目的</a:t>
            </a:r>
          </a:p>
        </p:txBody>
      </p:sp>
      <p:sp>
        <p:nvSpPr>
          <p:cNvPr id="6" name="TextBox 5"/>
          <p:cNvSpPr txBox="1"/>
          <p:nvPr/>
        </p:nvSpPr>
        <p:spPr>
          <a:xfrm>
            <a:off x="1799213" y="5040000"/>
            <a:ext cx="12941999" cy="3539430"/>
          </a:xfrm>
          <a:prstGeom prst="rect">
            <a:avLst/>
          </a:prstGeom>
          <a:noFill/>
          <a:ln w="15875">
            <a:solidFill>
              <a:schemeClr val="accent1">
                <a:shade val="95000"/>
                <a:satMod val="105000"/>
              </a:schemeClr>
            </a:solidFill>
            <a:prstDash val="sysDash"/>
          </a:ln>
        </p:spPr>
        <p:txBody>
          <a:bodyPr wrap="square">
            <a:spAutoFit/>
          </a:bodyPr>
          <a:lstStyle/>
          <a:p>
            <a:r>
              <a:rPr lang="ja-JP" altLang="en-US" sz="2800" dirty="0">
                <a:latin typeface="Noto Sans CJK JP"/>
              </a:rPr>
              <a:t>近年</a:t>
            </a:r>
            <a:r>
              <a:rPr lang="en-US" altLang="ja-JP" sz="2800" dirty="0">
                <a:latin typeface="Noto Sans CJK JP"/>
              </a:rPr>
              <a:t>,ChatGPT </a:t>
            </a:r>
            <a:r>
              <a:rPr lang="ja-JP" altLang="en-US" sz="2800" dirty="0">
                <a:latin typeface="Noto Sans CJK JP"/>
              </a:rPr>
              <a:t>に代表される </a:t>
            </a:r>
            <a:r>
              <a:rPr lang="en-US" altLang="ja-JP" sz="2800" dirty="0">
                <a:latin typeface="Noto Sans CJK JP"/>
              </a:rPr>
              <a:t>LLM </a:t>
            </a:r>
            <a:r>
              <a:rPr lang="ja-JP" altLang="en-US" sz="2800" dirty="0">
                <a:latin typeface="Noto Sans CJK JP"/>
              </a:rPr>
              <a:t>は</a:t>
            </a:r>
            <a:r>
              <a:rPr lang="en-US" altLang="ja-JP" sz="2800" dirty="0">
                <a:latin typeface="Noto Sans CJK JP"/>
              </a:rPr>
              <a:t>,</a:t>
            </a:r>
            <a:r>
              <a:rPr lang="ja-JP" altLang="en-US" sz="2800" dirty="0">
                <a:latin typeface="Noto Sans CJK JP"/>
              </a:rPr>
              <a:t>自然言語処理分野において目覚ましい発展</a:t>
            </a:r>
          </a:p>
          <a:p>
            <a:r>
              <a:rPr lang="ja-JP" altLang="en-US" sz="2800" dirty="0">
                <a:latin typeface="Noto Sans CJK JP"/>
              </a:rPr>
              <a:t>を遂げ</a:t>
            </a:r>
            <a:r>
              <a:rPr lang="en-US" altLang="ja-JP" sz="2800" dirty="0">
                <a:latin typeface="Noto Sans CJK JP"/>
              </a:rPr>
              <a:t>,</a:t>
            </a:r>
            <a:r>
              <a:rPr lang="ja-JP" altLang="en-US" sz="2800" dirty="0">
                <a:latin typeface="Noto Sans CJK JP"/>
              </a:rPr>
              <a:t>テキスト生成</a:t>
            </a:r>
            <a:r>
              <a:rPr lang="en-US" altLang="ja-JP" sz="2800" dirty="0">
                <a:latin typeface="Noto Sans CJK JP"/>
              </a:rPr>
              <a:t>,</a:t>
            </a:r>
            <a:r>
              <a:rPr lang="ja-JP" altLang="en-US" sz="2800" dirty="0">
                <a:latin typeface="Noto Sans CJK JP"/>
              </a:rPr>
              <a:t>要約</a:t>
            </a:r>
            <a:r>
              <a:rPr lang="en-US" altLang="ja-JP" sz="2800" dirty="0">
                <a:latin typeface="Noto Sans CJK JP"/>
              </a:rPr>
              <a:t>,</a:t>
            </a:r>
            <a:r>
              <a:rPr lang="ja-JP" altLang="en-US" sz="2800" dirty="0">
                <a:latin typeface="Noto Sans CJK JP"/>
              </a:rPr>
              <a:t>翻訳</a:t>
            </a:r>
            <a:r>
              <a:rPr lang="en-US" altLang="ja-JP" sz="2800" dirty="0">
                <a:latin typeface="Noto Sans CJK JP"/>
              </a:rPr>
              <a:t>,</a:t>
            </a:r>
            <a:r>
              <a:rPr lang="ja-JP" altLang="en-US" sz="2800" dirty="0">
                <a:latin typeface="Noto Sans CJK JP"/>
              </a:rPr>
              <a:t>質問応答など</a:t>
            </a:r>
            <a:r>
              <a:rPr lang="en-US" altLang="ja-JP" sz="2800" dirty="0">
                <a:latin typeface="Noto Sans CJK JP"/>
              </a:rPr>
              <a:t>,</a:t>
            </a:r>
            <a:r>
              <a:rPr lang="ja-JP" altLang="en-US" sz="2800" dirty="0">
                <a:latin typeface="Noto Sans CJK JP"/>
              </a:rPr>
              <a:t>多岐にわたるタスクで人間のよ</a:t>
            </a:r>
          </a:p>
          <a:p>
            <a:r>
              <a:rPr lang="ja-JP" altLang="en-US" sz="2800" dirty="0">
                <a:latin typeface="Noto Sans CJK JP"/>
              </a:rPr>
              <a:t>うな高い性能を発揮している</a:t>
            </a:r>
            <a:r>
              <a:rPr lang="en-US" altLang="ja-JP" sz="2800" dirty="0">
                <a:latin typeface="Noto Sans CJK JP"/>
              </a:rPr>
              <a:t>.</a:t>
            </a:r>
            <a:r>
              <a:rPr lang="ja-JP" altLang="en-US" sz="2800" dirty="0">
                <a:latin typeface="Noto Sans CJK JP"/>
              </a:rPr>
              <a:t>しかしながら</a:t>
            </a:r>
            <a:r>
              <a:rPr lang="en-US" altLang="ja-JP" sz="2800" dirty="0">
                <a:latin typeface="Noto Sans CJK JP"/>
              </a:rPr>
              <a:t>,</a:t>
            </a:r>
            <a:r>
              <a:rPr lang="ja-JP" altLang="en-US" sz="2800" dirty="0">
                <a:latin typeface="Noto Sans CJK JP"/>
              </a:rPr>
              <a:t>これらの高性能な </a:t>
            </a:r>
            <a:r>
              <a:rPr lang="en-US" altLang="ja-JP" sz="2800" dirty="0">
                <a:latin typeface="Noto Sans CJK JP"/>
              </a:rPr>
              <a:t>LLM </a:t>
            </a:r>
            <a:r>
              <a:rPr lang="ja-JP" altLang="en-US" sz="2800" dirty="0">
                <a:latin typeface="Noto Sans CJK JP"/>
              </a:rPr>
              <a:t>が持つ能力の</a:t>
            </a:r>
          </a:p>
          <a:p>
            <a:r>
              <a:rPr lang="ja-JP" altLang="en-US" sz="2800" dirty="0">
                <a:latin typeface="Noto Sans CJK JP"/>
              </a:rPr>
              <a:t>裏には</a:t>
            </a:r>
            <a:r>
              <a:rPr lang="en-US" altLang="ja-JP" sz="2800" dirty="0">
                <a:latin typeface="Noto Sans CJK JP"/>
              </a:rPr>
              <a:t>,</a:t>
            </a:r>
            <a:r>
              <a:rPr lang="ja-JP" altLang="en-US" sz="2800" dirty="0">
                <a:latin typeface="Noto Sans CJK JP"/>
              </a:rPr>
              <a:t>数百億から数兆に及ぶ膨大なパラメータが存在し </a:t>
            </a:r>
            <a:r>
              <a:rPr lang="en-US" altLang="ja-JP" sz="2800" dirty="0">
                <a:latin typeface="Noto Sans CJK JP"/>
              </a:rPr>
              <a:t>,</a:t>
            </a:r>
            <a:r>
              <a:rPr lang="ja-JP" altLang="en-US" sz="2800" dirty="0">
                <a:latin typeface="Noto Sans CJK JP"/>
              </a:rPr>
              <a:t>これが莫大な計算コスト</a:t>
            </a:r>
          </a:p>
          <a:p>
            <a:r>
              <a:rPr lang="ja-JP" altLang="en-US" sz="2800" dirty="0">
                <a:latin typeface="Noto Sans CJK JP"/>
              </a:rPr>
              <a:t>と運用負荷を引き起こす</a:t>
            </a:r>
            <a:r>
              <a:rPr lang="en-US" altLang="ja-JP" sz="2800" dirty="0">
                <a:latin typeface="Noto Sans CJK JP"/>
              </a:rPr>
              <a:t>.</a:t>
            </a:r>
            <a:r>
              <a:rPr lang="ja-JP" altLang="en-US" sz="2800" dirty="0">
                <a:latin typeface="Noto Sans CJK JP"/>
              </a:rPr>
              <a:t>それにより</a:t>
            </a:r>
            <a:r>
              <a:rPr lang="en-US" altLang="ja-JP" sz="2800" dirty="0">
                <a:latin typeface="Noto Sans CJK JP"/>
              </a:rPr>
              <a:t>,</a:t>
            </a:r>
            <a:r>
              <a:rPr lang="ja-JP" altLang="en-US" sz="2800" dirty="0">
                <a:latin typeface="Noto Sans CJK JP"/>
              </a:rPr>
              <a:t>高い電力消費やリアルタイム応答も困難とい</a:t>
            </a:r>
          </a:p>
          <a:p>
            <a:r>
              <a:rPr lang="ja-JP" altLang="en-US" sz="2800" dirty="0">
                <a:latin typeface="Noto Sans CJK JP"/>
              </a:rPr>
              <a:t>う問題もある</a:t>
            </a:r>
            <a:r>
              <a:rPr lang="en-US" altLang="ja-JP" sz="2800" dirty="0">
                <a:latin typeface="Noto Sans CJK JP"/>
              </a:rPr>
              <a:t>.</a:t>
            </a:r>
            <a:r>
              <a:rPr lang="ja-JP" altLang="en-US" sz="2800" dirty="0">
                <a:latin typeface="Noto Sans CJK JP"/>
              </a:rPr>
              <a:t>これらの課題に対し</a:t>
            </a:r>
            <a:r>
              <a:rPr lang="en-US" altLang="ja-JP" sz="2800" dirty="0">
                <a:latin typeface="Noto Sans CJK JP"/>
              </a:rPr>
              <a:t>,</a:t>
            </a:r>
            <a:r>
              <a:rPr lang="ja-JP" altLang="en-US" sz="2800" dirty="0">
                <a:latin typeface="Noto Sans CJK JP"/>
              </a:rPr>
              <a:t>モデル圧縮技術</a:t>
            </a:r>
            <a:r>
              <a:rPr lang="en-US" altLang="ja-JP" sz="2800" dirty="0">
                <a:latin typeface="Noto Sans CJK JP"/>
              </a:rPr>
              <a:t>,</a:t>
            </a:r>
            <a:r>
              <a:rPr lang="ja-JP" altLang="en-US" sz="2800" dirty="0">
                <a:latin typeface="Noto Sans CJK JP"/>
              </a:rPr>
              <a:t>特にプルーニングは</a:t>
            </a:r>
            <a:r>
              <a:rPr lang="en-US" altLang="ja-JP" sz="2800" dirty="0">
                <a:latin typeface="Noto Sans CJK JP"/>
              </a:rPr>
              <a:t>,</a:t>
            </a:r>
            <a:r>
              <a:rPr lang="ja-JP" altLang="en-US" sz="2800" dirty="0">
                <a:latin typeface="Noto Sans CJK JP"/>
              </a:rPr>
              <a:t>モデル</a:t>
            </a:r>
          </a:p>
          <a:p>
            <a:r>
              <a:rPr lang="ja-JP" altLang="en-US" sz="2800" dirty="0">
                <a:latin typeface="Noto Sans CJK JP"/>
              </a:rPr>
              <a:t>の性能を大きく損なうことなく</a:t>
            </a:r>
            <a:r>
              <a:rPr lang="en-US" altLang="ja-JP" sz="2800" dirty="0">
                <a:latin typeface="Noto Sans CJK JP"/>
              </a:rPr>
              <a:t>,</a:t>
            </a:r>
            <a:r>
              <a:rPr lang="ja-JP" altLang="en-US" sz="2800" dirty="0">
                <a:latin typeface="Noto Sans CJK JP"/>
              </a:rPr>
              <a:t>冗長な重みや接続を削減し</a:t>
            </a:r>
            <a:r>
              <a:rPr lang="en-US" altLang="ja-JP" sz="2800" dirty="0">
                <a:latin typeface="Noto Sans CJK JP"/>
              </a:rPr>
              <a:t>,</a:t>
            </a:r>
            <a:r>
              <a:rPr lang="ja-JP" altLang="en-US" sz="2800" dirty="0">
                <a:latin typeface="Noto Sans CJK JP"/>
              </a:rPr>
              <a:t>モデルを軽量化する有</a:t>
            </a:r>
          </a:p>
          <a:p>
            <a:r>
              <a:rPr lang="ja-JP" altLang="en-US" sz="2800" dirty="0">
                <a:latin typeface="Noto Sans CJK JP"/>
              </a:rPr>
              <a:t>効な手段として広く研究されている</a:t>
            </a:r>
            <a:r>
              <a:rPr lang="en-US" altLang="ja-JP" sz="2800" dirty="0">
                <a:latin typeface="Noto Sans CJK JP"/>
              </a:rPr>
              <a:t>.</a:t>
            </a:r>
            <a:endParaRPr sz="2800" dirty="0">
              <a:latin typeface="Noto Sans CJK JP"/>
            </a:endParaRPr>
          </a:p>
        </p:txBody>
      </p:sp>
      <p:sp>
        <p:nvSpPr>
          <p:cNvPr id="7" name="Rectangle 6"/>
          <p:cNvSpPr/>
          <p:nvPr/>
        </p:nvSpPr>
        <p:spPr>
          <a:xfrm>
            <a:off x="1799213" y="11230154"/>
            <a:ext cx="12960000" cy="3600000"/>
          </a:xfrm>
          <a:prstGeom prst="rect">
            <a:avLst/>
          </a:prstGeom>
          <a:ln w="158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tlCol="0" anchor="ctr"/>
          <a:lstStyle/>
          <a:p>
            <a:r>
              <a:rPr sz="2800" dirty="0" err="1">
                <a:solidFill>
                  <a:srgbClr val="808080"/>
                </a:solidFill>
                <a:latin typeface="Noto Sans CJK JP"/>
              </a:rPr>
              <a:t>図表挿入（背景と目的</a:t>
            </a:r>
            <a:r>
              <a:rPr sz="2800" dirty="0">
                <a:solidFill>
                  <a:srgbClr val="808080"/>
                </a:solidFill>
                <a:latin typeface="Noto Sans CJK JP"/>
              </a:rPr>
              <a:t>）</a:t>
            </a:r>
          </a:p>
        </p:txBody>
      </p:sp>
      <p:sp>
        <p:nvSpPr>
          <p:cNvPr id="8" name="Rectangle 7"/>
          <p:cNvSpPr/>
          <p:nvPr/>
        </p:nvSpPr>
        <p:spPr>
          <a:xfrm>
            <a:off x="15515999" y="3886331"/>
            <a:ext cx="12960000" cy="1080000"/>
          </a:xfrm>
          <a:prstGeom prst="rect">
            <a:avLst/>
          </a:prstGeom>
          <a:solidFill>
            <a:srgbClr val="0066CC"/>
          </a:solidFill>
        </p:spPr>
        <p:style>
          <a:lnRef idx="1">
            <a:schemeClr val="accent1"/>
          </a:lnRef>
          <a:fillRef idx="3">
            <a:schemeClr val="accent1"/>
          </a:fillRef>
          <a:effectRef idx="2">
            <a:schemeClr val="accent1"/>
          </a:effectRef>
          <a:fontRef idx="minor">
            <a:schemeClr val="lt1"/>
          </a:fontRef>
        </p:style>
        <p:txBody>
          <a:bodyPr rtlCol="0" anchor="ctr"/>
          <a:lstStyle/>
          <a:p>
            <a:r>
              <a:rPr sz="3600" b="1">
                <a:solidFill>
                  <a:srgbClr val="FFFFFF"/>
                </a:solidFill>
                <a:latin typeface="Noto Sans CJK JP"/>
              </a:rPr>
              <a:t>研究方法</a:t>
            </a:r>
          </a:p>
        </p:txBody>
      </p:sp>
      <p:sp>
        <p:nvSpPr>
          <p:cNvPr id="9" name="TextBox 8"/>
          <p:cNvSpPr txBox="1"/>
          <p:nvPr/>
        </p:nvSpPr>
        <p:spPr>
          <a:xfrm>
            <a:off x="15516000" y="4981183"/>
            <a:ext cx="12941999" cy="5693866"/>
          </a:xfrm>
          <a:prstGeom prst="rect">
            <a:avLst/>
          </a:prstGeom>
          <a:noFill/>
          <a:ln w="15875">
            <a:solidFill>
              <a:schemeClr val="accent1">
                <a:shade val="95000"/>
                <a:satMod val="105000"/>
              </a:schemeClr>
            </a:solidFill>
            <a:prstDash val="sysDash"/>
          </a:ln>
        </p:spPr>
        <p:txBody>
          <a:bodyPr wrap="square">
            <a:spAutoFit/>
          </a:bodyPr>
          <a:lstStyle/>
          <a:p>
            <a:r>
              <a:rPr lang="ja-JP" altLang="en-US" sz="2800" dirty="0"/>
              <a:t>本研究では、事前学習済み</a:t>
            </a:r>
            <a:r>
              <a:rPr lang="en-US" altLang="ja-JP" sz="2800" dirty="0"/>
              <a:t>GPT-2</a:t>
            </a:r>
            <a:r>
              <a:rPr lang="ja-JP" altLang="en-US" sz="2800" dirty="0"/>
              <a:t>モデルを基盤とし、ターミナルアトラクタ理論を応用した新しいプルーニング手法と従来の正則化型手法を比較検証した。学習には自然文データセットを用い、すべての手法で同一の条件（学習率、バッチサイズ、勾配蓄積など）を設定して公平性を確保した。学習の流れとしては、まずトークナイズ処理によりテキストを数値化し、入力と正解ラベルを対応付けてモデルに入力する。順伝播により得られた出力と正解との誤差をクロスエントロピー損失として算出し、誤差逆伝播を通じて勾配を計算、一定の勾配蓄積後にパラメータを更新する。</a:t>
            </a:r>
            <a:br>
              <a:rPr lang="ja-JP" altLang="en-US" sz="2800" dirty="0"/>
            </a:br>
            <a:r>
              <a:rPr lang="ja-JP" altLang="en-US" sz="2800" dirty="0"/>
              <a:t>先行研究で提案されたターミナルアトラクタ手法は、損失最小化過程に安定的な収束点（アトラクタ）を導入し、重みが不要方向に発散するのを防ぐ特徴を持つ。本研究では、この原理をプルーニング過程に組み込み、重みの縮退を自然に促すことでモデルのスパース化を達成した。学習後、各層の重み分布を解析し、ターミナルアトラクタ導入がより効率的なパラメータ削減に寄与するかを評価した。</a:t>
            </a:r>
          </a:p>
          <a:p>
            <a:endParaRPr sz="2800" dirty="0">
              <a:latin typeface="Noto Sans CJK JP"/>
            </a:endParaRPr>
          </a:p>
        </p:txBody>
      </p:sp>
      <p:sp>
        <p:nvSpPr>
          <p:cNvPr id="10" name="Rectangle 9"/>
          <p:cNvSpPr/>
          <p:nvPr/>
        </p:nvSpPr>
        <p:spPr>
          <a:xfrm>
            <a:off x="15515999" y="11148131"/>
            <a:ext cx="12960000" cy="3600000"/>
          </a:xfrm>
          <a:prstGeom prst="rect">
            <a:avLst/>
          </a:prstGeom>
          <a:ln w="158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tlCol="0" anchor="ctr"/>
          <a:lstStyle/>
          <a:p>
            <a:r>
              <a:rPr sz="2800">
                <a:solidFill>
                  <a:srgbClr val="808080"/>
                </a:solidFill>
                <a:latin typeface="Noto Sans CJK JP"/>
              </a:rPr>
              <a:t>図表挿入（研究方法）</a:t>
            </a:r>
          </a:p>
        </p:txBody>
      </p:sp>
      <p:sp>
        <p:nvSpPr>
          <p:cNvPr id="11" name="Rectangle 10"/>
          <p:cNvSpPr/>
          <p:nvPr/>
        </p:nvSpPr>
        <p:spPr>
          <a:xfrm>
            <a:off x="1800000" y="15963000"/>
            <a:ext cx="26675999" cy="1080000"/>
          </a:xfrm>
          <a:prstGeom prst="rect">
            <a:avLst/>
          </a:prstGeom>
          <a:solidFill>
            <a:srgbClr val="0066CC"/>
          </a:solidFill>
        </p:spPr>
        <p:style>
          <a:lnRef idx="1">
            <a:schemeClr val="accent1"/>
          </a:lnRef>
          <a:fillRef idx="3">
            <a:schemeClr val="accent1"/>
          </a:fillRef>
          <a:effectRef idx="2">
            <a:schemeClr val="accent1"/>
          </a:effectRef>
          <a:fontRef idx="minor">
            <a:schemeClr val="lt1"/>
          </a:fontRef>
        </p:style>
        <p:txBody>
          <a:bodyPr rtlCol="0" anchor="ctr"/>
          <a:lstStyle/>
          <a:p>
            <a:r>
              <a:rPr sz="3600" b="1">
                <a:solidFill>
                  <a:srgbClr val="FFFFFF"/>
                </a:solidFill>
                <a:latin typeface="Noto Sans CJK JP"/>
              </a:rPr>
              <a:t>結果と考察</a:t>
            </a:r>
          </a:p>
        </p:txBody>
      </p:sp>
      <mc:AlternateContent xmlns:mc="http://schemas.openxmlformats.org/markup-compatibility/2006">
        <mc:Choice xmlns:a14="http://schemas.microsoft.com/office/drawing/2010/main" Requires="a14">
          <p:sp>
            <p:nvSpPr>
              <p:cNvPr id="12" name="TextBox 11"/>
              <p:cNvSpPr txBox="1"/>
              <p:nvPr/>
            </p:nvSpPr>
            <p:spPr>
              <a:xfrm>
                <a:off x="1782001" y="17280000"/>
                <a:ext cx="26647193" cy="2677656"/>
              </a:xfrm>
              <a:prstGeom prst="rect">
                <a:avLst/>
              </a:prstGeom>
              <a:noFill/>
              <a:ln w="15875">
                <a:solidFill>
                  <a:schemeClr val="accent1">
                    <a:shade val="95000"/>
                    <a:satMod val="105000"/>
                  </a:schemeClr>
                </a:solidFill>
                <a:prstDash val="sysDash"/>
              </a:ln>
            </p:spPr>
            <p:txBody>
              <a:bodyPr wrap="square">
                <a:spAutoFit/>
              </a:bodyPr>
              <a:lstStyle/>
              <a:p>
                <a:r>
                  <a:rPr lang="ja-JP" altLang="en-US" sz="2800" dirty="0"/>
                  <a:t>　</a:t>
                </a:r>
                <a:endParaRPr lang="en-US" altLang="ja-JP" sz="2800" dirty="0"/>
              </a:p>
              <a:p>
                <a:r>
                  <a:rPr lang="ja-JP" altLang="en-US" sz="2800" dirty="0"/>
                  <a:t>通常のプルーニングでは、重みの絶対値に基づいて閾値以下のパラメータを削除するため、モデルの圧縮には有効である一方、学習後期において性能の不安定化や再学習コストの増大が課題として残る。一方、ターミナルアトラクタを導入した手法では、学習終盤で重みが目標状態 </a:t>
                </a:r>
                <a14:m>
                  <m:oMath xmlns:m="http://schemas.openxmlformats.org/officeDocument/2006/math">
                    <m:sSup>
                      <m:sSupPr>
                        <m:ctrlPr>
                          <a:rPr lang="ja-JP" altLang="en-US"/>
                        </m:ctrlPr>
                      </m:sSupPr>
                      <m:e>
                        <m:r>
                          <a:rPr lang="ja-JP" altLang="en-US" i="1"/>
                          <m:t>𝑤</m:t>
                        </m:r>
                      </m:e>
                      <m:sup>
                        <m:r>
                          <a:rPr lang="ja-JP" altLang="en-US"/>
                          <m:t>∗</m:t>
                        </m:r>
                      </m:sup>
                    </m:sSup>
                  </m:oMath>
                </a14:m>
                <a:r>
                  <a:rPr lang="ja-JP" altLang="en-US" sz="2800" dirty="0"/>
                  <a:t>へと滑らかに収束するよう設計されており、損失関数に正則化項を加えることで安定化が確認された。学習初期</a:t>
                </a:r>
                <a:r>
                  <a:rPr lang="en-US" altLang="ja-JP" sz="2800" dirty="0"/>
                  <a:t>〜</a:t>
                </a:r>
                <a:r>
                  <a:rPr lang="ja-JP" altLang="en-US" sz="2800" dirty="0"/>
                  <a:t>中期では通常モデルとほぼ同等の学習速度を維持しつつ、終盤において</a:t>
                </a:r>
                <a:r>
                  <a:rPr lang="en-US" altLang="ja-JP" sz="2800" b="1" dirty="0"/>
                  <a:t>Training Loss</a:t>
                </a:r>
                <a:r>
                  <a:rPr lang="ja-JP" altLang="en-US" sz="2800" dirty="0"/>
                  <a:t> および </a:t>
                </a:r>
                <a:r>
                  <a:rPr lang="en-US" altLang="ja-JP" sz="2800" b="1" dirty="0"/>
                  <a:t>Validation Loss</a:t>
                </a:r>
                <a:r>
                  <a:rPr lang="ja-JP" altLang="en-US" sz="2800" dirty="0"/>
                  <a:t> の双方がより滑らかに減少した。また、プルーニング後のモデルにおいても、不要パラメータ削減率を維持したまま、</a:t>
                </a:r>
                <a:r>
                  <a:rPr lang="ja-JP" altLang="en-US" sz="2800" b="1" dirty="0"/>
                  <a:t>損失値の急激な上昇を抑制</a:t>
                </a:r>
                <a:r>
                  <a:rPr lang="ja-JP" altLang="en-US" sz="2800" dirty="0"/>
                  <a:t>できる傾向が見られた。これは、ターミナルアトラクタによって重要な重みが急激に消失するのを防ぎ、ネットワークの情報流を保持できたためと考えられる。</a:t>
                </a:r>
                <a:endParaRPr sz="2800" dirty="0">
                  <a:latin typeface="Noto Sans CJK JP"/>
                </a:endParaRPr>
              </a:p>
            </p:txBody>
          </p:sp>
        </mc:Choice>
        <mc:Fallback>
          <p:sp>
            <p:nvSpPr>
              <p:cNvPr id="12" name="TextBox 11"/>
              <p:cNvSpPr txBox="1">
                <a:spLocks noRot="1" noChangeAspect="1" noMove="1" noResize="1" noEditPoints="1" noAdjustHandles="1" noChangeArrowheads="1" noChangeShapeType="1" noTextEdit="1"/>
              </p:cNvSpPr>
              <p:nvPr/>
            </p:nvSpPr>
            <p:spPr>
              <a:xfrm>
                <a:off x="1782001" y="17280000"/>
                <a:ext cx="26647193" cy="2677656"/>
              </a:xfrm>
              <a:prstGeom prst="rect">
                <a:avLst/>
              </a:prstGeom>
              <a:blipFill>
                <a:blip r:embed="rId2"/>
                <a:stretch>
                  <a:fillRect l="-434" b="-4072"/>
                </a:stretch>
              </a:blipFill>
              <a:ln w="15875">
                <a:solidFill>
                  <a:schemeClr val="accent1">
                    <a:shade val="95000"/>
                    <a:satMod val="105000"/>
                  </a:schemeClr>
                </a:solidFill>
                <a:prstDash val="sysDash"/>
              </a:ln>
            </p:spPr>
            <p:txBody>
              <a:bodyPr/>
              <a:lstStyle/>
              <a:p>
                <a:r>
                  <a:rPr lang="ja-JP" altLang="en-US">
                    <a:noFill/>
                  </a:rPr>
                  <a:t> </a:t>
                </a:r>
              </a:p>
            </p:txBody>
          </p:sp>
        </mc:Fallback>
      </mc:AlternateContent>
      <p:sp>
        <p:nvSpPr>
          <p:cNvPr id="13" name="Rectangle 12"/>
          <p:cNvSpPr/>
          <p:nvPr/>
        </p:nvSpPr>
        <p:spPr>
          <a:xfrm>
            <a:off x="1781999" y="21401881"/>
            <a:ext cx="26675999" cy="4320000"/>
          </a:xfrm>
          <a:prstGeom prst="rect">
            <a:avLst/>
          </a:prstGeom>
          <a:ln w="158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tlCol="0" anchor="ctr"/>
          <a:lstStyle/>
          <a:p>
            <a:r>
              <a:rPr sz="2800">
                <a:solidFill>
                  <a:srgbClr val="808080"/>
                </a:solidFill>
                <a:latin typeface="Noto Sans CJK JP"/>
              </a:rPr>
              <a:t>図表挿入（結果と考察）</a:t>
            </a:r>
          </a:p>
        </p:txBody>
      </p:sp>
      <p:sp>
        <p:nvSpPr>
          <p:cNvPr id="14" name="Rectangle 13"/>
          <p:cNvSpPr/>
          <p:nvPr/>
        </p:nvSpPr>
        <p:spPr>
          <a:xfrm>
            <a:off x="1781998" y="26513531"/>
            <a:ext cx="26675999" cy="1080000"/>
          </a:xfrm>
          <a:prstGeom prst="rect">
            <a:avLst/>
          </a:prstGeom>
          <a:solidFill>
            <a:srgbClr val="0066CC"/>
          </a:solidFill>
        </p:spPr>
        <p:style>
          <a:lnRef idx="1">
            <a:schemeClr val="accent1"/>
          </a:lnRef>
          <a:fillRef idx="3">
            <a:schemeClr val="accent1"/>
          </a:fillRef>
          <a:effectRef idx="2">
            <a:schemeClr val="accent1"/>
          </a:effectRef>
          <a:fontRef idx="minor">
            <a:schemeClr val="lt1"/>
          </a:fontRef>
        </p:style>
        <p:txBody>
          <a:bodyPr rtlCol="0" anchor="ctr"/>
          <a:lstStyle/>
          <a:p>
            <a:r>
              <a:rPr sz="3600" b="1">
                <a:solidFill>
                  <a:srgbClr val="FFFFFF"/>
                </a:solidFill>
                <a:latin typeface="Noto Sans CJK JP"/>
              </a:rPr>
              <a:t>結論</a:t>
            </a:r>
          </a:p>
        </p:txBody>
      </p:sp>
      <p:sp>
        <p:nvSpPr>
          <p:cNvPr id="15" name="TextBox 14"/>
          <p:cNvSpPr txBox="1"/>
          <p:nvPr/>
        </p:nvSpPr>
        <p:spPr>
          <a:xfrm>
            <a:off x="1800000" y="27742800"/>
            <a:ext cx="26675999" cy="1440000"/>
          </a:xfrm>
          <a:prstGeom prst="rect">
            <a:avLst/>
          </a:prstGeom>
          <a:noFill/>
          <a:ln w="15875">
            <a:solidFill>
              <a:schemeClr val="accent1"/>
            </a:solidFill>
            <a:prstDash val="sysDash"/>
          </a:ln>
        </p:spPr>
        <p:txBody>
          <a:bodyPr wrap="none">
            <a:spAutoFit/>
          </a:bodyPr>
          <a:lstStyle/>
          <a:p>
            <a:r>
              <a:rPr sz="2800">
                <a:latin typeface="Noto Sans CJK JP"/>
              </a:rPr>
              <a:t>結論 の内容を記載してください。</a:t>
            </a:r>
          </a:p>
        </p:txBody>
      </p:sp>
      <p:sp>
        <p:nvSpPr>
          <p:cNvPr id="16" name="Rectangle 15"/>
          <p:cNvSpPr/>
          <p:nvPr/>
        </p:nvSpPr>
        <p:spPr>
          <a:xfrm>
            <a:off x="1800000" y="29595612"/>
            <a:ext cx="26675999" cy="2880000"/>
          </a:xfrm>
          <a:prstGeom prst="rect">
            <a:avLst/>
          </a:prstGeom>
          <a:ln w="158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tlCol="0" anchor="ctr"/>
          <a:lstStyle/>
          <a:p>
            <a:r>
              <a:rPr sz="2800">
                <a:solidFill>
                  <a:srgbClr val="808080"/>
                </a:solidFill>
                <a:latin typeface="Noto Sans CJK JP"/>
              </a:rPr>
              <a:t>図表挿入（結論）</a:t>
            </a:r>
          </a:p>
        </p:txBody>
      </p:sp>
      <p:sp>
        <p:nvSpPr>
          <p:cNvPr id="17" name="Rectangle 16"/>
          <p:cNvSpPr/>
          <p:nvPr/>
        </p:nvSpPr>
        <p:spPr>
          <a:xfrm>
            <a:off x="1800000" y="33445081"/>
            <a:ext cx="26675999" cy="1080000"/>
          </a:xfrm>
          <a:prstGeom prst="rect">
            <a:avLst/>
          </a:prstGeom>
          <a:solidFill>
            <a:srgbClr val="0066CC"/>
          </a:solidFill>
        </p:spPr>
        <p:style>
          <a:lnRef idx="1">
            <a:schemeClr val="accent1"/>
          </a:lnRef>
          <a:fillRef idx="3">
            <a:schemeClr val="accent1"/>
          </a:fillRef>
          <a:effectRef idx="2">
            <a:schemeClr val="accent1"/>
          </a:effectRef>
          <a:fontRef idx="minor">
            <a:schemeClr val="lt1"/>
          </a:fontRef>
        </p:style>
        <p:txBody>
          <a:bodyPr rtlCol="0" anchor="ctr"/>
          <a:lstStyle/>
          <a:p>
            <a:r>
              <a:rPr sz="3600" b="1">
                <a:solidFill>
                  <a:srgbClr val="FFFFFF"/>
                </a:solidFill>
                <a:latin typeface="Noto Sans CJK JP"/>
              </a:rPr>
              <a:t>今後の予定</a:t>
            </a:r>
          </a:p>
        </p:txBody>
      </p:sp>
      <p:sp>
        <p:nvSpPr>
          <p:cNvPr id="18" name="TextBox 17"/>
          <p:cNvSpPr txBox="1"/>
          <p:nvPr/>
        </p:nvSpPr>
        <p:spPr>
          <a:xfrm>
            <a:off x="1832397" y="34633681"/>
            <a:ext cx="26675999" cy="2520000"/>
          </a:xfrm>
          <a:prstGeom prst="rect">
            <a:avLst/>
          </a:prstGeom>
          <a:noFill/>
          <a:ln w="15875">
            <a:solidFill>
              <a:schemeClr val="accent1"/>
            </a:solidFill>
            <a:prstDash val="sysDot"/>
          </a:ln>
        </p:spPr>
        <p:txBody>
          <a:bodyPr wrap="none">
            <a:spAutoFit/>
          </a:bodyPr>
          <a:lstStyle/>
          <a:p>
            <a:r>
              <a:rPr sz="2800">
                <a:latin typeface="Noto Sans CJK JP"/>
              </a:rPr>
              <a:t>今後の予定 の内容を記載してください。</a:t>
            </a:r>
          </a:p>
        </p:txBody>
      </p:sp>
      <p:sp>
        <p:nvSpPr>
          <p:cNvPr id="19" name="Rectangle 18"/>
          <p:cNvSpPr/>
          <p:nvPr/>
        </p:nvSpPr>
        <p:spPr>
          <a:xfrm>
            <a:off x="1753196" y="38603062"/>
            <a:ext cx="26675999" cy="1080000"/>
          </a:xfrm>
          <a:prstGeom prst="rect">
            <a:avLst/>
          </a:prstGeom>
          <a:solidFill>
            <a:srgbClr val="0066CC"/>
          </a:solidFill>
        </p:spPr>
        <p:style>
          <a:lnRef idx="1">
            <a:schemeClr val="accent1"/>
          </a:lnRef>
          <a:fillRef idx="3">
            <a:schemeClr val="accent1"/>
          </a:fillRef>
          <a:effectRef idx="2">
            <a:schemeClr val="accent1"/>
          </a:effectRef>
          <a:fontRef idx="minor">
            <a:schemeClr val="lt1"/>
          </a:fontRef>
        </p:style>
        <p:txBody>
          <a:bodyPr rtlCol="0" anchor="ctr"/>
          <a:lstStyle/>
          <a:p>
            <a:r>
              <a:rPr sz="3600" b="1">
                <a:solidFill>
                  <a:srgbClr val="FFFFFF"/>
                </a:solidFill>
                <a:latin typeface="Noto Sans CJK JP"/>
              </a:rPr>
              <a:t>⑧参考文献（任意）</a:t>
            </a:r>
          </a:p>
        </p:txBody>
      </p:sp>
      <p:sp>
        <p:nvSpPr>
          <p:cNvPr id="20" name="TextBox 19"/>
          <p:cNvSpPr txBox="1"/>
          <p:nvPr/>
        </p:nvSpPr>
        <p:spPr>
          <a:xfrm>
            <a:off x="1753195" y="39841081"/>
            <a:ext cx="26675999" cy="1800000"/>
          </a:xfrm>
          <a:prstGeom prst="rect">
            <a:avLst/>
          </a:prstGeom>
          <a:noFill/>
          <a:ln w="15875">
            <a:solidFill>
              <a:schemeClr val="accent1">
                <a:shade val="95000"/>
                <a:satMod val="105000"/>
              </a:schemeClr>
            </a:solidFill>
            <a:prstDash val="sysDash"/>
          </a:ln>
        </p:spPr>
        <p:txBody>
          <a:bodyPr wrap="none">
            <a:spAutoFit/>
          </a:bodyPr>
          <a:lstStyle/>
          <a:p>
            <a:r>
              <a:rPr sz="2800">
                <a:latin typeface="Noto Sans CJK JP"/>
              </a:rPr>
              <a:t>⑧参考文献（任意） の内容を記載してください。</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195</TotalTime>
  <Words>613</Words>
  <Application>Microsoft Office PowerPoint</Application>
  <PresentationFormat>ユーザー設定</PresentationFormat>
  <Paragraphs>27</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Noto Sans CJK JP</vt:lpstr>
      <vt:lpstr>Arial</vt:lpstr>
      <vt:lpstr>Calibri</vt:lpstr>
      <vt:lpstr>Office Theme</vt:lpstr>
      <vt:lpstr>PowerPoint プレゼンテーション</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佐藤　力</cp:lastModifiedBy>
  <cp:revision>4</cp:revision>
  <dcterms:created xsi:type="dcterms:W3CDTF">2013-01-27T09:14:16Z</dcterms:created>
  <dcterms:modified xsi:type="dcterms:W3CDTF">2025-10-24T06:16:05Z</dcterms:modified>
  <cp:category/>
</cp:coreProperties>
</file>