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0" r:id="rId10"/>
    <p:sldId id="265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00F953-8386-418B-9FC8-C7D1AEDBC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CECA3D0-A113-4240-B407-7385CE42F2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91290D-C215-4C69-A90B-F7BF5A8BA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86CB-21A9-44E1-9370-D52F9CC083BA}" type="datetimeFigureOut">
              <a:rPr kumimoji="1" lang="ja-JP" altLang="en-US" smtClean="0"/>
              <a:t>2024/1/9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555DC3-6D61-4294-9A4C-B26332D7A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0F86C6-CFF3-4938-A7F6-ACD78B487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5A9C-7C23-489A-A93D-8B986D26A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875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EF3491-08A4-4FAE-80AE-A554E72A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BA80D29-BF03-45A2-8720-BD1242A42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1211D8-8682-4C82-8888-B58332996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86CB-21A9-44E1-9370-D52F9CC083BA}" type="datetimeFigureOut">
              <a:rPr kumimoji="1" lang="ja-JP" altLang="en-US" smtClean="0"/>
              <a:t>2024/1/9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577A11D-E830-4694-A772-DF944846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F1C442-8C18-4F98-B2FC-E25333937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5A9C-7C23-489A-A93D-8B986D26A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992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3ED422-4758-4873-BA76-67934D12AB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1BE05A9-906C-4089-9D3F-EC18C47CD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3A29A7-0FA4-4C7D-819D-FA8863E26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86CB-21A9-44E1-9370-D52F9CC083BA}" type="datetimeFigureOut">
              <a:rPr kumimoji="1" lang="ja-JP" altLang="en-US" smtClean="0"/>
              <a:t>2024/1/9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5493B2-A6FB-431B-824B-6A4541F53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4A3046-4E1B-4077-AA39-CE5F3EF78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5A9C-7C23-489A-A93D-8B986D26A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9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1D2B40-C389-412A-A9E5-784993A69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7A553A-E02F-4E2A-BDC7-2A6AA13F3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C9BCCFA-F5D6-4D03-AA60-61A6CF4DE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86CB-21A9-44E1-9370-D52F9CC083BA}" type="datetimeFigureOut">
              <a:rPr kumimoji="1" lang="ja-JP" altLang="en-US" smtClean="0"/>
              <a:t>2024/1/9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6E5A85-2A85-46F9-99B7-F3864B99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7B4851-98F4-424C-BABD-6968C715D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5A9C-7C23-489A-A93D-8B986D26A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30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954EEF-2C38-43B2-A847-5BB97EA7F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301EC06-0F39-46C4-8A66-B2FB609E1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F3B859-2429-4DA4-AE14-513EE444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86CB-21A9-44E1-9370-D52F9CC083BA}" type="datetimeFigureOut">
              <a:rPr kumimoji="1" lang="ja-JP" altLang="en-US" smtClean="0"/>
              <a:t>2024/1/9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C705A0-2EE5-4D0D-B974-95513048D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F33154-44EA-400F-B9EE-1B00FDF8B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5A9C-7C23-489A-A93D-8B986D26A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4691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78FB77-C2F4-4CA6-B979-F3CBE3C66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15D03A-A851-449D-9ACF-B293FF82C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5CC6CC9-DBE0-4C11-ABB4-4D7DA0F40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FB3B7ED-F73A-415D-A3EC-B1D194104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86CB-21A9-44E1-9370-D52F9CC083BA}" type="datetimeFigureOut">
              <a:rPr kumimoji="1" lang="ja-JP" altLang="en-US" smtClean="0"/>
              <a:t>2024/1/9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C14C0E2-C54E-4956-B3B5-3F9EC5BAE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653A89E-9802-4CEA-B636-90512916E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5A9C-7C23-489A-A93D-8B986D26A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72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452F23-254C-46BF-A139-987BE82A1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5C1783-7BFC-4A14-B4ED-470D7472A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5017709-FDC2-437D-9772-FE1241160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6C527CB-0FB8-44B7-8964-A536BF26D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51A988B-A006-41D4-B355-69315FD71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8D125BC-3F7E-4B0B-9F95-AA02BF3A6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86CB-21A9-44E1-9370-D52F9CC083BA}" type="datetimeFigureOut">
              <a:rPr kumimoji="1" lang="ja-JP" altLang="en-US" smtClean="0"/>
              <a:t>2024/1/9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ECD1CAB-1DF6-49E7-8026-103D06C30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3FF630F-CDE7-4385-96E8-DA919838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5A9C-7C23-489A-A93D-8B986D26A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269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AB45A4-F364-4B12-A3C0-DA7B2CC99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645A8F7-9245-4228-A3C8-E300459FA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86CB-21A9-44E1-9370-D52F9CC083BA}" type="datetimeFigureOut">
              <a:rPr kumimoji="1" lang="ja-JP" altLang="en-US" smtClean="0"/>
              <a:t>2024/1/9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B9C3457-3773-43CA-95A8-BC379D7F6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1AB816E-1EEB-40D9-873D-4B31D51BB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5A9C-7C23-489A-A93D-8B986D26A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652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D6B1CA3-868D-48E3-B993-4C4C9FBD9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86CB-21A9-44E1-9370-D52F9CC083BA}" type="datetimeFigureOut">
              <a:rPr kumimoji="1" lang="ja-JP" altLang="en-US" smtClean="0"/>
              <a:t>2024/1/9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C26C28E-A9FC-489C-A234-DB4C6778C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C89D45-5C19-4213-9DB8-7BE54F2B3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5A9C-7C23-489A-A93D-8B986D26A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849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48A31D-3760-4A44-BAC2-758D670E5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9DEE72-85D1-4EDD-A544-FDD96549A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7896E60-0B08-4EBE-B9D9-50E016148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8D13095-1E18-42B7-A67F-BDB52CC6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86CB-21A9-44E1-9370-D52F9CC083BA}" type="datetimeFigureOut">
              <a:rPr kumimoji="1" lang="ja-JP" altLang="en-US" smtClean="0"/>
              <a:t>2024/1/9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AE9D0B-4A2E-4CDF-A74A-720B6A7C2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3ECDDC-555B-47CD-AB7C-602E95F14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5A9C-7C23-489A-A93D-8B986D26A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72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40692C-492E-4E32-A7F0-1FBA7B770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BE838F7-99E7-4461-982D-B4D247312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91A9676-4124-4474-B522-22E0CA2D5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E4579C6-1BAE-478C-AE04-A9CC9C5C5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86CB-21A9-44E1-9370-D52F9CC083BA}" type="datetimeFigureOut">
              <a:rPr kumimoji="1" lang="ja-JP" altLang="en-US" smtClean="0"/>
              <a:t>2024/1/9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44110C2-0207-43D3-BBFC-C4496A235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4A0909F-A2AA-4EDF-A0DC-219AFB6D2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5A9C-7C23-489A-A93D-8B986D26A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6789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1818690-9431-4A13-9E85-F1B3F2A81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34B4F72-B5B4-4E40-8F51-AAC16368C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1067E9-88D9-4BA2-88A2-CFC9F55EE7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A86CB-21A9-44E1-9370-D52F9CC083BA}" type="datetimeFigureOut">
              <a:rPr kumimoji="1" lang="ja-JP" altLang="en-US" smtClean="0"/>
              <a:t>2024/1/9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EC1BC9-ADBF-4E15-9FEE-3935D716B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D431E9-70A3-473E-BBB6-BB0F3645A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55A9C-7C23-489A-A93D-8B986D26A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103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://sozaikoujou.com/18128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ozaikoujou.com/18130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sozaikoujou.com/18128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zaikoujou.com/18128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Excel_Worksheet3.xlsx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2.xlsx"/><Relationship Id="rId9" Type="http://schemas.openxmlformats.org/officeDocument/2006/relationships/hyperlink" Target="http://sozaikoujou.com/1813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://sozaikoujou.com/18130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png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5.xlsx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hyperlink" Target="http://sozaikoujou.com/1813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3530B428-6149-4ED4-A67D-C48742F38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82" y="128254"/>
            <a:ext cx="3426121" cy="24669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8CD3161-83AA-4FCB-BE8B-ACB3002C3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82" y="2951072"/>
            <a:ext cx="3426121" cy="30059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FC51749-5499-4FE9-8F90-1013CD10B3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505" y="195631"/>
            <a:ext cx="6324925" cy="35688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66F25E1-B5C3-4A4B-A849-79637784FC25}"/>
              </a:ext>
            </a:extLst>
          </p:cNvPr>
          <p:cNvSpPr/>
          <p:nvPr/>
        </p:nvSpPr>
        <p:spPr>
          <a:xfrm>
            <a:off x="8999621" y="2286000"/>
            <a:ext cx="2517006" cy="608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s</a:t>
            </a:r>
            <a:r>
              <a:rPr kumimoji="1" lang="en-US" altLang="ja-JP" dirty="0"/>
              <a:t>ession</a:t>
            </a:r>
            <a:r>
              <a:rPr kumimoji="1" lang="ja-JP" altLang="en-US" dirty="0"/>
              <a:t>に入れる</a:t>
            </a:r>
          </a:p>
        </p:txBody>
      </p:sp>
      <p:graphicFrame>
        <p:nvGraphicFramePr>
          <p:cNvPr id="20" name="オブジェクト 19">
            <a:extLst>
              <a:ext uri="{FF2B5EF4-FFF2-40B4-BE49-F238E27FC236}">
                <a16:creationId xmlns:a16="http://schemas.microsoft.com/office/drawing/2014/main" id="{65B0FD8D-7021-4CC5-A4DE-DD2FAC54EA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693005"/>
              </p:ext>
            </p:extLst>
          </p:nvPr>
        </p:nvGraphicFramePr>
        <p:xfrm>
          <a:off x="6775434" y="4127701"/>
          <a:ext cx="2991989" cy="2075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Worksheet" r:id="rId6" imgW="1990725" imgH="1381125" progId="Excel.Sheet.12">
                  <p:embed/>
                </p:oleObj>
              </mc:Choice>
              <mc:Fallback>
                <p:oleObj name="Worksheet" r:id="rId6" imgW="1990725" imgH="13811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75434" y="4127701"/>
                        <a:ext cx="2991989" cy="2075782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E1D2E36-52AF-46F9-857D-78A0DBC5FD0B}"/>
              </a:ext>
            </a:extLst>
          </p:cNvPr>
          <p:cNvSpPr/>
          <p:nvPr/>
        </p:nvSpPr>
        <p:spPr>
          <a:xfrm>
            <a:off x="4158064" y="4223886"/>
            <a:ext cx="2517006" cy="608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users.csv</a:t>
            </a:r>
            <a:endParaRPr kumimoji="1" lang="ja-JP" altLang="en-US" dirty="0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38254989-F541-4A15-874B-6FDF7962C2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710598" y="5165592"/>
            <a:ext cx="1211991" cy="121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5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4C1D7DA-F020-472B-A1DB-F6B3DF178DD4}"/>
              </a:ext>
            </a:extLst>
          </p:cNvPr>
          <p:cNvSpPr/>
          <p:nvPr/>
        </p:nvSpPr>
        <p:spPr>
          <a:xfrm>
            <a:off x="343211" y="336884"/>
            <a:ext cx="5460823" cy="2906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清水さんの教材作成画面</a:t>
            </a:r>
            <a:br>
              <a:rPr kumimoji="1" lang="en-US" altLang="ja-JP" dirty="0"/>
            </a:br>
            <a:r>
              <a:rPr kumimoji="1" lang="ja-JP" altLang="en-US" dirty="0"/>
              <a:t>キーワード抽出</a:t>
            </a: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ja-JP" altLang="en-US" dirty="0"/>
              <a:t>手を付けられてない</a:t>
            </a:r>
            <a:br>
              <a:rPr kumimoji="1" lang="en-US" altLang="ja-JP" dirty="0"/>
            </a:br>
            <a:r>
              <a:rPr kumimoji="1" lang="en-US" altLang="ja-JP" dirty="0"/>
              <a:t>Flask</a:t>
            </a:r>
            <a:r>
              <a:rPr kumimoji="1" lang="ja-JP" altLang="en-US" dirty="0"/>
              <a:t>のルートの一般化がよくわからない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CA9A317-6272-4903-86DD-93DDC67CD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73903" y="5303295"/>
            <a:ext cx="1406091" cy="140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07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6E09EDA-403B-4624-BE6C-969551240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16" y="239769"/>
            <a:ext cx="3019580" cy="36641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C964143-5E95-4F60-8465-7E2577913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9567" y="218227"/>
            <a:ext cx="1829081" cy="37226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9E92B14-49A2-47D0-89E2-CFBF70A697FA}"/>
              </a:ext>
            </a:extLst>
          </p:cNvPr>
          <p:cNvSpPr/>
          <p:nvPr/>
        </p:nvSpPr>
        <p:spPr>
          <a:xfrm>
            <a:off x="5645167" y="388218"/>
            <a:ext cx="2517006" cy="608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study_time.csv</a:t>
            </a:r>
            <a:endParaRPr kumimoji="1" lang="ja-JP" altLang="en-US" dirty="0"/>
          </a:p>
        </p:txBody>
      </p:sp>
      <p:graphicFrame>
        <p:nvGraphicFramePr>
          <p:cNvPr id="15" name="オブジェクト 14">
            <a:extLst>
              <a:ext uri="{FF2B5EF4-FFF2-40B4-BE49-F238E27FC236}">
                <a16:creationId xmlns:a16="http://schemas.microsoft.com/office/drawing/2014/main" id="{D9DBAFBA-A21A-4208-9AA6-1DD05B9441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742821"/>
              </p:ext>
            </p:extLst>
          </p:nvPr>
        </p:nvGraphicFramePr>
        <p:xfrm>
          <a:off x="5645167" y="1238918"/>
          <a:ext cx="6068257" cy="1321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Worksheet" r:id="rId5" imgW="5292757" imgH="1152525" progId="Excel.Sheet.12">
                  <p:embed/>
                </p:oleObj>
              </mc:Choice>
              <mc:Fallback>
                <p:oleObj name="Worksheet" r:id="rId5" imgW="5292757" imgH="1152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45167" y="1238918"/>
                        <a:ext cx="6068257" cy="1321402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図 15">
            <a:extLst>
              <a:ext uri="{FF2B5EF4-FFF2-40B4-BE49-F238E27FC236}">
                <a16:creationId xmlns:a16="http://schemas.microsoft.com/office/drawing/2014/main" id="{0C567582-535A-48E5-A1B7-9DB0B3610F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808906" y="2995095"/>
            <a:ext cx="1211991" cy="121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02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FBE8776A-B9E2-43C9-B984-7322D00D3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76" y="345389"/>
            <a:ext cx="4280120" cy="33085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BF78E88-45FD-44EB-AD82-D6C798FB2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16" y="400522"/>
            <a:ext cx="3505380" cy="37276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CDD938D-E4E5-4CC1-A5CB-400A7C2E33CC}"/>
              </a:ext>
            </a:extLst>
          </p:cNvPr>
          <p:cNvSpPr/>
          <p:nvPr/>
        </p:nvSpPr>
        <p:spPr>
          <a:xfrm>
            <a:off x="5290599" y="4247949"/>
            <a:ext cx="3734652" cy="608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/>
              <a:t>userdata</a:t>
            </a:r>
            <a:r>
              <a:rPr lang="en-US" altLang="ja-JP" dirty="0"/>
              <a:t>/{username}.csv</a:t>
            </a:r>
            <a:endParaRPr kumimoji="1" lang="ja-JP" altLang="en-US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6ADA8BDB-692E-46BE-A593-BAE85A54E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7016" y="400522"/>
            <a:ext cx="2860822" cy="16415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DFE91ED-B904-49C2-81A7-A41BF2CCEB88}"/>
              </a:ext>
            </a:extLst>
          </p:cNvPr>
          <p:cNvSpPr/>
          <p:nvPr/>
        </p:nvSpPr>
        <p:spPr>
          <a:xfrm>
            <a:off x="8867016" y="2211347"/>
            <a:ext cx="2961422" cy="1070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Python</a:t>
            </a:r>
            <a:r>
              <a:rPr kumimoji="1" lang="ja-JP" altLang="en-US" dirty="0"/>
              <a:t>で作った</a:t>
            </a:r>
            <a:r>
              <a:rPr kumimoji="1" lang="en-US" altLang="ja-JP" dirty="0"/>
              <a:t>utf-8</a:t>
            </a:r>
            <a:r>
              <a:rPr kumimoji="1" lang="ja-JP" altLang="en-US" dirty="0"/>
              <a:t>はエクセルで</a:t>
            </a:r>
            <a:r>
              <a:rPr lang="ja-JP" altLang="en-US" dirty="0"/>
              <a:t>日本語が</a:t>
            </a:r>
            <a:r>
              <a:rPr kumimoji="1" lang="ja-JP" altLang="en-US" dirty="0"/>
              <a:t>文字化けするのでメモ帳で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D694B4F-8FD5-439B-A0D1-1B064CE1B6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552106" y="3986497"/>
            <a:ext cx="1211991" cy="121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78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6DD966D-8407-4183-BEF9-0D2708653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5" y="207627"/>
            <a:ext cx="4929863" cy="31985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B22BA43-42E9-4A17-B461-C5F639A6C46D}"/>
              </a:ext>
            </a:extLst>
          </p:cNvPr>
          <p:cNvSpPr/>
          <p:nvPr/>
        </p:nvSpPr>
        <p:spPr>
          <a:xfrm>
            <a:off x="372089" y="3598642"/>
            <a:ext cx="4734113" cy="636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バーで理解度選択</a:t>
            </a:r>
            <a:br>
              <a:rPr lang="en-US" altLang="ja-JP" dirty="0"/>
            </a:br>
            <a:r>
              <a:rPr lang="ja-JP" altLang="en-US" dirty="0"/>
              <a:t>チェックボックスでテスト範囲選択</a:t>
            </a:r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8070550-C9C6-46E1-BDF3-B84754CBC153}"/>
              </a:ext>
            </a:extLst>
          </p:cNvPr>
          <p:cNvSpPr/>
          <p:nvPr/>
        </p:nvSpPr>
        <p:spPr>
          <a:xfrm>
            <a:off x="5885761" y="266697"/>
            <a:ext cx="4734113" cy="636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チェックボックスでテスト範囲選択</a:t>
            </a:r>
            <a:br>
              <a:rPr lang="en-US" altLang="ja-JP" dirty="0"/>
            </a:br>
            <a:r>
              <a:rPr lang="ja-JP" altLang="en-US" dirty="0"/>
              <a:t>バーで理解度選択</a:t>
            </a:r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B5889DC-7CE8-4890-AA95-4856FE9EED21}"/>
              </a:ext>
            </a:extLst>
          </p:cNvPr>
          <p:cNvSpPr/>
          <p:nvPr/>
        </p:nvSpPr>
        <p:spPr>
          <a:xfrm>
            <a:off x="5885761" y="1075219"/>
            <a:ext cx="4734113" cy="636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subject/{subejctname}.csv(</a:t>
            </a:r>
            <a:r>
              <a:rPr kumimoji="1" lang="ja-JP" altLang="en-US" dirty="0"/>
              <a:t>予定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graphicFrame>
        <p:nvGraphicFramePr>
          <p:cNvPr id="10" name="オブジェクト 9">
            <a:extLst>
              <a:ext uri="{FF2B5EF4-FFF2-40B4-BE49-F238E27FC236}">
                <a16:creationId xmlns:a16="http://schemas.microsoft.com/office/drawing/2014/main" id="{47242558-F5BC-4E89-AB3D-8C97D1A565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302470"/>
              </p:ext>
            </p:extLst>
          </p:nvPr>
        </p:nvGraphicFramePr>
        <p:xfrm>
          <a:off x="5885761" y="1883741"/>
          <a:ext cx="2980691" cy="172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Worksheet" r:id="rId4" imgW="1990725" imgH="1152525" progId="Excel.Sheet.12">
                  <p:embed/>
                </p:oleObj>
              </mc:Choice>
              <mc:Fallback>
                <p:oleObj name="Worksheet" r:id="rId4" imgW="1990725" imgH="1152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85761" y="1883741"/>
                        <a:ext cx="2980691" cy="1725663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A857CCC-82E4-43B9-B65A-4290828CE2FE}"/>
              </a:ext>
            </a:extLst>
          </p:cNvPr>
          <p:cNvSpPr/>
          <p:nvPr/>
        </p:nvSpPr>
        <p:spPr>
          <a:xfrm>
            <a:off x="4424238" y="4893242"/>
            <a:ext cx="4734113" cy="636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s</a:t>
            </a:r>
            <a:r>
              <a:rPr kumimoji="1" lang="en-US" altLang="ja-JP" dirty="0"/>
              <a:t>ubject/schedule.csv(</a:t>
            </a:r>
            <a:r>
              <a:rPr kumimoji="1" lang="ja-JP" altLang="en-US" dirty="0"/>
              <a:t>予定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graphicFrame>
        <p:nvGraphicFramePr>
          <p:cNvPr id="12" name="オブジェクト 11">
            <a:extLst>
              <a:ext uri="{FF2B5EF4-FFF2-40B4-BE49-F238E27FC236}">
                <a16:creationId xmlns:a16="http://schemas.microsoft.com/office/drawing/2014/main" id="{06EB710C-C815-4D23-A20C-7A3CBCC048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133786"/>
              </p:ext>
            </p:extLst>
          </p:nvPr>
        </p:nvGraphicFramePr>
        <p:xfrm>
          <a:off x="9244978" y="2315875"/>
          <a:ext cx="2483405" cy="3719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Worksheet" r:id="rId6" imgW="1990725" imgH="2981325" progId="Excel.Sheet.12">
                  <p:embed/>
                </p:oleObj>
              </mc:Choice>
              <mc:Fallback>
                <p:oleObj name="Worksheet" r:id="rId6" imgW="1990725" imgH="29813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44978" y="2315875"/>
                        <a:ext cx="2483405" cy="3719166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図 12">
            <a:extLst>
              <a:ext uri="{FF2B5EF4-FFF2-40B4-BE49-F238E27FC236}">
                <a16:creationId xmlns:a16="http://schemas.microsoft.com/office/drawing/2014/main" id="{AF748A7E-D482-4A53-89E3-568FF90E14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48759" y="4768917"/>
            <a:ext cx="1406091" cy="1406091"/>
          </a:xfrm>
          <a:prstGeom prst="rect">
            <a:avLst/>
          </a:prstGeom>
        </p:spPr>
      </p:pic>
      <p:cxnSp>
        <p:nvCxnSpPr>
          <p:cNvPr id="15" name="コネクタ: 曲線 14">
            <a:extLst>
              <a:ext uri="{FF2B5EF4-FFF2-40B4-BE49-F238E27FC236}">
                <a16:creationId xmlns:a16="http://schemas.microsoft.com/office/drawing/2014/main" id="{EF0773C9-D8A0-4596-8D00-37350383D3F0}"/>
              </a:ext>
            </a:extLst>
          </p:cNvPr>
          <p:cNvCxnSpPr>
            <a:cxnSpLocks/>
            <a:stCxn id="4" idx="2"/>
            <a:endCxn id="11" idx="2"/>
          </p:cNvCxnSpPr>
          <p:nvPr/>
        </p:nvCxnSpPr>
        <p:spPr>
          <a:xfrm rot="16200000" flipH="1">
            <a:off x="4117920" y="2856340"/>
            <a:ext cx="1294600" cy="4052149"/>
          </a:xfrm>
          <a:prstGeom prst="curvedConnector3">
            <a:avLst>
              <a:gd name="adj1" fmla="val 117658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コネクタ: 曲線 16">
            <a:extLst>
              <a:ext uri="{FF2B5EF4-FFF2-40B4-BE49-F238E27FC236}">
                <a16:creationId xmlns:a16="http://schemas.microsoft.com/office/drawing/2014/main" id="{762DB75C-F229-47B0-BC26-98ACFDBEAAB0}"/>
              </a:ext>
            </a:extLst>
          </p:cNvPr>
          <p:cNvCxnSpPr>
            <a:cxnSpLocks/>
            <a:stCxn id="4" idx="0"/>
            <a:endCxn id="8" idx="1"/>
          </p:cNvCxnSpPr>
          <p:nvPr/>
        </p:nvCxnSpPr>
        <p:spPr>
          <a:xfrm rot="5400000" flipH="1" flipV="1">
            <a:off x="3209860" y="922742"/>
            <a:ext cx="2205186" cy="3146615"/>
          </a:xfrm>
          <a:prstGeom prst="curved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70F3683-105A-4032-A58E-9941AA01D0BE}"/>
              </a:ext>
            </a:extLst>
          </p:cNvPr>
          <p:cNvSpPr/>
          <p:nvPr/>
        </p:nvSpPr>
        <p:spPr>
          <a:xfrm>
            <a:off x="6612382" y="5954830"/>
            <a:ext cx="4734113" cy="636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テスト範囲をチェックすると</a:t>
            </a:r>
            <a:r>
              <a:rPr kumimoji="1" lang="en-US" altLang="ja-JP" dirty="0"/>
              <a:t>1</a:t>
            </a:r>
            <a:r>
              <a:rPr kumimoji="1" lang="ja-JP" altLang="en-US" dirty="0"/>
              <a:t>が入る</a:t>
            </a:r>
            <a:br>
              <a:rPr kumimoji="1" lang="en-US" altLang="ja-JP" dirty="0"/>
            </a:br>
            <a:r>
              <a:rPr kumimoji="1" lang="ja-JP" altLang="en-US" dirty="0"/>
              <a:t>それ以外は</a:t>
            </a:r>
            <a:r>
              <a:rPr kumimoji="1" lang="en-US" altLang="ja-JP" dirty="0"/>
              <a:t>0</a:t>
            </a:r>
            <a:r>
              <a:rPr kumimoji="1" lang="ja-JP" altLang="en-US" dirty="0"/>
              <a:t>が入る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ED866F2-61F4-4BD6-81B8-21D8DA541123}"/>
              </a:ext>
            </a:extLst>
          </p:cNvPr>
          <p:cNvSpPr/>
          <p:nvPr/>
        </p:nvSpPr>
        <p:spPr>
          <a:xfrm>
            <a:off x="6134403" y="3631219"/>
            <a:ext cx="2483405" cy="867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左から順に</a:t>
            </a:r>
            <a:br>
              <a:rPr lang="en-US" altLang="ja-JP" dirty="0"/>
            </a:br>
            <a:r>
              <a:rPr lang="en-US" altLang="ja-JP" dirty="0"/>
              <a:t>{-1,0,1,2,3,4}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1979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14DD3B3-DBC5-425A-8458-2EE60FD1E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82" y="219172"/>
            <a:ext cx="5667666" cy="34069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89E22A5-12EA-4B01-9F13-94923C3CEBFF}"/>
              </a:ext>
            </a:extLst>
          </p:cNvPr>
          <p:cNvSpPr/>
          <p:nvPr/>
        </p:nvSpPr>
        <p:spPr>
          <a:xfrm>
            <a:off x="5945116" y="219172"/>
            <a:ext cx="5773642" cy="608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/>
              <a:t>userdata</a:t>
            </a:r>
            <a:r>
              <a:rPr lang="en-US" altLang="ja-JP" dirty="0"/>
              <a:t>/{username}/{</a:t>
            </a:r>
            <a:r>
              <a:rPr lang="en-US" altLang="ja-JP" dirty="0" err="1"/>
              <a:t>subjectname</a:t>
            </a:r>
            <a:r>
              <a:rPr lang="en-US" altLang="ja-JP" dirty="0"/>
              <a:t>}.csv(</a:t>
            </a:r>
            <a:r>
              <a:rPr lang="ja-JP" altLang="en-US" dirty="0"/>
              <a:t>予定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A6C7F38-3F4B-4FC9-BDDF-DBD19AC11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445" y="1107738"/>
            <a:ext cx="5578762" cy="3988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2CB8736-9051-45A9-8318-7D52F4890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173903" y="5303295"/>
            <a:ext cx="1406091" cy="140609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A37F99F-10A6-4E14-ABDB-F5F3B79ECC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006" y="3823815"/>
            <a:ext cx="5236144" cy="28544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8A4E2C9-C3B3-4180-8168-34D4AFC7BF37}"/>
              </a:ext>
            </a:extLst>
          </p:cNvPr>
          <p:cNvSpPr/>
          <p:nvPr/>
        </p:nvSpPr>
        <p:spPr>
          <a:xfrm>
            <a:off x="4736387" y="5534941"/>
            <a:ext cx="3392147" cy="785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仮の</a:t>
            </a:r>
            <a:r>
              <a:rPr lang="en-US" altLang="ja-JP" dirty="0"/>
              <a:t>html</a:t>
            </a:r>
            <a:br>
              <a:rPr lang="en-US" altLang="ja-JP" dirty="0"/>
            </a:br>
            <a:r>
              <a:rPr lang="ja-JP" altLang="en-US" dirty="0"/>
              <a:t>一科目分しか反映できていない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0337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631D186-7023-4DA6-981D-D8089CC44EDE}"/>
              </a:ext>
            </a:extLst>
          </p:cNvPr>
          <p:cNvSpPr/>
          <p:nvPr/>
        </p:nvSpPr>
        <p:spPr>
          <a:xfrm>
            <a:off x="140323" y="221796"/>
            <a:ext cx="3392147" cy="785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スケジュールの作り方</a:t>
            </a:r>
          </a:p>
        </p:txBody>
      </p:sp>
      <p:graphicFrame>
        <p:nvGraphicFramePr>
          <p:cNvPr id="3" name="オブジェクト 2">
            <a:extLst>
              <a:ext uri="{FF2B5EF4-FFF2-40B4-BE49-F238E27FC236}">
                <a16:creationId xmlns:a16="http://schemas.microsoft.com/office/drawing/2014/main" id="{30A48873-9548-49D3-AFBA-B4BADB37D2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669778"/>
              </p:ext>
            </p:extLst>
          </p:nvPr>
        </p:nvGraphicFramePr>
        <p:xfrm>
          <a:off x="196567" y="1206433"/>
          <a:ext cx="2426200" cy="2797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Worksheet" r:id="rId3" imgW="1990725" imgH="2295525" progId="Excel.Sheet.12">
                  <p:embed/>
                </p:oleObj>
              </mc:Choice>
              <mc:Fallback>
                <p:oleObj name="Worksheet" r:id="rId3" imgW="1990725" imgH="2295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567" y="1206433"/>
                        <a:ext cx="2426200" cy="2797676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D187439-81D6-4890-B1BA-0674850EB1AD}"/>
              </a:ext>
            </a:extLst>
          </p:cNvPr>
          <p:cNvSpPr/>
          <p:nvPr/>
        </p:nvSpPr>
        <p:spPr>
          <a:xfrm>
            <a:off x="3894175" y="298612"/>
            <a:ext cx="3104898" cy="631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s</a:t>
            </a:r>
            <a:r>
              <a:rPr kumimoji="1" lang="en-US" altLang="ja-JP" dirty="0"/>
              <a:t>ubject/schedule.csv</a:t>
            </a:r>
            <a:r>
              <a:rPr kumimoji="1" lang="ja-JP" altLang="en-US" dirty="0"/>
              <a:t>で必要な単元のみ抜き取る</a:t>
            </a:r>
            <a:endParaRPr kumimoji="1" lang="en-US" altLang="ja-JP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36457F2-A4EE-41ED-BF09-DA9778C278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4175" y="1110180"/>
            <a:ext cx="8184105" cy="6316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矢印: 下 8">
            <a:extLst>
              <a:ext uri="{FF2B5EF4-FFF2-40B4-BE49-F238E27FC236}">
                <a16:creationId xmlns:a16="http://schemas.microsoft.com/office/drawing/2014/main" id="{21B2500F-F780-4242-8EC9-7B90B35C4311}"/>
              </a:ext>
            </a:extLst>
          </p:cNvPr>
          <p:cNvSpPr/>
          <p:nvPr/>
        </p:nvSpPr>
        <p:spPr>
          <a:xfrm>
            <a:off x="6703362" y="1921748"/>
            <a:ext cx="2208998" cy="6737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73332E8-6507-4150-B784-BC5FA4FDC0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1342" y="2871121"/>
            <a:ext cx="6547186" cy="31370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DDE2BA4-AA33-487F-BBBA-A0062EEEE28A}"/>
              </a:ext>
            </a:extLst>
          </p:cNvPr>
          <p:cNvSpPr/>
          <p:nvPr/>
        </p:nvSpPr>
        <p:spPr>
          <a:xfrm>
            <a:off x="8974711" y="1921748"/>
            <a:ext cx="2757060" cy="4086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抜き取った単元範囲以外の前単元，あと単元をすべて削除</a:t>
            </a:r>
            <a:endParaRPr lang="en-US" altLang="ja-JP" dirty="0"/>
          </a:p>
          <a:p>
            <a:pPr algn="ctr"/>
            <a:br>
              <a:rPr lang="en-US" altLang="ja-JP" dirty="0"/>
            </a:br>
            <a:r>
              <a:rPr lang="ja-JP" altLang="en-US" dirty="0"/>
              <a:t>単元番号が</a:t>
            </a:r>
            <a:r>
              <a:rPr lang="en-US" altLang="ja-JP" dirty="0"/>
              <a:t>0</a:t>
            </a:r>
            <a:r>
              <a:rPr lang="ja-JP" altLang="en-US" dirty="0"/>
              <a:t>の</a:t>
            </a:r>
            <a:r>
              <a:rPr lang="en-US" altLang="ja-JP" dirty="0"/>
              <a:t>”Start”</a:t>
            </a:r>
            <a:r>
              <a:rPr lang="ja-JP" altLang="en-US" dirty="0"/>
              <a:t>，</a:t>
            </a:r>
            <a:br>
              <a:rPr lang="en-US" altLang="ja-JP" dirty="0"/>
            </a:br>
            <a:r>
              <a:rPr lang="en-US" altLang="ja-JP" dirty="0"/>
              <a:t>999</a:t>
            </a:r>
            <a:r>
              <a:rPr lang="ja-JP" altLang="en-US" dirty="0"/>
              <a:t>の</a:t>
            </a:r>
            <a:r>
              <a:rPr lang="en-US" altLang="ja-JP" dirty="0"/>
              <a:t>”End”</a:t>
            </a:r>
            <a:r>
              <a:rPr lang="ja-JP" altLang="en-US" dirty="0"/>
              <a:t>を作成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/>
              <a:t>前単元が存在しなくなったものはすべて</a:t>
            </a:r>
            <a:r>
              <a:rPr lang="en-US" altLang="ja-JP" dirty="0"/>
              <a:t>”Start”</a:t>
            </a:r>
            <a:r>
              <a:rPr lang="ja-JP" altLang="en-US" dirty="0"/>
              <a:t>を前単元にする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/>
              <a:t>後単元が存在しなくなったものはすべて</a:t>
            </a:r>
            <a:r>
              <a:rPr lang="en-US" altLang="ja-JP" dirty="0"/>
              <a:t>”End”</a:t>
            </a:r>
            <a:r>
              <a:rPr lang="ja-JP" altLang="en-US" dirty="0"/>
              <a:t>を後単元にする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3110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97847ED-75A2-4FFD-AAC7-D50C1D4E6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95" y="1193531"/>
            <a:ext cx="822377" cy="53770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2920066-033C-4329-9501-425C45FCA2A0}"/>
              </a:ext>
            </a:extLst>
          </p:cNvPr>
          <p:cNvSpPr/>
          <p:nvPr/>
        </p:nvSpPr>
        <p:spPr>
          <a:xfrm>
            <a:off x="140323" y="221795"/>
            <a:ext cx="3729033" cy="856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LS</a:t>
            </a:r>
            <a:r>
              <a:rPr kumimoji="1" lang="ja-JP" altLang="en-US" dirty="0"/>
              <a:t>列を抜き出してこの順番にスケジュールに格納していく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42DE55A-B1AB-46E6-AB69-22C926E7B897}"/>
              </a:ext>
            </a:extLst>
          </p:cNvPr>
          <p:cNvSpPr/>
          <p:nvPr/>
        </p:nvSpPr>
        <p:spPr>
          <a:xfrm>
            <a:off x="1881287" y="1193530"/>
            <a:ext cx="4438093" cy="2464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※</a:t>
            </a:r>
            <a:r>
              <a:rPr kumimoji="1" lang="ja-JP" altLang="en-US" dirty="0"/>
              <a:t>なぜ</a:t>
            </a:r>
            <a:r>
              <a:rPr kumimoji="1" lang="en-US" altLang="ja-JP" dirty="0"/>
              <a:t>LS</a:t>
            </a:r>
            <a:r>
              <a:rPr kumimoji="1" lang="ja-JP" altLang="en-US" dirty="0"/>
              <a:t>なのか？</a:t>
            </a:r>
            <a:br>
              <a:rPr kumimoji="1" lang="en-US" altLang="ja-JP" dirty="0"/>
            </a:br>
            <a:r>
              <a:rPr kumimoji="1" lang="en-US" altLang="ja-JP" dirty="0"/>
              <a:t>LS</a:t>
            </a:r>
            <a:r>
              <a:rPr kumimoji="1" lang="ja-JP" altLang="en-US" dirty="0"/>
              <a:t>＝最遅開始時間であり，この時間に遅れることで全体のスケジュールが遅延してしまう</a:t>
            </a:r>
            <a:br>
              <a:rPr kumimoji="1" lang="en-US" altLang="ja-JP" dirty="0"/>
            </a:br>
            <a:r>
              <a:rPr kumimoji="1" lang="ja-JP" altLang="en-US" dirty="0"/>
              <a:t>＝優先度と考えられるのではないか？</a:t>
            </a: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ja-JP" altLang="en-US" dirty="0"/>
              <a:t>基本的に実行</a:t>
            </a:r>
            <a:r>
              <a:rPr lang="ja-JP" altLang="en-US" dirty="0"/>
              <a:t>順になっており，</a:t>
            </a:r>
            <a:r>
              <a:rPr lang="en-US" altLang="ja-JP" dirty="0"/>
              <a:t>float</a:t>
            </a:r>
            <a:r>
              <a:rPr lang="ja-JP" altLang="en-US" dirty="0"/>
              <a:t>などと比べると並べやすい</a:t>
            </a:r>
            <a:endParaRPr kumimoji="1" lang="ja-JP" altLang="en-US" dirty="0"/>
          </a:p>
        </p:txBody>
      </p:sp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8B0164EF-CEC2-4814-861F-F38C7D9DA0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115849"/>
              </p:ext>
            </p:extLst>
          </p:nvPr>
        </p:nvGraphicFramePr>
        <p:xfrm>
          <a:off x="6456100" y="287024"/>
          <a:ext cx="4702788" cy="102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Worksheet" r:id="rId4" imgW="5292757" imgH="1152525" progId="Excel.Sheet.12">
                  <p:embed/>
                </p:oleObj>
              </mc:Choice>
              <mc:Fallback>
                <p:oleObj name="Worksheet" r:id="rId4" imgW="5292757" imgH="1152525" progId="Excel.Sheet.12">
                  <p:embed/>
                  <p:pic>
                    <p:nvPicPr>
                      <p:cNvPr id="15" name="オブジェクト 14">
                        <a:extLst>
                          <a:ext uri="{FF2B5EF4-FFF2-40B4-BE49-F238E27FC236}">
                            <a16:creationId xmlns:a16="http://schemas.microsoft.com/office/drawing/2014/main" id="{D9DBAFBA-A21A-4208-9AA6-1DD05B9441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56100" y="287024"/>
                        <a:ext cx="4702788" cy="1024062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図 9">
            <a:extLst>
              <a:ext uri="{FF2B5EF4-FFF2-40B4-BE49-F238E27FC236}">
                <a16:creationId xmlns:a16="http://schemas.microsoft.com/office/drawing/2014/main" id="{46EDD4AB-7F09-43D9-8A84-FCF5A4F28F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5440" y="1436841"/>
            <a:ext cx="2860822" cy="16415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6B40F71-15BB-4A6E-B9DF-ACD20830ED20}"/>
              </a:ext>
            </a:extLst>
          </p:cNvPr>
          <p:cNvSpPr/>
          <p:nvPr/>
        </p:nvSpPr>
        <p:spPr>
          <a:xfrm>
            <a:off x="8807494" y="1542719"/>
            <a:ext cx="3218045" cy="2044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study_time.csv</a:t>
            </a:r>
            <a:br>
              <a:rPr lang="en-US" altLang="ja-JP" dirty="0"/>
            </a:br>
            <a:r>
              <a:rPr lang="en-US" altLang="ja-JP" dirty="0" err="1"/>
              <a:t>userdata</a:t>
            </a:r>
            <a:r>
              <a:rPr lang="en-US" altLang="ja-JP" dirty="0"/>
              <a:t>/{username}.csv</a:t>
            </a:r>
            <a:br>
              <a:rPr lang="en-US" altLang="ja-JP" dirty="0"/>
            </a:br>
            <a:r>
              <a:rPr lang="ja-JP" altLang="en-US" dirty="0"/>
              <a:t>を使用して計算し，</a:t>
            </a:r>
            <a:endParaRPr lang="en-US" altLang="ja-JP" dirty="0"/>
          </a:p>
          <a:p>
            <a:pPr algn="ctr"/>
            <a:r>
              <a:rPr lang="ja-JP" altLang="en-US" dirty="0"/>
              <a:t>今日から最も近いイベントまでの期間までの合計勉強時間を計算</a:t>
            </a:r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D7F0B2C-776F-4443-93AD-5C40F45003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4332" y="1193530"/>
            <a:ext cx="640895" cy="52072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矢印: 右 13">
            <a:extLst>
              <a:ext uri="{FF2B5EF4-FFF2-40B4-BE49-F238E27FC236}">
                <a16:creationId xmlns:a16="http://schemas.microsoft.com/office/drawing/2014/main" id="{1D6AE622-1FA1-43DE-80D8-AE4B15D37AE2}"/>
              </a:ext>
            </a:extLst>
          </p:cNvPr>
          <p:cNvSpPr/>
          <p:nvPr/>
        </p:nvSpPr>
        <p:spPr>
          <a:xfrm rot="3058781">
            <a:off x="4411965" y="3482493"/>
            <a:ext cx="1080082" cy="1170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9A3CBBF1-27B4-4888-8E72-1474A1385052}"/>
              </a:ext>
            </a:extLst>
          </p:cNvPr>
          <p:cNvSpPr/>
          <p:nvPr/>
        </p:nvSpPr>
        <p:spPr>
          <a:xfrm rot="7920438">
            <a:off x="7851678" y="2689527"/>
            <a:ext cx="1080082" cy="1170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0D8EB9E-BE34-4712-BAA7-025BC1D1C9C9}"/>
              </a:ext>
            </a:extLst>
          </p:cNvPr>
          <p:cNvSpPr/>
          <p:nvPr/>
        </p:nvSpPr>
        <p:spPr>
          <a:xfrm>
            <a:off x="2042910" y="4684653"/>
            <a:ext cx="4675524" cy="1716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DAYS</a:t>
            </a:r>
            <a:r>
              <a:rPr kumimoji="1" lang="ja-JP" altLang="en-US" dirty="0"/>
              <a:t>を比率として考え，合計時間を分割し，単元ごとの合計時間を算出</a:t>
            </a: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ja-JP" altLang="en-US" dirty="0"/>
              <a:t>指導時数の合計を理想勉強時間とする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06E2ADCF-7808-4E97-8F61-CED6D27D86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8457" y="3749645"/>
            <a:ext cx="2656490" cy="2915545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02FC2784-1F06-4D9E-A6F1-4B8D11F752B3}"/>
                  </a:ext>
                </a:extLst>
              </p:cNvPr>
              <p:cNvSpPr/>
              <p:nvPr/>
            </p:nvSpPr>
            <p:spPr>
              <a:xfrm>
                <a:off x="9569266" y="3975234"/>
                <a:ext cx="2416839" cy="25520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圧縮率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理想勉強時間</m:t>
                          </m:r>
                        </m:num>
                        <m:den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合計勉強時間</m:t>
                          </m:r>
                        </m:den>
                      </m:f>
                    </m:oMath>
                  </m:oMathPara>
                </a14:m>
                <a:endParaRPr kumimoji="1" lang="en-US" altLang="ja-JP" dirty="0"/>
              </a:p>
              <a:p>
                <a:pPr algn="ctr"/>
                <a:br>
                  <a:rPr kumimoji="1" lang="en-US" altLang="ja-JP" dirty="0"/>
                </a:br>
                <a:r>
                  <a:rPr kumimoji="1" lang="ja-JP" altLang="en-US" dirty="0"/>
                  <a:t>圧縮率を出すことで，どれだけ無理のあるスケジュールなのかを提示する</a:t>
                </a:r>
              </a:p>
            </p:txBody>
          </p:sp>
        </mc:Choice>
        <mc:Fallback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02FC2784-1F06-4D9E-A6F1-4B8D11F752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266" y="3975234"/>
                <a:ext cx="2416839" cy="2552065"/>
              </a:xfrm>
              <a:prstGeom prst="rect">
                <a:avLst/>
              </a:prstGeom>
              <a:blipFill>
                <a:blip r:embed="rId9"/>
                <a:stretch>
                  <a:fillRect l="-3015" r="-30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328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B8AB3CF-40A4-47D8-A599-2A0DAF25E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47" y="234084"/>
            <a:ext cx="5899453" cy="44166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9DD2331-1D56-4C0B-9CFD-7494989D4920}"/>
              </a:ext>
            </a:extLst>
          </p:cNvPr>
          <p:cNvSpPr/>
          <p:nvPr/>
        </p:nvSpPr>
        <p:spPr>
          <a:xfrm>
            <a:off x="6385911" y="234084"/>
            <a:ext cx="4938211" cy="2581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日に単元を追加していく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if(</a:t>
            </a:r>
            <a:r>
              <a:rPr lang="ja-JP" altLang="en-US" dirty="0"/>
              <a:t>日の勉強時間＞単元の勉強時間</a:t>
            </a:r>
            <a:r>
              <a:rPr lang="en-US" altLang="ja-JP" dirty="0"/>
              <a:t>)</a:t>
            </a:r>
            <a:br>
              <a:rPr lang="en-US" altLang="ja-JP" dirty="0"/>
            </a:br>
            <a:r>
              <a:rPr lang="ja-JP" altLang="en-US" dirty="0"/>
              <a:t>日の単元に追加</a:t>
            </a:r>
            <a:br>
              <a:rPr lang="en-US" altLang="ja-JP" dirty="0"/>
            </a:br>
            <a:r>
              <a:rPr lang="ja-JP" altLang="en-US" dirty="0"/>
              <a:t>単元を削除</a:t>
            </a:r>
            <a:br>
              <a:rPr lang="en-US" altLang="ja-JP" dirty="0"/>
            </a:br>
            <a:r>
              <a:rPr lang="ja-JP" altLang="en-US" dirty="0"/>
              <a:t>次の単元に進む</a:t>
            </a:r>
            <a:endParaRPr lang="en-US" altLang="ja-JP" dirty="0"/>
          </a:p>
          <a:p>
            <a:pPr algn="ctr"/>
            <a:r>
              <a:rPr lang="en-US" altLang="ja-JP" dirty="0"/>
              <a:t>e</a:t>
            </a:r>
            <a:r>
              <a:rPr kumimoji="1" lang="en-US" altLang="ja-JP" dirty="0"/>
              <a:t>lse(</a:t>
            </a:r>
            <a:r>
              <a:rPr lang="ja-JP" altLang="en-US" dirty="0"/>
              <a:t>単元の勉強時間</a:t>
            </a:r>
            <a:r>
              <a:rPr lang="en-US" altLang="ja-JP" dirty="0"/>
              <a:t>&gt;</a:t>
            </a:r>
            <a:r>
              <a:rPr lang="ja-JP" altLang="en-US" dirty="0"/>
              <a:t>日の勉強時間</a:t>
            </a:r>
            <a:r>
              <a:rPr kumimoji="1" lang="en-US" altLang="ja-JP" dirty="0"/>
              <a:t>)</a:t>
            </a:r>
          </a:p>
          <a:p>
            <a:pPr algn="ctr"/>
            <a:r>
              <a:rPr kumimoji="1" lang="ja-JP" altLang="en-US" dirty="0"/>
              <a:t>日の単元に追加</a:t>
            </a:r>
            <a:br>
              <a:rPr kumimoji="1" lang="en-US" altLang="ja-JP" dirty="0"/>
            </a:br>
            <a:r>
              <a:rPr kumimoji="1" lang="ja-JP" altLang="en-US" dirty="0"/>
              <a:t>その日は終了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A1F40FD-B4D4-415C-B79B-F1218FA57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739" y="2974259"/>
            <a:ext cx="4750067" cy="35277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55488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DD1E609-997B-4572-BD47-F05A79CAE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68" y="302501"/>
            <a:ext cx="4280120" cy="43086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2E27A11-8F71-42BD-A857-79273075D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173903" y="5303295"/>
            <a:ext cx="1406091" cy="1406091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630E546-E371-42B9-BAF9-617A3F8C4C9C}"/>
              </a:ext>
            </a:extLst>
          </p:cNvPr>
          <p:cNvSpPr/>
          <p:nvPr/>
        </p:nvSpPr>
        <p:spPr>
          <a:xfrm>
            <a:off x="4953714" y="302501"/>
            <a:ext cx="5773642" cy="608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subject/{username}/{</a:t>
            </a:r>
            <a:r>
              <a:rPr lang="en-US" altLang="ja-JP" dirty="0" err="1"/>
              <a:t>subjectname</a:t>
            </a:r>
            <a:r>
              <a:rPr lang="en-US" altLang="ja-JP" dirty="0"/>
              <a:t>}.html(</a:t>
            </a:r>
            <a:r>
              <a:rPr lang="ja-JP" altLang="en-US" dirty="0"/>
              <a:t>予定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04CA84F-3556-4242-B6E1-6CBFC79E3ED5}"/>
              </a:ext>
            </a:extLst>
          </p:cNvPr>
          <p:cNvSpPr/>
          <p:nvPr/>
        </p:nvSpPr>
        <p:spPr>
          <a:xfrm>
            <a:off x="3259667" y="5548103"/>
            <a:ext cx="4883305" cy="916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Flask</a:t>
            </a:r>
            <a:r>
              <a:rPr kumimoji="1" lang="ja-JP" altLang="en-US" dirty="0"/>
              <a:t>内でルートを作り，リアルタイムでの</a:t>
            </a:r>
            <a:br>
              <a:rPr kumimoji="1" lang="en-US" altLang="ja-JP" dirty="0"/>
            </a:br>
            <a:r>
              <a:rPr kumimoji="1" lang="ja-JP" altLang="en-US" dirty="0"/>
              <a:t>グラフ作成が可能なことは確認した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6FF828D-C3CE-481A-8A5F-FC224B5BA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514" y="1302824"/>
            <a:ext cx="5985462" cy="36086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B571750-9402-4EC3-A42C-4FF90BBA480E}"/>
              </a:ext>
            </a:extLst>
          </p:cNvPr>
          <p:cNvSpPr/>
          <p:nvPr/>
        </p:nvSpPr>
        <p:spPr>
          <a:xfrm>
            <a:off x="8523083" y="3773104"/>
            <a:ext cx="3548601" cy="958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理想</a:t>
            </a:r>
            <a:br>
              <a:rPr lang="en-US" altLang="ja-JP" dirty="0"/>
            </a:br>
            <a:r>
              <a:rPr lang="ja-JP" altLang="en-US" dirty="0"/>
              <a:t>テスト範囲，クリティカルパスを組み込みたい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3133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464</Words>
  <Application>Microsoft Office PowerPoint</Application>
  <PresentationFormat>ワイド画面</PresentationFormat>
  <Paragraphs>31</Paragraphs>
  <Slides>10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游ゴシック</vt:lpstr>
      <vt:lpstr>游ゴシック Light</vt:lpstr>
      <vt:lpstr>Arial</vt:lpstr>
      <vt:lpstr>Cambria Math</vt:lpstr>
      <vt:lpstr>Office テーマ</vt:lpstr>
      <vt:lpstr>Microsoft Excel ワークシート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スケジュール時間</dc:title>
  <dc:creator>中市　新太</dc:creator>
  <cp:lastModifiedBy>中市　新太</cp:lastModifiedBy>
  <cp:revision>14</cp:revision>
  <dcterms:created xsi:type="dcterms:W3CDTF">2024-01-09T03:46:58Z</dcterms:created>
  <dcterms:modified xsi:type="dcterms:W3CDTF">2024-01-09T05:51:26Z</dcterms:modified>
</cp:coreProperties>
</file>