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8" r:id="rId1"/>
  </p:sldMasterIdLst>
  <p:notesMasterIdLst>
    <p:notesMasterId r:id="rId28"/>
  </p:notesMasterIdLst>
  <p:handoutMasterIdLst>
    <p:handoutMasterId r:id="rId29"/>
  </p:handoutMasterIdLst>
  <p:sldIdLst>
    <p:sldId id="256" r:id="rId2"/>
    <p:sldId id="275" r:id="rId3"/>
    <p:sldId id="258" r:id="rId4"/>
    <p:sldId id="277" r:id="rId5"/>
    <p:sldId id="288" r:id="rId6"/>
    <p:sldId id="263" r:id="rId7"/>
    <p:sldId id="278" r:id="rId8"/>
    <p:sldId id="260" r:id="rId9"/>
    <p:sldId id="291" r:id="rId10"/>
    <p:sldId id="279" r:id="rId11"/>
    <p:sldId id="261" r:id="rId12"/>
    <p:sldId id="280" r:id="rId13"/>
    <p:sldId id="289" r:id="rId14"/>
    <p:sldId id="274" r:id="rId15"/>
    <p:sldId id="292" r:id="rId16"/>
    <p:sldId id="281" r:id="rId17"/>
    <p:sldId id="290" r:id="rId18"/>
    <p:sldId id="285" r:id="rId19"/>
    <p:sldId id="282" r:id="rId20"/>
    <p:sldId id="283" r:id="rId21"/>
    <p:sldId id="267" r:id="rId22"/>
    <p:sldId id="276" r:id="rId23"/>
    <p:sldId id="270" r:id="rId24"/>
    <p:sldId id="271" r:id="rId25"/>
    <p:sldId id="287" r:id="rId26"/>
    <p:sldId id="272" r:id="rId27"/>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ユーザー" initials="Office" lastIdx="3" clrIdx="0">
    <p:extLst/>
  </p:cmAuthor>
  <p:cmAuthor id="2" name="Microsoft Office ユーザー" initials="Office [2]" lastIdx="1" clrIdx="1">
    <p:extLst/>
  </p:cmAuthor>
  <p:cmAuthor id="3" name="Microsoft Office ユーザー" initials="Office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68"/>
    <p:restoredTop sz="94719"/>
  </p:normalViewPr>
  <p:slideViewPr>
    <p:cSldViewPr snapToGrid="0" snapToObjects="1">
      <p:cViewPr>
        <p:scale>
          <a:sx n="81" d="100"/>
          <a:sy n="81" d="100"/>
        </p:scale>
        <p:origin x="904" y="560"/>
      </p:cViewPr>
      <p:guideLst/>
    </p:cSldViewPr>
  </p:slideViewPr>
  <p:notesTextViewPr>
    <p:cViewPr>
      <p:scale>
        <a:sx n="1" d="1"/>
        <a:sy n="1" d="1"/>
      </p:scale>
      <p:origin x="0" y="0"/>
    </p:cViewPr>
  </p:notesTextViewPr>
  <p:sorterViewPr>
    <p:cViewPr>
      <p:scale>
        <a:sx n="141" d="100"/>
        <a:sy n="141" d="100"/>
      </p:scale>
      <p:origin x="0" y="0"/>
    </p:cViewPr>
  </p:sorterViewPr>
  <p:notesViewPr>
    <p:cSldViewPr snapToGrid="0" snapToObjects="1">
      <p:cViewPr varScale="1">
        <p:scale>
          <a:sx n="91" d="100"/>
          <a:sy n="91" d="100"/>
        </p:scale>
        <p:origin x="2864" y="176"/>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337925C1-B81D-1440-917F-0F9CEFDC10F6}" type="datetimeFigureOut">
              <a:rPr kumimoji="1" lang="ja-JP" altLang="en-US" smtClean="0"/>
              <a:t>2018/2/13</a:t>
            </a:fld>
            <a:endParaRPr kumimoji="1" lang="ja-JP" altLang="en-US"/>
          </a:p>
        </p:txBody>
      </p:sp>
      <p:sp>
        <p:nvSpPr>
          <p:cNvPr id="4" name="フッター プレースホルダー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3E390EC-C20F-5C46-9F18-A299737A6EA6}" type="slidenum">
              <a:rPr kumimoji="1" lang="ja-JP" altLang="en-US" smtClean="0"/>
              <a:t>‹#›</a:t>
            </a:fld>
            <a:endParaRPr kumimoji="1" lang="ja-JP" altLang="en-US"/>
          </a:p>
        </p:txBody>
      </p:sp>
    </p:spTree>
    <p:extLst>
      <p:ext uri="{BB962C8B-B14F-4D97-AF65-F5344CB8AC3E}">
        <p14:creationId xmlns:p14="http://schemas.microsoft.com/office/powerpoint/2010/main" val="315626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D876B8B4-B1F1-4241-8B9B-6DEE91027A28}" type="datetimeFigureOut">
              <a:rPr kumimoji="1" lang="ja-JP" altLang="en-US" smtClean="0"/>
              <a:t>2018/2/13</a:t>
            </a:fld>
            <a:endParaRPr kumimoji="1" lang="ja-JP" altLang="en-US"/>
          </a:p>
        </p:txBody>
      </p:sp>
      <p:sp>
        <p:nvSpPr>
          <p:cNvPr id="4" name="スライド イメージ プレースホルダー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8A34BE9-9A61-BB4A-8D95-F12CFE797E23}" type="slidenum">
              <a:rPr kumimoji="1" lang="ja-JP" altLang="en-US" smtClean="0"/>
              <a:t>‹#›</a:t>
            </a:fld>
            <a:endParaRPr kumimoji="1" lang="ja-JP" altLang="en-US"/>
          </a:p>
        </p:txBody>
      </p:sp>
    </p:spTree>
    <p:extLst>
      <p:ext uri="{BB962C8B-B14F-4D97-AF65-F5344CB8AC3E}">
        <p14:creationId xmlns:p14="http://schemas.microsoft.com/office/powerpoint/2010/main" val="6170731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028950" y="857250"/>
            <a:ext cx="3086100" cy="2314575"/>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8A34BE9-9A61-BB4A-8D95-F12CFE797E23}" type="slidenum">
              <a:rPr kumimoji="1" lang="ja-JP" altLang="en-US" smtClean="0"/>
              <a:t>1</a:t>
            </a:fld>
            <a:endParaRPr kumimoji="1" lang="ja-JP" altLang="en-US"/>
          </a:p>
        </p:txBody>
      </p:sp>
    </p:spTree>
    <p:extLst>
      <p:ext uri="{BB962C8B-B14F-4D97-AF65-F5344CB8AC3E}">
        <p14:creationId xmlns:p14="http://schemas.microsoft.com/office/powerpoint/2010/main" val="64064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8A34BE9-9A61-BB4A-8D95-F12CFE797E23}" type="slidenum">
              <a:rPr kumimoji="1" lang="ja-JP" altLang="en-US" smtClean="0"/>
              <a:t>11</a:t>
            </a:fld>
            <a:endParaRPr kumimoji="1" lang="ja-JP" altLang="en-US"/>
          </a:p>
        </p:txBody>
      </p:sp>
    </p:spTree>
    <p:extLst>
      <p:ext uri="{BB962C8B-B14F-4D97-AF65-F5344CB8AC3E}">
        <p14:creationId xmlns:p14="http://schemas.microsoft.com/office/powerpoint/2010/main" val="138077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599A123-D911-A245-A722-14765526B1BA}" type="datetime1">
              <a:rPr kumimoji="1" lang="ja-JP" altLang="en-US" smtClean="0"/>
              <a:t>2018/2/13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70594-8927-0241-A772-C18A588C65DE}"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BDE802E-F737-174E-B134-05B395D8451A}" type="datetime1">
              <a:rPr kumimoji="1" lang="ja-JP" altLang="en-US" smtClean="0"/>
              <a:t>2018/2/13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70594-8927-0241-A772-C18A588C65D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38E9263-5003-CF4D-B5FC-5CAADDFB3FD1}" type="datetime1">
              <a:rPr kumimoji="1" lang="ja-JP" altLang="en-US" smtClean="0"/>
              <a:t>2018/2/13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70594-8927-0241-A772-C18A588C65DE}"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タイトルテキスト</a:t>
            </a:r>
          </a:p>
        </p:txBody>
      </p:sp>
      <p:sp>
        <p:nvSpPr>
          <p:cNvPr id="57" name="Shape 57"/>
          <p:cNvSpPr>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5549473"/>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9ED216D-916C-4049-B0BC-D5C53E7D3CEC}" type="datetime1">
              <a:rPr kumimoji="1" lang="ja-JP" altLang="en-US" smtClean="0"/>
              <a:t>2018/2/13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70594-8927-0241-A772-C18A588C65D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F1D0D3F-CEB9-9A44-BB85-902D82C2F52B}" type="datetime1">
              <a:rPr kumimoji="1" lang="ja-JP" altLang="en-US" smtClean="0"/>
              <a:t>2018/2/13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3070594-8927-0241-A772-C18A588C65DE}"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F99B7D0-4CE3-7A4F-A4A8-24A43CD06358}" type="datetime1">
              <a:rPr kumimoji="1" lang="ja-JP" altLang="en-US" smtClean="0"/>
              <a:t>2018/2/13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3070594-8927-0241-A772-C18A588C65DE}" type="slidenum">
              <a:rPr kumimoji="1" lang="ja-JP" altLang="en-US" smtClean="0"/>
              <a:t>‹#›</a:t>
            </a:fld>
            <a:endParaRPr kumimoji="1" lang="ja-JP" alt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1310237-6620-E846-9708-036AD00BE679}" type="datetime1">
              <a:rPr kumimoji="1" lang="ja-JP" altLang="en-US" smtClean="0"/>
              <a:t>2018/2/13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3070594-8927-0241-A772-C18A588C65DE}" type="slidenum">
              <a:rPr kumimoji="1" lang="ja-JP" altLang="en-US" smtClean="0"/>
              <a:t>‹#›</a:t>
            </a:fld>
            <a:endParaRPr kumimoji="1" lang="ja-JP" alt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1351389-57BD-314C-9600-238226AB1D1D}" type="datetime1">
              <a:rPr kumimoji="1" lang="ja-JP" altLang="en-US" smtClean="0"/>
              <a:t>2018/2/13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3070594-8927-0241-A772-C18A588C65D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BB7F83-5B38-2846-B887-F71A4039DC75}" type="datetime1">
              <a:rPr kumimoji="1" lang="ja-JP" altLang="en-US" smtClean="0"/>
              <a:t>2018/2/13</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33070594-8927-0241-A772-C18A588C65D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3;&#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D361E00-5717-7D4A-A86B-EC391294716B}" type="datetime1">
              <a:rPr kumimoji="1" lang="ja-JP" altLang="en-US" smtClean="0"/>
              <a:t>2018/2/13</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70594-8927-0241-A772-C18A588C65DE}" type="slidenum">
              <a:rPr kumimoji="1" lang="ja-JP" altLang="en-US" smtClean="0"/>
              <a:t>‹#›</a:t>
            </a:fld>
            <a:endParaRPr kumimoji="1" lang="ja-JP" alt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89143EF-A7CA-4A46-B57B-5F7CB5FD66A6}" type="datetime1">
              <a:rPr kumimoji="1" lang="ja-JP" altLang="en-US" smtClean="0"/>
              <a:t>2018/2/13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70594-8927-0241-A772-C18A588C65D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E3D16E8-EB99-0249-9649-887ABDB65A4E}" type="datetime1">
              <a:rPr kumimoji="1" lang="ja-JP" altLang="en-US" smtClean="0"/>
              <a:t>2018/2/13</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3070594-8927-0241-A772-C18A588C65DE}"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994522"/>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hf hd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jp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NUL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44269" y="2060211"/>
            <a:ext cx="7105338" cy="1607927"/>
          </a:xfrm>
        </p:spPr>
        <p:txBody>
          <a:bodyPr>
            <a:noAutofit/>
          </a:bodyPr>
          <a:lstStyle/>
          <a:p>
            <a:r>
              <a:rPr lang="en-US" altLang="ja-JP" sz="5400" dirty="0"/>
              <a:t>Wikipedia</a:t>
            </a:r>
            <a:r>
              <a:rPr lang="ja-JP" altLang="en-US" sz="4500" dirty="0"/>
              <a:t>情報収集による機械学習的要約手法の開発</a:t>
            </a:r>
            <a:endParaRPr lang="ja-JP" altLang="en-US" sz="4500" dirty="0"/>
          </a:p>
        </p:txBody>
      </p:sp>
      <p:sp>
        <p:nvSpPr>
          <p:cNvPr id="3" name="サブタイトル 2"/>
          <p:cNvSpPr>
            <a:spLocks noGrp="1"/>
          </p:cNvSpPr>
          <p:nvPr>
            <p:ph type="subTitle" idx="1"/>
          </p:nvPr>
        </p:nvSpPr>
        <p:spPr/>
        <p:txBody>
          <a:bodyPr/>
          <a:lstStyle/>
          <a:p>
            <a:r>
              <a:rPr kumimoji="1" lang="ja-JP" altLang="en-US" dirty="0" smtClean="0"/>
              <a:t>指導教員　西田泰伸</a:t>
            </a:r>
            <a:endParaRPr kumimoji="1" lang="en-US" altLang="ja-JP" dirty="0" smtClean="0"/>
          </a:p>
          <a:p>
            <a:r>
              <a:rPr lang="ja-JP" altLang="en-US" dirty="0" smtClean="0"/>
              <a:t>電子・情報工学科　小野田　成晃</a:t>
            </a:r>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33070594-8927-0241-A772-C18A588C65DE}" type="slidenum">
              <a:rPr lang="ja-JP" altLang="en-US" sz="1350"/>
              <a:t>1</a:t>
            </a:fld>
            <a:endParaRPr lang="ja-JP" altLang="en-US" sz="1350" dirty="0"/>
          </a:p>
        </p:txBody>
      </p:sp>
    </p:spTree>
    <p:extLst>
      <p:ext uri="{BB962C8B-B14F-4D97-AF65-F5344CB8AC3E}">
        <p14:creationId xmlns:p14="http://schemas.microsoft.com/office/powerpoint/2010/main" val="43627722"/>
      </p:ext>
    </p:extLst>
  </p:cSld>
  <p:clrMapOvr>
    <a:masterClrMapping/>
  </p:clrMapOvr>
  <mc:AlternateContent xmlns:mc="http://schemas.openxmlformats.org/markup-compatibility/2006" xmlns:p14="http://schemas.microsoft.com/office/powerpoint/2010/main">
    <mc:Choice Requires="p14">
      <p:transition spd="slow" p14:dur="2000" advTm="3223"/>
    </mc:Choice>
    <mc:Fallback xmlns="">
      <p:transition spd="slow" advTm="322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j-ea"/>
              </a:rPr>
              <a:t>4</a:t>
            </a:r>
            <a:r>
              <a:rPr kumimoji="1" lang="ja-JP" altLang="en-US" dirty="0" smtClean="0">
                <a:latin typeface="+mj-ea"/>
              </a:rPr>
              <a:t>．</a:t>
            </a:r>
            <a:r>
              <a:rPr kumimoji="1" lang="ja-JP" altLang="en-US" dirty="0" smtClean="0"/>
              <a:t>平易化部</a:t>
            </a:r>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70594-8927-0241-A772-C18A588C65DE}" type="slidenum">
              <a:rPr kumimoji="1" lang="ja-JP" altLang="en-US" smtClean="0"/>
              <a:t>10</a:t>
            </a:fld>
            <a:endParaRPr kumimoji="1" lang="ja-JP" altLang="en-US"/>
          </a:p>
        </p:txBody>
      </p:sp>
    </p:spTree>
    <p:extLst>
      <p:ext uri="{BB962C8B-B14F-4D97-AF65-F5344CB8AC3E}">
        <p14:creationId xmlns:p14="http://schemas.microsoft.com/office/powerpoint/2010/main" val="494714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864" y="424932"/>
            <a:ext cx="7543800" cy="1088068"/>
          </a:xfrm>
        </p:spPr>
        <p:txBody>
          <a:bodyPr/>
          <a:lstStyle/>
          <a:p>
            <a:r>
              <a:rPr kumimoji="1" lang="ja-JP" altLang="en-US" dirty="0" smtClean="0"/>
              <a:t>平易化（語彙的換言）</a:t>
            </a:r>
            <a:endParaRPr kumimoji="1" lang="ja-JP" altLang="en-US" dirty="0"/>
          </a:p>
        </p:txBody>
      </p:sp>
      <p:sp>
        <p:nvSpPr>
          <p:cNvPr id="3" name="コンテンツ プレースホルダー 2"/>
          <p:cNvSpPr>
            <a:spLocks noGrp="1"/>
          </p:cNvSpPr>
          <p:nvPr>
            <p:ph idx="1"/>
          </p:nvPr>
        </p:nvSpPr>
        <p:spPr>
          <a:xfrm>
            <a:off x="89864" y="1513000"/>
            <a:ext cx="8443209" cy="3017520"/>
          </a:xfrm>
        </p:spPr>
        <p:txBody>
          <a:bodyPr>
            <a:noAutofit/>
          </a:bodyPr>
          <a:lstStyle/>
          <a:p>
            <a:pPr marL="0" indent="0">
              <a:lnSpc>
                <a:spcPct val="170000"/>
              </a:lnSpc>
              <a:spcBef>
                <a:spcPts val="0"/>
              </a:spcBef>
              <a:spcAft>
                <a:spcPts val="0"/>
              </a:spcAft>
              <a:buClrTx/>
              <a:buSzTx/>
              <a:buNone/>
              <a:defRPr/>
            </a:pPr>
            <a:r>
              <a:rPr lang="ja-JP" altLang="en-US" sz="2700" dirty="0"/>
              <a:t>平易化の</a:t>
            </a:r>
            <a:r>
              <a:rPr lang="ja-JP" altLang="en-US" sz="2700" dirty="0" smtClean="0"/>
              <a:t>手順</a:t>
            </a:r>
            <a:endParaRPr lang="en-US" altLang="ja-JP" sz="2700" dirty="0"/>
          </a:p>
          <a:p>
            <a:pPr marL="219456" lvl="1" indent="0">
              <a:lnSpc>
                <a:spcPct val="170000"/>
              </a:lnSpc>
              <a:spcBef>
                <a:spcPts val="0"/>
              </a:spcBef>
              <a:spcAft>
                <a:spcPts val="0"/>
              </a:spcAft>
              <a:buClrTx/>
              <a:buNone/>
            </a:pPr>
            <a:r>
              <a:rPr lang="en-US" altLang="ja-JP" sz="2100" dirty="0"/>
              <a:t>1. </a:t>
            </a:r>
            <a:r>
              <a:rPr lang="ja-JP" altLang="en-US" sz="2100" dirty="0"/>
              <a:t>ユーザレベル（語彙の理解度）取得</a:t>
            </a:r>
            <a:r>
              <a:rPr lang="ja-JP" altLang="en-US" sz="1500" dirty="0"/>
              <a:t>＊以後ユーザレベルと呼ぶ</a:t>
            </a:r>
            <a:endParaRPr lang="en-US" altLang="ja-JP" sz="2100" dirty="0"/>
          </a:p>
          <a:p>
            <a:pPr marL="219456" lvl="1" indent="0">
              <a:lnSpc>
                <a:spcPct val="170000"/>
              </a:lnSpc>
              <a:spcBef>
                <a:spcPts val="0"/>
              </a:spcBef>
              <a:spcAft>
                <a:spcPts val="0"/>
              </a:spcAft>
              <a:buClrTx/>
              <a:buNone/>
            </a:pPr>
            <a:r>
              <a:rPr lang="en-US" altLang="ja-JP" sz="2100" dirty="0"/>
              <a:t>2.</a:t>
            </a:r>
            <a:r>
              <a:rPr lang="ja-JP" altLang="en-US" sz="2100" dirty="0"/>
              <a:t>日本語教育語彙表を用いて、要約文中の語の</a:t>
            </a:r>
            <a:r>
              <a:rPr lang="ja-JP" altLang="en-US" sz="2100" dirty="0"/>
              <a:t>難易度</a:t>
            </a:r>
            <a:r>
              <a:rPr lang="ja-JP" altLang="en-US" sz="2100" dirty="0"/>
              <a:t>判定</a:t>
            </a:r>
            <a:endParaRPr lang="en-US" altLang="ja-JP" sz="2100" dirty="0"/>
          </a:p>
          <a:p>
            <a:pPr marL="219456" lvl="1" indent="0">
              <a:lnSpc>
                <a:spcPct val="170000"/>
              </a:lnSpc>
              <a:spcBef>
                <a:spcPts val="0"/>
              </a:spcBef>
              <a:spcAft>
                <a:spcPts val="0"/>
              </a:spcAft>
              <a:buClrTx/>
              <a:buNone/>
            </a:pPr>
            <a:r>
              <a:rPr lang="en-US" altLang="ja-JP" sz="2100" dirty="0"/>
              <a:t>3. </a:t>
            </a:r>
            <a:r>
              <a:rPr lang="ja-JP" altLang="en-US" sz="2100" dirty="0"/>
              <a:t>ユーザレベルから変換候補の単語をマップに格納</a:t>
            </a:r>
            <a:endParaRPr lang="en-US" altLang="ja-JP" sz="2100" dirty="0"/>
          </a:p>
          <a:p>
            <a:pPr marL="219456" lvl="1" indent="0">
              <a:lnSpc>
                <a:spcPct val="170000"/>
              </a:lnSpc>
              <a:spcBef>
                <a:spcPts val="0"/>
              </a:spcBef>
              <a:spcAft>
                <a:spcPts val="0"/>
              </a:spcAft>
              <a:buClrTx/>
              <a:buNone/>
            </a:pPr>
            <a:r>
              <a:rPr lang="en-US" altLang="ja-JP" sz="2100" dirty="0"/>
              <a:t>4.</a:t>
            </a:r>
            <a:r>
              <a:rPr lang="en-US" altLang="ja-JP" sz="2100" dirty="0"/>
              <a:t> </a:t>
            </a:r>
            <a:r>
              <a:rPr lang="en-US" altLang="ja-JP" sz="2100" dirty="0"/>
              <a:t>WN</a:t>
            </a:r>
            <a:r>
              <a:rPr lang="ja-JP" altLang="en-US" sz="2100" dirty="0"/>
              <a:t>データベースから変換候補の単語の類語</a:t>
            </a:r>
            <a:r>
              <a:rPr lang="ja-JP" altLang="en-US" sz="2100" dirty="0"/>
              <a:t>抽出（</a:t>
            </a:r>
            <a:r>
              <a:rPr lang="ja-JP" altLang="en-US" sz="2100" dirty="0"/>
              <a:t>難易度を</a:t>
            </a:r>
            <a:r>
              <a:rPr lang="ja-JP" altLang="en-US" sz="2100" dirty="0"/>
              <a:t>判定も）</a:t>
            </a:r>
            <a:endParaRPr lang="en-US" altLang="ja-JP" sz="2100" dirty="0"/>
          </a:p>
          <a:p>
            <a:pPr marL="219456" lvl="1" indent="0">
              <a:lnSpc>
                <a:spcPct val="170000"/>
              </a:lnSpc>
              <a:spcBef>
                <a:spcPts val="0"/>
              </a:spcBef>
              <a:spcAft>
                <a:spcPts val="0"/>
              </a:spcAft>
              <a:buClrTx/>
              <a:buNone/>
            </a:pPr>
            <a:r>
              <a:rPr lang="en-US" altLang="ja-JP" sz="2100" dirty="0"/>
              <a:t>5</a:t>
            </a:r>
            <a:r>
              <a:rPr lang="en-US" altLang="ja-JP" sz="2100" dirty="0"/>
              <a:t>. </a:t>
            </a:r>
            <a:r>
              <a:rPr lang="ja-JP" altLang="en-US" sz="2100" dirty="0"/>
              <a:t>ユーザレベルに応じて変換候補のなかから適切なレベルの単語を換言</a:t>
            </a:r>
            <a:endParaRPr lang="en-US" altLang="ja-JP" sz="2100" dirty="0"/>
          </a:p>
          <a:p>
            <a:pPr marL="219456" lvl="1" indent="0">
              <a:lnSpc>
                <a:spcPct val="170000"/>
              </a:lnSpc>
              <a:spcBef>
                <a:spcPts val="0"/>
              </a:spcBef>
              <a:spcAft>
                <a:spcPts val="0"/>
              </a:spcAft>
              <a:buClrTx/>
              <a:buNone/>
            </a:pPr>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070594-8927-0241-A772-C18A588C65DE}" type="slidenum">
              <a:rPr lang="ja-JP" altLang="en-US" sz="1350"/>
              <a:t>11</a:t>
            </a:fld>
            <a:endParaRPr lang="ja-JP" altLang="en-US" sz="1350" dirty="0"/>
          </a:p>
        </p:txBody>
      </p:sp>
      <p:sp>
        <p:nvSpPr>
          <p:cNvPr id="4" name="左大かっこ 3"/>
          <p:cNvSpPr/>
          <p:nvPr/>
        </p:nvSpPr>
        <p:spPr>
          <a:xfrm>
            <a:off x="641205" y="2890586"/>
            <a:ext cx="81000" cy="2598821"/>
          </a:xfrm>
          <a:prstGeom prst="lef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b="24682"/>
          <a:stretch/>
        </p:blipFill>
        <p:spPr>
          <a:xfrm>
            <a:off x="62141" y="2158712"/>
            <a:ext cx="9022098" cy="4301074"/>
          </a:xfrm>
          <a:prstGeom prst="rect">
            <a:avLst/>
          </a:prstGeom>
        </p:spPr>
      </p:pic>
    </p:spTree>
    <p:extLst>
      <p:ext uri="{BB962C8B-B14F-4D97-AF65-F5344CB8AC3E}">
        <p14:creationId xmlns:p14="http://schemas.microsoft.com/office/powerpoint/2010/main" val="795666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5</a:t>
            </a:r>
            <a:r>
              <a:rPr lang="en-US" altLang="ja-JP" dirty="0" smtClean="0">
                <a:latin typeface="+mj-ea"/>
              </a:rPr>
              <a:t>. </a:t>
            </a:r>
            <a:r>
              <a:rPr kumimoji="1" lang="ja-JP" altLang="en-US" dirty="0" smtClean="0"/>
              <a:t>機械学習部</a:t>
            </a:r>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70594-8927-0241-A772-C18A588C65DE}" type="slidenum">
              <a:rPr kumimoji="1" lang="ja-JP" altLang="en-US" smtClean="0"/>
              <a:t>12</a:t>
            </a:fld>
            <a:endParaRPr kumimoji="1" lang="ja-JP" altLang="en-US"/>
          </a:p>
        </p:txBody>
      </p:sp>
    </p:spTree>
    <p:extLst>
      <p:ext uri="{BB962C8B-B14F-4D97-AF65-F5344CB8AC3E}">
        <p14:creationId xmlns:p14="http://schemas.microsoft.com/office/powerpoint/2010/main" val="1835722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xfrm>
            <a:off x="882856" y="543024"/>
            <a:ext cx="5853410" cy="1138535"/>
          </a:xfrm>
          <a:prstGeom prst="rect">
            <a:avLst/>
          </a:prstGeom>
        </p:spPr>
        <p:txBody>
          <a:bodyPr/>
          <a:lstStyle/>
          <a:p>
            <a:r>
              <a:rPr lang="ja-JP" altLang="en-US" smtClean="0"/>
              <a:t>具体的な学習法</a:t>
            </a:r>
            <a:endParaRPr dirty="0"/>
          </a:p>
        </p:txBody>
      </p:sp>
      <p:pic>
        <p:nvPicPr>
          <p:cNvPr id="145" name="texclip20180119145815.png"/>
          <p:cNvPicPr>
            <a:picLocks noChangeAspect="1"/>
          </p:cNvPicPr>
          <p:nvPr/>
        </p:nvPicPr>
        <p:blipFill>
          <a:blip r:embed="rId2">
            <a:extLst/>
          </a:blip>
          <a:stretch>
            <a:fillRect/>
          </a:stretch>
        </p:blipFill>
        <p:spPr>
          <a:xfrm>
            <a:off x="1920931" y="2969872"/>
            <a:ext cx="1888630" cy="287983"/>
          </a:xfrm>
          <a:prstGeom prst="rect">
            <a:avLst/>
          </a:prstGeom>
          <a:ln w="12700">
            <a:miter lim="400000"/>
          </a:ln>
        </p:spPr>
      </p:pic>
      <p:sp>
        <p:nvSpPr>
          <p:cNvPr id="146" name="Shape 146"/>
          <p:cNvSpPr/>
          <p:nvPr/>
        </p:nvSpPr>
        <p:spPr>
          <a:xfrm>
            <a:off x="4178677" y="3932619"/>
            <a:ext cx="2215575" cy="478088"/>
          </a:xfrm>
          <a:prstGeom prst="rect">
            <a:avLst/>
          </a:prstGeom>
          <a:ln w="12700">
            <a:miter lim="400000"/>
          </a:ln>
        </p:spPr>
        <p:txBody>
          <a:bodyPr lIns="26789" tIns="26789" rIns="26789" bIns="26789" anchor="ctr">
            <a:normAutofit/>
          </a:bodyPr>
          <a:lstStyle/>
          <a:p>
            <a:endParaRPr sz="949"/>
          </a:p>
        </p:txBody>
      </p:sp>
      <p:pic>
        <p:nvPicPr>
          <p:cNvPr id="147" name="texclip20180119152349.png"/>
          <p:cNvPicPr>
            <a:picLocks noChangeAspect="1"/>
          </p:cNvPicPr>
          <p:nvPr/>
        </p:nvPicPr>
        <p:blipFill>
          <a:blip r:embed="rId3">
            <a:extLst/>
          </a:blip>
          <a:stretch>
            <a:fillRect/>
          </a:stretch>
        </p:blipFill>
        <p:spPr>
          <a:xfrm>
            <a:off x="1627367" y="3952236"/>
            <a:ext cx="6202102" cy="526495"/>
          </a:xfrm>
          <a:prstGeom prst="rect">
            <a:avLst/>
          </a:prstGeom>
          <a:ln w="12700">
            <a:miter lim="400000"/>
          </a:ln>
        </p:spPr>
      </p:pic>
      <p:pic>
        <p:nvPicPr>
          <p:cNvPr id="148" name="texclip20180124221015.png"/>
          <p:cNvPicPr>
            <a:picLocks noChangeAspect="1"/>
          </p:cNvPicPr>
          <p:nvPr/>
        </p:nvPicPr>
        <p:blipFill>
          <a:blip r:embed="rId4">
            <a:extLst/>
          </a:blip>
          <a:stretch>
            <a:fillRect/>
          </a:stretch>
        </p:blipFill>
        <p:spPr>
          <a:xfrm>
            <a:off x="2600455" y="4573503"/>
            <a:ext cx="5281007" cy="206816"/>
          </a:xfrm>
          <a:prstGeom prst="rect">
            <a:avLst/>
          </a:prstGeom>
          <a:ln w="12700">
            <a:miter lim="400000"/>
          </a:ln>
        </p:spPr>
      </p:pic>
      <p:pic>
        <p:nvPicPr>
          <p:cNvPr id="149" name="texclip20180124221136.png"/>
          <p:cNvPicPr>
            <a:picLocks noChangeAspect="1"/>
          </p:cNvPicPr>
          <p:nvPr/>
        </p:nvPicPr>
        <p:blipFill>
          <a:blip r:embed="rId5">
            <a:extLst/>
          </a:blip>
          <a:stretch>
            <a:fillRect/>
          </a:stretch>
        </p:blipFill>
        <p:spPr>
          <a:xfrm>
            <a:off x="2602873" y="4875092"/>
            <a:ext cx="1839875" cy="191947"/>
          </a:xfrm>
          <a:prstGeom prst="rect">
            <a:avLst/>
          </a:prstGeom>
          <a:ln w="12700">
            <a:miter lim="400000"/>
          </a:ln>
        </p:spPr>
      </p:pic>
      <p:sp>
        <p:nvSpPr>
          <p:cNvPr id="9" name="Shape 144"/>
          <p:cNvSpPr txBox="1">
            <a:spLocks/>
          </p:cNvSpPr>
          <p:nvPr/>
        </p:nvSpPr>
        <p:spPr>
          <a:xfrm>
            <a:off x="1511350" y="2298213"/>
            <a:ext cx="6370112" cy="3322069"/>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1500" dirty="0"/>
              <a:t>強化学習の中で代表的な手法である</a:t>
            </a:r>
            <a:r>
              <a:rPr lang="en-US" altLang="ja-JP" sz="1500" dirty="0"/>
              <a:t>Q</a:t>
            </a:r>
            <a:r>
              <a:rPr lang="ja-JP" altLang="en-US" sz="1500" dirty="0"/>
              <a:t>学習</a:t>
            </a:r>
            <a:r>
              <a:rPr lang="en-US" altLang="ja-JP" sz="1500" dirty="0"/>
              <a:t>(Q-learning)</a:t>
            </a:r>
            <a:r>
              <a:rPr lang="ja-JP" altLang="en-US" sz="1500" dirty="0"/>
              <a:t>を用いる</a:t>
            </a:r>
          </a:p>
          <a:p>
            <a:pPr lvl="1"/>
            <a:r>
              <a:rPr lang="en-US" altLang="ja-JP" sz="1350" dirty="0"/>
              <a:t>Q</a:t>
            </a:r>
            <a:r>
              <a:rPr lang="ja-JP" altLang="en-US" sz="1350" dirty="0"/>
              <a:t>学習では報酬としての行動価値観数</a:t>
            </a:r>
          </a:p>
          <a:p>
            <a:pPr lvl="1"/>
            <a:endParaRPr lang="en-US" altLang="ja-JP" sz="1350" dirty="0"/>
          </a:p>
          <a:p>
            <a:pPr lvl="1"/>
            <a:endParaRPr lang="en-US" altLang="ja-JP" sz="1350" dirty="0"/>
          </a:p>
          <a:p>
            <a:pPr lvl="1"/>
            <a:endParaRPr lang="ja-JP" altLang="en-US" sz="1350" dirty="0"/>
          </a:p>
          <a:p>
            <a:pPr lvl="1"/>
            <a:r>
              <a:rPr lang="ja-JP" altLang="en-US" sz="1350" dirty="0"/>
              <a:t>学習モデル</a:t>
            </a:r>
            <a:endParaRPr lang="ja-JP" altLang="en-US" sz="1350" dirty="0"/>
          </a:p>
        </p:txBody>
      </p:sp>
      <p:sp>
        <p:nvSpPr>
          <p:cNvPr id="2" name="テキスト プレースホルダー 1"/>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2795135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body" idx="1"/>
          </p:nvPr>
        </p:nvSpPr>
        <p:spPr>
          <a:xfrm>
            <a:off x="2951150" y="2333138"/>
            <a:ext cx="6072418" cy="830467"/>
          </a:xfrm>
          <a:prstGeom prst="rect">
            <a:avLst/>
          </a:prstGeom>
        </p:spPr>
        <p:txBody>
          <a:bodyPr>
            <a:noAutofit/>
          </a:bodyPr>
          <a:lstStyle>
            <a:lvl1pPr marL="444500" indent="-444500">
              <a:defRPr sz="2800"/>
            </a:lvl1pPr>
          </a:lstStyle>
          <a:p>
            <a:r>
              <a:rPr sz="2000" dirty="0"/>
              <a:t>ε-greedy algorithmにより最初はランダムな行動を取りやすくし、行動の幅を広げておく</a:t>
            </a:r>
          </a:p>
        </p:txBody>
      </p:sp>
      <p:sp>
        <p:nvSpPr>
          <p:cNvPr id="153" name="Shape 153"/>
          <p:cNvSpPr/>
          <p:nvPr/>
        </p:nvSpPr>
        <p:spPr>
          <a:xfrm>
            <a:off x="3038985" y="4927101"/>
            <a:ext cx="5951986" cy="1019969"/>
          </a:xfrm>
          <a:prstGeom prst="rect">
            <a:avLst/>
          </a:prstGeom>
          <a:ln w="63500">
            <a:solidFill>
              <a:schemeClr val="accent2">
                <a:hueOff val="-2473793"/>
                <a:satOff val="-50209"/>
                <a:lumOff val="23543"/>
              </a:schemeClr>
            </a:solidFill>
            <a:miter lim="400000"/>
          </a:ln>
        </p:spPr>
        <p:txBody>
          <a:bodyPr lIns="26789" tIns="26789" rIns="26789" bIns="26789" anchor="ctr"/>
          <a:lstStyle/>
          <a:p>
            <a:pPr>
              <a:defRPr sz="2400"/>
            </a:pPr>
            <a:endParaRPr sz="1265"/>
          </a:p>
        </p:txBody>
      </p:sp>
      <p:sp>
        <p:nvSpPr>
          <p:cNvPr id="154" name="Shape 154"/>
          <p:cNvSpPr/>
          <p:nvPr/>
        </p:nvSpPr>
        <p:spPr>
          <a:xfrm>
            <a:off x="3071582" y="2298929"/>
            <a:ext cx="5951986" cy="691410"/>
          </a:xfrm>
          <a:prstGeom prst="rect">
            <a:avLst/>
          </a:prstGeom>
          <a:ln w="63500">
            <a:solidFill>
              <a:schemeClr val="accent1">
                <a:satOff val="-3355"/>
                <a:lumOff val="26614"/>
              </a:schemeClr>
            </a:solidFill>
            <a:miter lim="400000"/>
          </a:ln>
        </p:spPr>
        <p:txBody>
          <a:bodyPr lIns="26789" tIns="26789" rIns="26789" bIns="26789" anchor="ctr"/>
          <a:lstStyle/>
          <a:p>
            <a:pPr>
              <a:defRPr sz="2400"/>
            </a:pPr>
            <a:endParaRPr sz="1265"/>
          </a:p>
        </p:txBody>
      </p:sp>
      <p:sp>
        <p:nvSpPr>
          <p:cNvPr id="155" name="Shape 155"/>
          <p:cNvSpPr/>
          <p:nvPr/>
        </p:nvSpPr>
        <p:spPr>
          <a:xfrm>
            <a:off x="3071582" y="2003724"/>
            <a:ext cx="1713489" cy="295205"/>
          </a:xfrm>
          <a:prstGeom prst="rect">
            <a:avLst/>
          </a:prstGeom>
          <a:ln w="63500">
            <a:solidFill>
              <a:schemeClr val="accent1">
                <a:satOff val="-3355"/>
                <a:lumOff val="26614"/>
              </a:schemeClr>
            </a:solidFill>
            <a:miter lim="400000"/>
          </a:ln>
          <a:extLst>
            <a:ext uri="{C572A759-6A51-4108-AA02-DFA0A04FC94B}">
              <ma14:wrappingTextBoxFlag xmlns:ma14="http://schemas.microsoft.com/office/mac/drawingml/2011/main" val="1"/>
            </a:ext>
          </a:extLst>
        </p:spPr>
        <p:txBody>
          <a:bodyPr lIns="26789" tIns="26789" rIns="26789" bIns="26789" anchor="ctr"/>
          <a:lstStyle>
            <a:lvl1pPr>
              <a:defRPr sz="3200">
                <a:latin typeface="ヒラギノ角ゴ ProN W6"/>
                <a:ea typeface="ヒラギノ角ゴ ProN W6"/>
                <a:cs typeface="ヒラギノ角ゴ ProN W6"/>
                <a:sym typeface="ヒラギノ角ゴ ProN W6"/>
              </a:defRPr>
            </a:lvl1pPr>
          </a:lstStyle>
          <a:p>
            <a:r>
              <a:rPr sz="1688"/>
              <a:t>前提</a:t>
            </a:r>
          </a:p>
        </p:txBody>
      </p:sp>
      <p:sp>
        <p:nvSpPr>
          <p:cNvPr id="156" name="Shape 156"/>
          <p:cNvSpPr/>
          <p:nvPr/>
        </p:nvSpPr>
        <p:spPr>
          <a:xfrm>
            <a:off x="3038985" y="4677804"/>
            <a:ext cx="1713488" cy="272956"/>
          </a:xfrm>
          <a:prstGeom prst="rect">
            <a:avLst/>
          </a:prstGeom>
          <a:ln w="63500">
            <a:solidFill>
              <a:schemeClr val="accent2">
                <a:hueOff val="-2473793"/>
                <a:satOff val="-50209"/>
                <a:lumOff val="23543"/>
              </a:schemeClr>
            </a:solidFill>
            <a:miter lim="400000"/>
          </a:ln>
          <a:extLst>
            <a:ext uri="{C572A759-6A51-4108-AA02-DFA0A04FC94B}">
              <ma14:wrappingTextBoxFlag xmlns:ma14="http://schemas.microsoft.com/office/mac/drawingml/2011/main" val="1"/>
            </a:ext>
          </a:extLst>
        </p:spPr>
        <p:txBody>
          <a:bodyPr lIns="26789" tIns="26789" rIns="26789" bIns="26789" anchor="ctr"/>
          <a:lstStyle>
            <a:lvl1pPr>
              <a:defRPr sz="3200">
                <a:latin typeface="ヒラギノ角ゴ ProN W6"/>
                <a:ea typeface="ヒラギノ角ゴ ProN W6"/>
                <a:cs typeface="ヒラギノ角ゴ ProN W6"/>
                <a:sym typeface="ヒラギノ角ゴ ProN W6"/>
              </a:defRPr>
            </a:lvl1pPr>
          </a:lstStyle>
          <a:p>
            <a:r>
              <a:rPr sz="1688"/>
              <a:t>目的</a:t>
            </a:r>
          </a:p>
        </p:txBody>
      </p:sp>
      <p:sp>
        <p:nvSpPr>
          <p:cNvPr id="157" name="Shape 157"/>
          <p:cNvSpPr/>
          <p:nvPr/>
        </p:nvSpPr>
        <p:spPr>
          <a:xfrm>
            <a:off x="7326404" y="3176497"/>
            <a:ext cx="1713489" cy="270008"/>
          </a:xfrm>
          <a:prstGeom prst="rect">
            <a:avLst/>
          </a:prstGeom>
          <a:ln w="63500">
            <a:solidFill>
              <a:schemeClr val="accent4">
                <a:hueOff val="384618"/>
                <a:satOff val="3869"/>
                <a:lumOff val="5802"/>
              </a:schemeClr>
            </a:solidFill>
            <a:miter lim="400000"/>
          </a:ln>
          <a:extLst>
            <a:ext uri="{C572A759-6A51-4108-AA02-DFA0A04FC94B}">
              <ma14:wrappingTextBoxFlag xmlns:ma14="http://schemas.microsoft.com/office/mac/drawingml/2011/main" val="1"/>
            </a:ext>
          </a:extLst>
        </p:spPr>
        <p:txBody>
          <a:bodyPr lIns="26789" tIns="26789" rIns="26789" bIns="26789" anchor="ctr"/>
          <a:lstStyle>
            <a:lvl1pPr>
              <a:defRPr sz="3200">
                <a:latin typeface="ヒラギノ角ゴ ProN W6"/>
                <a:ea typeface="ヒラギノ角ゴ ProN W6"/>
                <a:cs typeface="ヒラギノ角ゴ ProN W6"/>
                <a:sym typeface="ヒラギノ角ゴ ProN W6"/>
              </a:defRPr>
            </a:lvl1pPr>
          </a:lstStyle>
          <a:p>
            <a:r>
              <a:rPr sz="1688"/>
              <a:t>環境(s)</a:t>
            </a:r>
          </a:p>
        </p:txBody>
      </p:sp>
      <p:sp>
        <p:nvSpPr>
          <p:cNvPr id="158" name="Shape 158"/>
          <p:cNvSpPr/>
          <p:nvPr/>
        </p:nvSpPr>
        <p:spPr>
          <a:xfrm>
            <a:off x="3093732" y="3463756"/>
            <a:ext cx="5951986" cy="969116"/>
          </a:xfrm>
          <a:prstGeom prst="rect">
            <a:avLst/>
          </a:prstGeom>
          <a:ln w="63500">
            <a:solidFill>
              <a:schemeClr val="accent4">
                <a:hueOff val="384618"/>
                <a:satOff val="3869"/>
                <a:lumOff val="5802"/>
              </a:schemeClr>
            </a:solidFill>
            <a:miter lim="400000"/>
          </a:ln>
        </p:spPr>
        <p:txBody>
          <a:bodyPr lIns="26789" tIns="26789" rIns="26789" bIns="26789" anchor="ctr"/>
          <a:lstStyle/>
          <a:p>
            <a:pPr>
              <a:defRPr sz="2400"/>
            </a:pPr>
            <a:endParaRPr sz="1265"/>
          </a:p>
        </p:txBody>
      </p:sp>
      <p:sp>
        <p:nvSpPr>
          <p:cNvPr id="159" name="Shape 159"/>
          <p:cNvSpPr/>
          <p:nvPr/>
        </p:nvSpPr>
        <p:spPr>
          <a:xfrm>
            <a:off x="3158925" y="3388746"/>
            <a:ext cx="4815056" cy="1051803"/>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nchor="ctr">
            <a:normAutofit/>
          </a:bodyPr>
          <a:lstStyle/>
          <a:p>
            <a:pPr marL="234396" indent="-234396">
              <a:spcBef>
                <a:spcPts val="2215"/>
              </a:spcBef>
              <a:buSzPct val="75000"/>
              <a:buChar char="•"/>
              <a:defRPr sz="2800"/>
            </a:pPr>
            <a:r>
              <a:rPr sz="1477" dirty="0"/>
              <a:t>要約率(10~100)：レベル(1~7)</a:t>
            </a:r>
          </a:p>
          <a:p>
            <a:pPr marL="234396" indent="-234396">
              <a:spcBef>
                <a:spcPts val="2215"/>
              </a:spcBef>
              <a:buSzPct val="75000"/>
              <a:buChar char="•"/>
              <a:defRPr sz="2800"/>
            </a:pPr>
            <a:r>
              <a:rPr sz="1477" dirty="0"/>
              <a:t>アクション数（要約率,レベル）の組み合わせ4通り</a:t>
            </a:r>
          </a:p>
        </p:txBody>
      </p:sp>
      <p:sp>
        <p:nvSpPr>
          <p:cNvPr id="160" name="Shape 160"/>
          <p:cNvSpPr/>
          <p:nvPr/>
        </p:nvSpPr>
        <p:spPr>
          <a:xfrm>
            <a:off x="3093732" y="4963186"/>
            <a:ext cx="6223295" cy="881783"/>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nchor="ctr">
            <a:normAutofit/>
          </a:bodyPr>
          <a:lstStyle/>
          <a:p>
            <a:pPr marL="234396" indent="-234396">
              <a:spcBef>
                <a:spcPts val="2215"/>
              </a:spcBef>
              <a:buSzPct val="75000"/>
              <a:buChar char="•"/>
              <a:defRPr sz="2700"/>
            </a:pPr>
            <a:r>
              <a:rPr sz="1424" dirty="0"/>
              <a:t>Q(s,a)：91^2 *4 = 行8281:列4の33124パタンの行列</a:t>
            </a:r>
          </a:p>
          <a:p>
            <a:pPr marL="234396" indent="-234396">
              <a:spcBef>
                <a:spcPts val="2215"/>
              </a:spcBef>
              <a:buSzPct val="75000"/>
              <a:buChar char="•"/>
              <a:defRPr sz="2700"/>
            </a:pPr>
            <a:r>
              <a:rPr sz="1424" dirty="0"/>
              <a:t>このQ関数の行列から最適な戦略を探索（行列内は各報酬r(t)を格納）</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3" y="2905918"/>
            <a:ext cx="3121362" cy="2278871"/>
          </a:xfrm>
          <a:prstGeom prst="rect">
            <a:avLst/>
          </a:prstGeom>
        </p:spPr>
      </p:pic>
      <p:sp>
        <p:nvSpPr>
          <p:cNvPr id="14" name="Shape 133"/>
          <p:cNvSpPr txBox="1">
            <a:spLocks/>
          </p:cNvSpPr>
          <p:nvPr/>
        </p:nvSpPr>
        <p:spPr>
          <a:xfrm>
            <a:off x="639348" y="488753"/>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dirty="0"/>
              <a:t>強化学習の環境設定</a:t>
            </a:r>
            <a:endParaRPr lang="ja-JP" altLang="en-US" sz="3600" dirty="0"/>
          </a:p>
        </p:txBody>
      </p:sp>
    </p:spTree>
    <p:extLst>
      <p:ext uri="{BB962C8B-B14F-4D97-AF65-F5344CB8AC3E}">
        <p14:creationId xmlns:p14="http://schemas.microsoft.com/office/powerpoint/2010/main" val="214010865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9688546" y="520208"/>
            <a:ext cx="1338798" cy="721901"/>
          </a:xfrm>
          <a:prstGeom prst="rect">
            <a:avLst/>
          </a:prstGeom>
        </p:spPr>
      </p:pic>
      <p:sp>
        <p:nvSpPr>
          <p:cNvPr id="2" name="タイトル 1"/>
          <p:cNvSpPr>
            <a:spLocks noGrp="1"/>
          </p:cNvSpPr>
          <p:nvPr>
            <p:ph type="title"/>
          </p:nvPr>
        </p:nvSpPr>
        <p:spPr>
          <a:xfrm>
            <a:off x="0" y="-682169"/>
            <a:ext cx="7543800" cy="1450757"/>
          </a:xfrm>
        </p:spPr>
        <p:txBody>
          <a:bodyPr/>
          <a:lstStyle/>
          <a:p>
            <a:r>
              <a:rPr kumimoji="1" lang="ja-JP" altLang="en-US" dirty="0" smtClean="0"/>
              <a:t>アクティビティの反映方法</a:t>
            </a:r>
            <a:endParaRPr kumimoji="1" lang="ja-JP" altLang="en-US" dirty="0"/>
          </a:p>
        </p:txBody>
      </p:sp>
      <p:sp>
        <p:nvSpPr>
          <p:cNvPr id="3" name="コンテンツ プレースホルダー 2"/>
          <p:cNvSpPr>
            <a:spLocks noGrp="1"/>
          </p:cNvSpPr>
          <p:nvPr>
            <p:ph idx="1"/>
          </p:nvPr>
        </p:nvSpPr>
        <p:spPr>
          <a:xfrm>
            <a:off x="234727" y="3509652"/>
            <a:ext cx="7682626" cy="2964484"/>
          </a:xfrm>
        </p:spPr>
        <p:txBody>
          <a:bodyPr>
            <a:normAutofit fontScale="92500"/>
          </a:bodyPr>
          <a:lstStyle/>
          <a:p>
            <a:endParaRPr lang="en-US" altLang="ja-JP" dirty="0"/>
          </a:p>
          <a:p>
            <a:r>
              <a:rPr lang="ja-JP" altLang="en-US" sz="2200" dirty="0"/>
              <a:t>・</a:t>
            </a:r>
            <a:r>
              <a:rPr lang="ja-JP" altLang="en-US" sz="2600" dirty="0"/>
              <a:t>ユーザがアクティビティを行う場をポータルサイトとして</a:t>
            </a:r>
            <a:r>
              <a:rPr lang="ja-JP" altLang="en-US" sz="2600" dirty="0" smtClean="0"/>
              <a:t>用意</a:t>
            </a:r>
            <a:endParaRPr lang="en-US" altLang="ja-JP" sz="2600" dirty="0" smtClean="0"/>
          </a:p>
          <a:p>
            <a:r>
              <a:rPr lang="ja-JP" altLang="en-US" sz="2600" dirty="0" smtClean="0"/>
              <a:t>・</a:t>
            </a:r>
            <a:r>
              <a:rPr kumimoji="1" lang="ja-JP" altLang="en-US" sz="2600" dirty="0" smtClean="0"/>
              <a:t>図ような</a:t>
            </a:r>
            <a:r>
              <a:rPr kumimoji="1" lang="ja-JP" altLang="en-US" sz="2600" dirty="0" smtClean="0"/>
              <a:t>スライドバーを用意し</a:t>
            </a:r>
            <a:r>
              <a:rPr kumimoji="1" lang="ja-JP" altLang="en-US" sz="2600" dirty="0" smtClean="0"/>
              <a:t>、満足、不満の移動をシステムに送信</a:t>
            </a:r>
            <a:endParaRPr lang="en-US" altLang="ja-JP" sz="2600" dirty="0"/>
          </a:p>
          <a:p>
            <a:r>
              <a:rPr lang="ja-JP" altLang="en-US" sz="2400" dirty="0" smtClean="0">
                <a:solidFill>
                  <a:srgbClr val="FF0000"/>
                </a:solidFill>
              </a:rPr>
              <a:t>→</a:t>
            </a:r>
            <a:r>
              <a:rPr lang="ja-JP" altLang="en-US" sz="2400" dirty="0">
                <a:solidFill>
                  <a:srgbClr val="FF0000"/>
                </a:solidFill>
              </a:rPr>
              <a:t>これによりユーザの直感的レスポンスをシステムに反映できる</a:t>
            </a:r>
            <a:endParaRPr lang="en-US" altLang="ja-JP" sz="2400" dirty="0">
              <a:solidFill>
                <a:srgbClr val="FF0000"/>
              </a:solidFill>
            </a:endParaRPr>
          </a:p>
          <a:p>
            <a:r>
              <a:rPr lang="ja-JP" altLang="en-US" sz="1600" dirty="0" smtClean="0"/>
              <a:t>＊学習差</a:t>
            </a:r>
            <a:r>
              <a:rPr lang="ja-JP" altLang="en-US" sz="1600" dirty="0"/>
              <a:t>を出すため、移動量にバイアス（二乗）を</a:t>
            </a:r>
            <a:r>
              <a:rPr lang="ja-JP" altLang="en-US" sz="1600" dirty="0" smtClean="0"/>
              <a:t>かけてある</a:t>
            </a:r>
            <a:endParaRPr lang="en-US" altLang="ja-JP" sz="1600" dirty="0"/>
          </a:p>
          <a:p>
            <a:endParaRPr kumimoji="1" lang="en-US" altLang="ja-JP" dirty="0" smtClean="0"/>
          </a:p>
          <a:p>
            <a:endParaRPr kumimoji="1" lang="ja-JP" altLang="en-US" dirty="0"/>
          </a:p>
        </p:txBody>
      </p:sp>
      <p:pic>
        <p:nvPicPr>
          <p:cNvPr id="6" name="図 5"/>
          <p:cNvPicPr>
            <a:picLocks noChangeAspect="1"/>
          </p:cNvPicPr>
          <p:nvPr/>
        </p:nvPicPr>
        <p:blipFill>
          <a:blip r:embed="rId3"/>
          <a:stretch>
            <a:fillRect/>
          </a:stretch>
        </p:blipFill>
        <p:spPr>
          <a:xfrm>
            <a:off x="7328382" y="1772700"/>
            <a:ext cx="1561288" cy="156128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367" y="2019203"/>
            <a:ext cx="1401977" cy="549107"/>
          </a:xfrm>
          <a:prstGeom prst="rect">
            <a:avLst/>
          </a:prstGeom>
        </p:spPr>
      </p:pic>
      <p:cxnSp>
        <p:nvCxnSpPr>
          <p:cNvPr id="8" name="直線コネクタ 7"/>
          <p:cNvCxnSpPr/>
          <p:nvPr/>
        </p:nvCxnSpPr>
        <p:spPr>
          <a:xfrm flipV="1">
            <a:off x="1293342" y="6462105"/>
            <a:ext cx="6035040" cy="2406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2"/>
          <p:cNvSpPr>
            <a:spLocks noGrp="1"/>
          </p:cNvSpPr>
          <p:nvPr>
            <p:ph type="sldNum" sz="quarter" idx="12"/>
          </p:nvPr>
        </p:nvSpPr>
        <p:spPr/>
        <p:txBody>
          <a:bodyPr/>
          <a:lstStyle/>
          <a:p>
            <a:fld id="{33070594-8927-0241-A772-C18A588C65DE}" type="slidenum">
              <a:rPr lang="ja-JP" altLang="en-US" sz="1350"/>
              <a:t>15</a:t>
            </a:fld>
            <a:endParaRPr lang="ja-JP" altLang="en-US" sz="1350" dirty="0"/>
          </a:p>
        </p:txBody>
      </p:sp>
      <p:sp>
        <p:nvSpPr>
          <p:cNvPr id="14" name="フッター プレースホルダー 13"/>
          <p:cNvSpPr>
            <a:spLocks noGrp="1"/>
          </p:cNvSpPr>
          <p:nvPr>
            <p:ph type="ftr" sz="quarter" idx="11"/>
          </p:nvPr>
        </p:nvSpPr>
        <p:spPr/>
        <p:txBody>
          <a:bodyPr/>
          <a:lstStyle/>
          <a:p>
            <a:endParaRPr kumimoji="1" lang="ja-JP" altLang="en-US"/>
          </a:p>
        </p:txBody>
      </p:sp>
      <p:pic>
        <p:nvPicPr>
          <p:cNvPr id="15" name="図 14"/>
          <p:cNvPicPr>
            <a:picLocks noChangeAspect="1"/>
          </p:cNvPicPr>
          <p:nvPr/>
        </p:nvPicPr>
        <p:blipFill rotWithShape="1">
          <a:blip r:embed="rId5">
            <a:extLst>
              <a:ext uri="{28A0092B-C50C-407E-A947-70E740481C1C}">
                <a14:useLocalDpi xmlns:a14="http://schemas.microsoft.com/office/drawing/2010/main" val="0"/>
              </a:ext>
            </a:extLst>
          </a:blip>
          <a:srcRect r="8047"/>
          <a:stretch/>
        </p:blipFill>
        <p:spPr>
          <a:xfrm>
            <a:off x="369103" y="688731"/>
            <a:ext cx="8408173" cy="3205655"/>
          </a:xfrm>
          <a:prstGeom prst="rect">
            <a:avLst/>
          </a:prstGeom>
          <a:ln>
            <a:solidFill>
              <a:schemeClr val="tx1"/>
            </a:solidFill>
          </a:ln>
        </p:spPr>
      </p:pic>
    </p:spTree>
    <p:extLst>
      <p:ext uri="{BB962C8B-B14F-4D97-AF65-F5344CB8AC3E}">
        <p14:creationId xmlns:p14="http://schemas.microsoft.com/office/powerpoint/2010/main" val="1141412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j-ea"/>
              </a:rPr>
              <a:t>6</a:t>
            </a:r>
            <a:r>
              <a:rPr kumimoji="1" lang="en-US" altLang="ja-JP" dirty="0" smtClean="0">
                <a:latin typeface="+mj-ea"/>
              </a:rPr>
              <a:t>. </a:t>
            </a:r>
            <a:r>
              <a:rPr lang="ja-JP" altLang="en-US" dirty="0" smtClean="0"/>
              <a:t>結果ならびに考察</a:t>
            </a:r>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70594-8927-0241-A772-C18A588C65DE}" type="slidenum">
              <a:rPr kumimoji="1" lang="ja-JP" altLang="en-US" smtClean="0"/>
              <a:t>16</a:t>
            </a:fld>
            <a:endParaRPr kumimoji="1" lang="ja-JP" altLang="en-US"/>
          </a:p>
        </p:txBody>
      </p:sp>
    </p:spTree>
    <p:extLst>
      <p:ext uri="{BB962C8B-B14F-4D97-AF65-F5344CB8AC3E}">
        <p14:creationId xmlns:p14="http://schemas.microsoft.com/office/powerpoint/2010/main" val="615266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152458" y="1599958"/>
            <a:ext cx="3246153" cy="457512"/>
          </a:xfrm>
        </p:spPr>
        <p:txBody>
          <a:bodyPr>
            <a:normAutofit/>
          </a:bodyPr>
          <a:lstStyle/>
          <a:p>
            <a:r>
              <a:rPr lang="ja-JP" altLang="en-US" sz="1350" dirty="0">
                <a:latin typeface="+mn-ea"/>
                <a:ea typeface="+mn-ea"/>
              </a:rPr>
              <a:t>図　学習曲線のグラフ</a:t>
            </a:r>
            <a:endParaRPr lang="ja-JP" altLang="en-US" sz="1350" dirty="0">
              <a:latin typeface="+mn-ea"/>
              <a:ea typeface="+mn-ea"/>
            </a:endParaRPr>
          </a:p>
        </p:txBody>
      </p:sp>
      <p:sp>
        <p:nvSpPr>
          <p:cNvPr id="4" name="スライド番号プレースホルダー 3"/>
          <p:cNvSpPr>
            <a:spLocks noGrp="1"/>
          </p:cNvSpPr>
          <p:nvPr>
            <p:ph type="sldNum" sz="quarter" idx="2"/>
          </p:nvPr>
        </p:nvSpPr>
        <p:spPr/>
        <p:txBody>
          <a:bodyPr/>
          <a:lstStyle/>
          <a:p>
            <a:fld id="{86CB4B4D-7CA3-9044-876B-883B54F8677D}" type="slidenum">
              <a:rPr lang="uk-UA" smtClean="0"/>
              <a:t>17</a:t>
            </a:fld>
            <a:endParaRPr lang="uk-UA"/>
          </a:p>
        </p:txBody>
      </p:sp>
      <p:sp>
        <p:nvSpPr>
          <p:cNvPr id="11" name="タイトル 1"/>
          <p:cNvSpPr txBox="1">
            <a:spLocks/>
          </p:cNvSpPr>
          <p:nvPr/>
        </p:nvSpPr>
        <p:spPr>
          <a:xfrm>
            <a:off x="0" y="-398379"/>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dirty="0"/>
              <a:t>学習結果</a:t>
            </a:r>
            <a:endParaRPr lang="ja-JP" altLang="en-US" sz="3600" dirty="0"/>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72" y="768409"/>
            <a:ext cx="3329152" cy="2496864"/>
          </a:xfrm>
          <a:prstGeom prst="rect">
            <a:avLst/>
          </a:prstGeom>
        </p:spPr>
      </p:pic>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560" y="770652"/>
            <a:ext cx="3129809" cy="2347356"/>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0438" y="689689"/>
            <a:ext cx="3129809" cy="2347356"/>
          </a:xfrm>
          <a:prstGeom prst="rect">
            <a:avLst/>
          </a:prstGeom>
        </p:spPr>
      </p:pic>
      <p:sp>
        <p:nvSpPr>
          <p:cNvPr id="15" name="タイトル 2"/>
          <p:cNvSpPr txBox="1">
            <a:spLocks/>
          </p:cNvSpPr>
          <p:nvPr/>
        </p:nvSpPr>
        <p:spPr>
          <a:xfrm>
            <a:off x="859255" y="4501242"/>
            <a:ext cx="3246153" cy="457512"/>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350" smtClean="0">
                <a:latin typeface="+mn-ea"/>
                <a:ea typeface="+mn-ea"/>
              </a:rPr>
              <a:t>図　学習曲線のグラフ</a:t>
            </a:r>
            <a:endParaRPr lang="ja-JP" altLang="en-US" sz="1350" dirty="0">
              <a:latin typeface="+mn-ea"/>
              <a:ea typeface="+mn-ea"/>
            </a:endParaRPr>
          </a:p>
        </p:txBody>
      </p:sp>
      <p:pic>
        <p:nvPicPr>
          <p:cNvPr id="16" name="図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72" y="3343993"/>
            <a:ext cx="3793502" cy="2845127"/>
          </a:xfrm>
          <a:prstGeom prst="rect">
            <a:avLst/>
          </a:prstGeom>
        </p:spPr>
      </p:pic>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777" y="3475463"/>
            <a:ext cx="3345426" cy="2509069"/>
          </a:xfrm>
          <a:prstGeom prst="rect">
            <a:avLst/>
          </a:prstGeom>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4640" y="3512021"/>
            <a:ext cx="3345426" cy="2509069"/>
          </a:xfrm>
          <a:prstGeom prst="rect">
            <a:avLst/>
          </a:prstGeom>
        </p:spPr>
      </p:pic>
    </p:spTree>
    <p:extLst>
      <p:ext uri="{BB962C8B-B14F-4D97-AF65-F5344CB8AC3E}">
        <p14:creationId xmlns:p14="http://schemas.microsoft.com/office/powerpoint/2010/main" val="214112530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結果</a:t>
            </a:r>
            <a:r>
              <a:rPr lang="ja-JP" altLang="en-US" dirty="0" smtClean="0"/>
              <a:t>と考察</a:t>
            </a:r>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70594-8927-0241-A772-C18A588C65DE}" type="slidenum">
              <a:rPr kumimoji="1" lang="ja-JP" altLang="en-US" smtClean="0"/>
              <a:t>18</a:t>
            </a:fld>
            <a:endParaRPr kumimoji="1" lang="ja-JP" altLang="en-US"/>
          </a:p>
        </p:txBody>
      </p:sp>
      <p:sp>
        <p:nvSpPr>
          <p:cNvPr id="5" name="コンテンツ プレースホルダー 2"/>
          <p:cNvSpPr txBox="1">
            <a:spLocks/>
          </p:cNvSpPr>
          <p:nvPr/>
        </p:nvSpPr>
        <p:spPr>
          <a:xfrm>
            <a:off x="1332497" y="1976930"/>
            <a:ext cx="3751226" cy="3134924"/>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2400"/>
              <a:t>原文</a:t>
            </a:r>
            <a:endParaRPr lang="ja-JP" altLang="en-US" sz="2400" dirty="0"/>
          </a:p>
        </p:txBody>
      </p:sp>
      <p:sp>
        <p:nvSpPr>
          <p:cNvPr id="6" name="正方形/長方形 5"/>
          <p:cNvSpPr/>
          <p:nvPr/>
        </p:nvSpPr>
        <p:spPr>
          <a:xfrm>
            <a:off x="968924" y="1913924"/>
            <a:ext cx="4369586" cy="3272931"/>
          </a:xfrm>
          <a:prstGeom prst="rect">
            <a:avLst/>
          </a:prstGeom>
          <a:solidFill>
            <a:schemeClr val="tx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t>原文</a:t>
            </a:r>
            <a:endParaRPr lang="ja-JP" altLang="en-US" sz="1350" dirty="0"/>
          </a:p>
        </p:txBody>
      </p:sp>
      <p:sp>
        <p:nvSpPr>
          <p:cNvPr id="7" name="正方形/長方形 6"/>
          <p:cNvSpPr/>
          <p:nvPr/>
        </p:nvSpPr>
        <p:spPr>
          <a:xfrm>
            <a:off x="5408764" y="1913924"/>
            <a:ext cx="2769386" cy="1606056"/>
          </a:xfrm>
          <a:prstGeom prst="rect">
            <a:avLst/>
          </a:prstGeom>
          <a:solidFill>
            <a:schemeClr val="tx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A</a:t>
            </a:r>
            <a:r>
              <a:rPr lang="ja-JP" altLang="en-US" sz="1350" dirty="0"/>
              <a:t>の出力結果</a:t>
            </a:r>
            <a:endParaRPr lang="ja-JP" altLang="en-US" sz="1350" dirty="0"/>
          </a:p>
        </p:txBody>
      </p:sp>
      <p:sp>
        <p:nvSpPr>
          <p:cNvPr id="8" name="正方形/長方形 7"/>
          <p:cNvSpPr/>
          <p:nvPr/>
        </p:nvSpPr>
        <p:spPr>
          <a:xfrm>
            <a:off x="5430434" y="3605705"/>
            <a:ext cx="2769386" cy="1581150"/>
          </a:xfrm>
          <a:prstGeom prst="rect">
            <a:avLst/>
          </a:prstGeom>
          <a:solidFill>
            <a:schemeClr val="tx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350" dirty="0"/>
              <a:t>B</a:t>
            </a:r>
            <a:r>
              <a:rPr lang="ja-JP" altLang="en-US" sz="1350" dirty="0"/>
              <a:t>の結果</a:t>
            </a:r>
            <a:endParaRPr lang="ja-JP" altLang="en-US" sz="1350" dirty="0"/>
          </a:p>
        </p:txBody>
      </p:sp>
    </p:spTree>
    <p:extLst>
      <p:ext uri="{BB962C8B-B14F-4D97-AF65-F5344CB8AC3E}">
        <p14:creationId xmlns:p14="http://schemas.microsoft.com/office/powerpoint/2010/main" val="165052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latin typeface="+mj-ea"/>
              </a:rPr>
              <a:t>7</a:t>
            </a:r>
            <a:r>
              <a:rPr kumimoji="1" lang="en-US" altLang="ja-JP" dirty="0" smtClean="0">
                <a:latin typeface="+mj-ea"/>
              </a:rPr>
              <a:t>. </a:t>
            </a:r>
            <a:r>
              <a:rPr lang="ja-JP" altLang="en-US" dirty="0" smtClean="0">
                <a:latin typeface="+mj-ea"/>
              </a:rPr>
              <a:t>まとめ</a:t>
            </a:r>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70594-8927-0241-A772-C18A588C65DE}" type="slidenum">
              <a:rPr kumimoji="1" lang="ja-JP" altLang="en-US" smtClean="0"/>
              <a:t>19</a:t>
            </a:fld>
            <a:endParaRPr kumimoji="1" lang="ja-JP" altLang="en-US"/>
          </a:p>
        </p:txBody>
      </p:sp>
    </p:spTree>
    <p:extLst>
      <p:ext uri="{BB962C8B-B14F-4D97-AF65-F5344CB8AC3E}">
        <p14:creationId xmlns:p14="http://schemas.microsoft.com/office/powerpoint/2010/main" val="316372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a:xfrm>
            <a:off x="822960" y="1863177"/>
            <a:ext cx="7543800" cy="4474561"/>
          </a:xfrm>
        </p:spPr>
        <p:txBody>
          <a:bodyPr>
            <a:normAutofit fontScale="85000" lnSpcReduction="20000"/>
          </a:bodyPr>
          <a:lstStyle/>
          <a:p>
            <a:r>
              <a:rPr kumimoji="1" lang="ja-JP" altLang="en-US" dirty="0" smtClean="0"/>
              <a:t>１．研究の背景・目的</a:t>
            </a:r>
            <a:endParaRPr kumimoji="1" lang="en-US" altLang="ja-JP" dirty="0" smtClean="0"/>
          </a:p>
          <a:p>
            <a:r>
              <a:rPr lang="ja-JP" altLang="en-US" dirty="0" smtClean="0"/>
              <a:t>２．開発するシステムの概要</a:t>
            </a:r>
            <a:endParaRPr lang="en-US" altLang="ja-JP" dirty="0" smtClean="0"/>
          </a:p>
          <a:p>
            <a:pPr lvl="1"/>
            <a:r>
              <a:rPr kumimoji="1" lang="ja-JP" altLang="en-US" dirty="0" smtClean="0"/>
              <a:t>・システム全体のフロー</a:t>
            </a:r>
            <a:endParaRPr kumimoji="1" lang="en-US" altLang="ja-JP" dirty="0" smtClean="0"/>
          </a:p>
          <a:p>
            <a:pPr lvl="1"/>
            <a:r>
              <a:rPr lang="ja-JP" altLang="en-US" dirty="0" smtClean="0"/>
              <a:t>・各システム構築のための基盤技術</a:t>
            </a:r>
            <a:endParaRPr lang="en-US" altLang="ja-JP" dirty="0" smtClean="0"/>
          </a:p>
          <a:p>
            <a:pPr lvl="1"/>
            <a:r>
              <a:rPr lang="ja-JP" altLang="en-US" dirty="0" smtClean="0"/>
              <a:t>・文章難易度の定義</a:t>
            </a:r>
            <a:endParaRPr lang="en-US" altLang="ja-JP" dirty="0" smtClean="0"/>
          </a:p>
          <a:p>
            <a:r>
              <a:rPr kumimoji="1" lang="ja-JP" altLang="en-US" dirty="0" smtClean="0"/>
              <a:t>３．要約部</a:t>
            </a:r>
            <a:endParaRPr kumimoji="1" lang="en-US" altLang="ja-JP" dirty="0" smtClean="0"/>
          </a:p>
          <a:p>
            <a:pPr lvl="1"/>
            <a:r>
              <a:rPr lang="ja-JP" altLang="en-US" dirty="0" smtClean="0"/>
              <a:t>・自動要約における方針</a:t>
            </a:r>
            <a:endParaRPr lang="en-US" altLang="ja-JP" dirty="0" smtClean="0"/>
          </a:p>
          <a:p>
            <a:pPr lvl="1"/>
            <a:r>
              <a:rPr kumimoji="1" lang="ja-JP" altLang="en-US" dirty="0" smtClean="0"/>
              <a:t>・自動要約の手法</a:t>
            </a:r>
            <a:endParaRPr kumimoji="1" lang="en-US" altLang="ja-JP" dirty="0" smtClean="0"/>
          </a:p>
          <a:p>
            <a:r>
              <a:rPr lang="ja-JP" altLang="en-US" dirty="0" smtClean="0"/>
              <a:t>４．平易化部</a:t>
            </a:r>
            <a:endParaRPr lang="en-US" altLang="ja-JP" dirty="0" smtClean="0"/>
          </a:p>
          <a:p>
            <a:r>
              <a:rPr kumimoji="1" lang="ja-JP" altLang="en-US" dirty="0" smtClean="0"/>
              <a:t>５．機械学習部</a:t>
            </a:r>
            <a:endParaRPr kumimoji="1" lang="en-US" altLang="ja-JP" dirty="0" smtClean="0"/>
          </a:p>
          <a:p>
            <a:pPr lvl="1"/>
            <a:r>
              <a:rPr lang="ja-JP" altLang="en-US" dirty="0"/>
              <a:t>・アクティビティ反映</a:t>
            </a:r>
            <a:r>
              <a:rPr lang="ja-JP" altLang="en-US" dirty="0" smtClean="0"/>
              <a:t>方法</a:t>
            </a:r>
            <a:endParaRPr lang="en-US" altLang="ja-JP" dirty="0" smtClean="0"/>
          </a:p>
          <a:p>
            <a:pPr lvl="1"/>
            <a:r>
              <a:rPr lang="ja-JP" altLang="en-US" dirty="0" smtClean="0"/>
              <a:t>・強化学習の環境設定</a:t>
            </a:r>
            <a:endParaRPr lang="en-US" altLang="ja-JP" dirty="0"/>
          </a:p>
          <a:p>
            <a:pPr lvl="1"/>
            <a:r>
              <a:rPr lang="ja-JP" altLang="en-US" dirty="0"/>
              <a:t>・具体的な</a:t>
            </a:r>
            <a:r>
              <a:rPr lang="ja-JP" altLang="en-US" dirty="0" smtClean="0"/>
              <a:t>学習法</a:t>
            </a:r>
            <a:endParaRPr kumimoji="1" lang="en-US" altLang="ja-JP" dirty="0" smtClean="0"/>
          </a:p>
          <a:p>
            <a:r>
              <a:rPr lang="ja-JP" altLang="en-US" dirty="0" smtClean="0"/>
              <a:t>６</a:t>
            </a:r>
            <a:r>
              <a:rPr lang="ja-JP" altLang="en-US" dirty="0" smtClean="0"/>
              <a:t>．</a:t>
            </a:r>
            <a:r>
              <a:rPr lang="ja-JP" altLang="en-US" dirty="0" smtClean="0"/>
              <a:t>結果ならびに考察</a:t>
            </a:r>
            <a:endParaRPr lang="en-US" altLang="ja-JP" dirty="0" smtClean="0"/>
          </a:p>
          <a:p>
            <a:r>
              <a:rPr kumimoji="1" lang="ja-JP" altLang="en-US" dirty="0" smtClean="0"/>
              <a:t>７</a:t>
            </a:r>
            <a:r>
              <a:rPr kumimoji="1" lang="ja-JP" altLang="en-US" dirty="0" smtClean="0"/>
              <a:t>．まとめ</a:t>
            </a:r>
            <a:endParaRPr kumimoji="1" lang="en-US" altLang="ja-JP" dirty="0" smtClean="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070594-8927-0241-A772-C18A588C65DE}" type="slidenum">
              <a:rPr kumimoji="1" lang="ja-JP" altLang="en-US" smtClean="0"/>
              <a:t>2</a:t>
            </a:fld>
            <a:endParaRPr kumimoji="1" lang="ja-JP" altLang="en-US"/>
          </a:p>
        </p:txBody>
      </p:sp>
    </p:spTree>
    <p:extLst>
      <p:ext uri="{BB962C8B-B14F-4D97-AF65-F5344CB8AC3E}">
        <p14:creationId xmlns:p14="http://schemas.microsoft.com/office/powerpoint/2010/main" val="1127926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kumimoji="1" lang="ja-JP" altLang="en-US" dirty="0"/>
          </a:p>
        </p:txBody>
      </p:sp>
      <p:sp>
        <p:nvSpPr>
          <p:cNvPr id="3" name="テキスト プレースホルダー 2"/>
          <p:cNvSpPr>
            <a:spLocks noGrp="1"/>
          </p:cNvSpPr>
          <p:nvPr>
            <p:ph type="body" idx="1"/>
          </p:nvPr>
        </p:nvSpPr>
        <p:spPr>
          <a:xfrm>
            <a:off x="822960" y="2257315"/>
            <a:ext cx="7543800" cy="3306572"/>
          </a:xfrm>
        </p:spPr>
        <p:txBody>
          <a:bodyPr>
            <a:normAutofit fontScale="92500" lnSpcReduction="10000"/>
          </a:bodyPr>
          <a:lstStyle/>
          <a:p>
            <a:pPr marL="0" indent="0">
              <a:lnSpc>
                <a:spcPct val="100000"/>
              </a:lnSpc>
              <a:spcBef>
                <a:spcPts val="0"/>
              </a:spcBef>
              <a:spcAft>
                <a:spcPts val="0"/>
              </a:spcAft>
              <a:buClrTx/>
              <a:buSzTx/>
              <a:buNone/>
              <a:defRPr/>
            </a:pPr>
            <a:r>
              <a:rPr lang="ja-JP" altLang="en-US" sz="2100" dirty="0"/>
              <a:t>・</a:t>
            </a:r>
            <a:r>
              <a:rPr lang="ja-JP" altLang="en-US" sz="2250" b="1" dirty="0"/>
              <a:t>生成文章について</a:t>
            </a:r>
            <a:endParaRPr lang="en-US" altLang="ja-JP" sz="2250" b="1" dirty="0"/>
          </a:p>
          <a:p>
            <a:pPr marL="219456" lvl="1" indent="0">
              <a:lnSpc>
                <a:spcPct val="100000"/>
              </a:lnSpc>
              <a:spcBef>
                <a:spcPts val="0"/>
              </a:spcBef>
              <a:spcAft>
                <a:spcPts val="0"/>
              </a:spcAft>
              <a:buClrTx/>
              <a:buNone/>
            </a:pPr>
            <a:r>
              <a:rPr lang="ja-JP" altLang="en-US" sz="1650" dirty="0"/>
              <a:t>・要約部で生成した要約文は自然な文章になっている。</a:t>
            </a:r>
            <a:endParaRPr lang="en-US" altLang="ja-JP" sz="1650" dirty="0"/>
          </a:p>
          <a:p>
            <a:pPr marL="219456" lvl="1" indent="0">
              <a:lnSpc>
                <a:spcPct val="100000"/>
              </a:lnSpc>
              <a:spcBef>
                <a:spcPts val="0"/>
              </a:spcBef>
              <a:spcAft>
                <a:spcPts val="0"/>
              </a:spcAft>
              <a:buClrTx/>
              <a:buNone/>
            </a:pPr>
            <a:r>
              <a:rPr lang="ja-JP" altLang="en-US" sz="1650" dirty="0"/>
              <a:t>・平易化部で</a:t>
            </a:r>
            <a:r>
              <a:rPr lang="en-US" altLang="ja-JP" sz="1650" dirty="0"/>
              <a:t>WN</a:t>
            </a:r>
            <a:r>
              <a:rPr lang="ja-JP" altLang="en-US" sz="1650" dirty="0"/>
              <a:t>を用いて換言するときに、おかしな変換候補が選択される</a:t>
            </a:r>
            <a:endParaRPr lang="en-US" altLang="ja-JP" sz="1650" dirty="0"/>
          </a:p>
          <a:p>
            <a:pPr marL="219456" lvl="1" indent="0">
              <a:lnSpc>
                <a:spcPct val="100000"/>
              </a:lnSpc>
              <a:spcBef>
                <a:spcPts val="0"/>
              </a:spcBef>
              <a:spcAft>
                <a:spcPts val="0"/>
              </a:spcAft>
              <a:buClrTx/>
              <a:buNone/>
            </a:pPr>
            <a:r>
              <a:rPr lang="ja-JP" altLang="en-US" sz="1650" dirty="0"/>
              <a:t>例：「現在」の株式市場→「プレゼント」の株式市場　等</a:t>
            </a:r>
            <a:endParaRPr lang="en-US" altLang="ja-JP" sz="1650" dirty="0"/>
          </a:p>
          <a:p>
            <a:pPr marL="219456" lvl="1" indent="0">
              <a:lnSpc>
                <a:spcPct val="100000"/>
              </a:lnSpc>
              <a:spcBef>
                <a:spcPts val="0"/>
              </a:spcBef>
              <a:spcAft>
                <a:spcPts val="0"/>
              </a:spcAft>
              <a:buClrTx/>
              <a:buNone/>
            </a:pPr>
            <a:r>
              <a:rPr lang="ja-JP" altLang="en-US" sz="1650" dirty="0"/>
              <a:t>・名詞→名詞というふうに同じ品詞にしか変換しない機構を組み込むが上のような例は修正できない。</a:t>
            </a:r>
            <a:endParaRPr lang="en-US" altLang="ja-JP" sz="1650" dirty="0"/>
          </a:p>
          <a:p>
            <a:pPr marL="219456" lvl="1" indent="0">
              <a:lnSpc>
                <a:spcPct val="100000"/>
              </a:lnSpc>
              <a:spcBef>
                <a:spcPts val="0"/>
              </a:spcBef>
              <a:spcAft>
                <a:spcPts val="0"/>
              </a:spcAft>
              <a:buClrTx/>
              <a:buNone/>
            </a:pPr>
            <a:r>
              <a:rPr lang="ja-JP" altLang="en-US" sz="1650" dirty="0"/>
              <a:t>・解決策として、別の変換用辞書を用いるか、全く別の変換手法をとる必要がある（梶原らが用いたパラレルコーパスの手法等）</a:t>
            </a:r>
            <a:endParaRPr lang="en-US" altLang="ja-JP" sz="1650" dirty="0"/>
          </a:p>
          <a:p>
            <a:pPr marL="219456" lvl="1" indent="0">
              <a:lnSpc>
                <a:spcPct val="100000"/>
              </a:lnSpc>
              <a:spcBef>
                <a:spcPts val="0"/>
              </a:spcBef>
              <a:spcAft>
                <a:spcPts val="0"/>
              </a:spcAft>
              <a:buClrTx/>
              <a:buNone/>
            </a:pPr>
            <a:endParaRPr lang="en-US" altLang="ja-JP" sz="1950" dirty="0"/>
          </a:p>
          <a:p>
            <a:pPr marL="0" indent="0">
              <a:lnSpc>
                <a:spcPct val="100000"/>
              </a:lnSpc>
              <a:spcBef>
                <a:spcPts val="0"/>
              </a:spcBef>
              <a:spcAft>
                <a:spcPts val="0"/>
              </a:spcAft>
              <a:buClrTx/>
              <a:buSzTx/>
              <a:buNone/>
              <a:defRPr/>
            </a:pPr>
            <a:r>
              <a:rPr lang="ja-JP" altLang="en-US" sz="2100" dirty="0"/>
              <a:t>・</a:t>
            </a:r>
            <a:r>
              <a:rPr lang="ja-JP" altLang="en-US" sz="2250" b="1" dirty="0"/>
              <a:t>強化学習について</a:t>
            </a:r>
            <a:endParaRPr lang="en-US" altLang="ja-JP" sz="2250" b="1" dirty="0"/>
          </a:p>
          <a:p>
            <a:pPr marL="219456" lvl="1" indent="0">
              <a:lnSpc>
                <a:spcPct val="100000"/>
              </a:lnSpc>
              <a:spcBef>
                <a:spcPts val="0"/>
              </a:spcBef>
              <a:spcAft>
                <a:spcPts val="0"/>
              </a:spcAft>
              <a:buClrTx/>
              <a:buNone/>
            </a:pPr>
            <a:r>
              <a:rPr lang="ja-JP" altLang="en-US" sz="1650" dirty="0"/>
              <a:t>・概ねユーザの要望を学習しているが生成される文章が不自然なので、正しく計測できてはいない</a:t>
            </a:r>
            <a:endParaRPr lang="en-US" altLang="ja-JP" sz="1650" dirty="0"/>
          </a:p>
          <a:p>
            <a:pPr marL="219456" lvl="1" indent="0">
              <a:lnSpc>
                <a:spcPct val="100000"/>
              </a:lnSpc>
              <a:spcBef>
                <a:spcPts val="0"/>
              </a:spcBef>
              <a:spcAft>
                <a:spcPts val="0"/>
              </a:spcAft>
              <a:buClrTx/>
              <a:buNone/>
            </a:pPr>
            <a:r>
              <a:rPr lang="ja-JP" altLang="en-US" sz="1650" dirty="0"/>
              <a:t>→現在のパラメータがユーザレベル・要約率のみとなっているので増やすことで改善が見込まれる</a:t>
            </a:r>
            <a:endParaRPr lang="en-US" altLang="ja-JP" sz="1650" dirty="0"/>
          </a:p>
          <a:p>
            <a:pPr marL="0" indent="0">
              <a:lnSpc>
                <a:spcPct val="100000"/>
              </a:lnSpc>
              <a:spcBef>
                <a:spcPts val="0"/>
              </a:spcBef>
              <a:spcAft>
                <a:spcPts val="0"/>
              </a:spcAft>
              <a:buClrTx/>
              <a:buSzTx/>
              <a:buNone/>
              <a:defRPr/>
            </a:pPr>
            <a:endParaRPr lang="en-US" altLang="ja-JP" dirty="0" smtClean="0"/>
          </a:p>
        </p:txBody>
      </p:sp>
      <p:sp>
        <p:nvSpPr>
          <p:cNvPr id="4" name="スライド番号プレースホルダー 3"/>
          <p:cNvSpPr>
            <a:spLocks noGrp="1"/>
          </p:cNvSpPr>
          <p:nvPr>
            <p:ph type="sldNum" sz="quarter" idx="2"/>
          </p:nvPr>
        </p:nvSpPr>
        <p:spPr/>
        <p:txBody>
          <a:bodyPr/>
          <a:lstStyle/>
          <a:p>
            <a:fld id="{86CB4B4D-7CA3-9044-876B-883B54F8677D}" type="slidenum">
              <a:rPr lang="uk-UA" smtClean="0"/>
              <a:t>20</a:t>
            </a:fld>
            <a:endParaRPr lang="uk-UA"/>
          </a:p>
        </p:txBody>
      </p:sp>
    </p:spTree>
    <p:extLst>
      <p:ext uri="{BB962C8B-B14F-4D97-AF65-F5344CB8AC3E}">
        <p14:creationId xmlns:p14="http://schemas.microsoft.com/office/powerpoint/2010/main" val="185977650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5918" y="2082696"/>
            <a:ext cx="7643690" cy="1585442"/>
          </a:xfrm>
        </p:spPr>
        <p:txBody>
          <a:bodyPr>
            <a:noAutofit/>
          </a:bodyPr>
          <a:lstStyle/>
          <a:p>
            <a:r>
              <a:rPr lang="ja-JP" altLang="en-US" sz="4500" dirty="0"/>
              <a:t>ご清聴ありがとうございました</a:t>
            </a:r>
            <a:endParaRPr lang="ja-JP" altLang="en-US" sz="4500" dirty="0"/>
          </a:p>
        </p:txBody>
      </p:sp>
      <p:sp>
        <p:nvSpPr>
          <p:cNvPr id="3" name="サブタイトル 2"/>
          <p:cNvSpPr>
            <a:spLocks noGrp="1"/>
          </p:cNvSpPr>
          <p:nvPr>
            <p:ph type="subTitle" idx="1"/>
          </p:nvPr>
        </p:nvSpPr>
        <p:spPr/>
        <p:txBody>
          <a:bodyPr/>
          <a:lstStyle/>
          <a:p>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70594-8927-0241-A772-C18A588C65DE}" type="slidenum">
              <a:rPr lang="ja-JP" altLang="en-US" sz="1350"/>
              <a:t>21</a:t>
            </a:fld>
            <a:endParaRPr lang="ja-JP" altLang="en-US" sz="1350" dirty="0"/>
          </a:p>
        </p:txBody>
      </p:sp>
    </p:spTree>
    <p:extLst>
      <p:ext uri="{BB962C8B-B14F-4D97-AF65-F5344CB8AC3E}">
        <p14:creationId xmlns:p14="http://schemas.microsoft.com/office/powerpoint/2010/main" val="949867073"/>
      </p:ext>
    </p:extLst>
  </p:cSld>
  <p:clrMapOvr>
    <a:masterClrMapping/>
  </p:clrMapOvr>
  <mc:AlternateContent xmlns:mc="http://schemas.openxmlformats.org/markup-compatibility/2006" xmlns:p14="http://schemas.microsoft.com/office/powerpoint/2010/main">
    <mc:Choice Requires="p14">
      <p:transition spd="slow" p14:dur="2000" advTm="3223"/>
    </mc:Choice>
    <mc:Fallback xmlns="">
      <p:transition spd="slow" advTm="322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350" y="519753"/>
            <a:ext cx="7543800" cy="1088068"/>
          </a:xfrm>
        </p:spPr>
        <p:txBody>
          <a:bodyPr/>
          <a:lstStyle/>
          <a:p>
            <a:r>
              <a:rPr lang="ja-JP" altLang="en-US" dirty="0" smtClean="0"/>
              <a:t>実験結果</a:t>
            </a:r>
            <a:r>
              <a:rPr kumimoji="1" lang="ja-JP" altLang="en-US" dirty="0" smtClean="0"/>
              <a:t>と考察</a:t>
            </a:r>
            <a:endParaRPr kumimoji="1" lang="ja-JP" altLang="en-US" dirty="0"/>
          </a:p>
        </p:txBody>
      </p:sp>
      <p:sp>
        <p:nvSpPr>
          <p:cNvPr id="4" name="スライド番号プレースホルダー 3"/>
          <p:cNvSpPr>
            <a:spLocks noGrp="1"/>
          </p:cNvSpPr>
          <p:nvPr>
            <p:ph type="sldNum" sz="quarter" idx="2"/>
          </p:nvPr>
        </p:nvSpPr>
        <p:spPr/>
        <p:txBody>
          <a:bodyPr/>
          <a:lstStyle/>
          <a:p>
            <a:fld id="{86CB4B4D-7CA3-9044-876B-883B54F8677D}" type="slidenum">
              <a:rPr lang="uk-UA" smtClean="0"/>
              <a:t>22</a:t>
            </a:fld>
            <a:endParaRPr lang="uk-UA"/>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7820"/>
            <a:ext cx="4389120" cy="3291840"/>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242" y="1607820"/>
            <a:ext cx="4389120" cy="3291840"/>
          </a:xfrm>
          <a:prstGeom prst="rect">
            <a:avLst/>
          </a:prstGeom>
        </p:spPr>
      </p:pic>
    </p:spTree>
    <p:extLst>
      <p:ext uri="{BB962C8B-B14F-4D97-AF65-F5344CB8AC3E}">
        <p14:creationId xmlns:p14="http://schemas.microsoft.com/office/powerpoint/2010/main" val="212991751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1645295" y="889655"/>
            <a:ext cx="5853411" cy="1138536"/>
          </a:xfrm>
          <a:prstGeom prst="rect">
            <a:avLst/>
          </a:prstGeom>
        </p:spPr>
        <p:txBody>
          <a:bodyPr>
            <a:normAutofit fontScale="90000"/>
          </a:bodyPr>
          <a:lstStyle>
            <a:lvl1pPr>
              <a:defRPr sz="5700"/>
            </a:lvl1pPr>
          </a:lstStyle>
          <a:p>
            <a:r>
              <a:rPr lang="ja-JP" altLang="en-US" dirty="0" smtClean="0"/>
              <a:t>文章難易度の定義</a:t>
            </a:r>
            <a:endParaRPr dirty="0"/>
          </a:p>
        </p:txBody>
      </p:sp>
      <p:sp>
        <p:nvSpPr>
          <p:cNvPr id="123" name="Shape 123"/>
          <p:cNvSpPr>
            <a:spLocks noGrp="1"/>
          </p:cNvSpPr>
          <p:nvPr>
            <p:ph type="body" idx="1"/>
          </p:nvPr>
        </p:nvSpPr>
        <p:spPr>
          <a:xfrm>
            <a:off x="1114340" y="2602665"/>
            <a:ext cx="7543800" cy="3017520"/>
          </a:xfrm>
          <a:prstGeom prst="rect">
            <a:avLst/>
          </a:prstGeom>
        </p:spPr>
        <p:txBody>
          <a:bodyPr>
            <a:normAutofit fontScale="70000" lnSpcReduction="20000"/>
          </a:bodyPr>
          <a:lstStyle/>
          <a:p>
            <a:pPr marL="199237" indent="-199237" defTabSz="261854">
              <a:spcBef>
                <a:spcPts val="1846"/>
              </a:spcBef>
              <a:defRPr sz="3060"/>
            </a:pPr>
            <a:r>
              <a:rPr dirty="0"/>
              <a:t>要約率（元文からの何％が残っているか）が低いと文字数は減って文章がシンプルになるので平易になる　</a:t>
            </a:r>
            <a:r>
              <a:rPr sz="1255" dirty="0"/>
              <a:t>厳密には逆要約率</a:t>
            </a:r>
          </a:p>
          <a:p>
            <a:pPr marL="199237" indent="-199237" defTabSz="261854">
              <a:spcBef>
                <a:spcPts val="1846"/>
              </a:spcBef>
              <a:defRPr sz="3060"/>
            </a:pPr>
            <a:r>
              <a:rPr dirty="0"/>
              <a:t>文字難易度：高いほど難しい（level.1-7)</a:t>
            </a:r>
          </a:p>
          <a:p>
            <a:pPr marL="398474" lvl="1" indent="-199237" defTabSz="261854">
              <a:spcBef>
                <a:spcPts val="1846"/>
              </a:spcBef>
              <a:defRPr sz="2380"/>
            </a:pPr>
            <a:r>
              <a:rPr dirty="0"/>
              <a:t>*日本語教育語彙表をもとにレベル付</a:t>
            </a:r>
          </a:p>
          <a:p>
            <a:pPr marL="398474" lvl="1" indent="-199237" defTabSz="261854">
              <a:spcBef>
                <a:spcPts val="1846"/>
              </a:spcBef>
              <a:defRPr sz="2380"/>
            </a:pPr>
            <a:endParaRPr dirty="0"/>
          </a:p>
          <a:p>
            <a:pPr marL="199237" indent="-199237" defTabSz="261854">
              <a:spcBef>
                <a:spcPts val="1846"/>
              </a:spcBef>
              <a:defRPr sz="3060"/>
            </a:pPr>
            <a:r>
              <a:rPr dirty="0"/>
              <a:t>難解化→要約率UP、文字難易度UP</a:t>
            </a:r>
          </a:p>
          <a:p>
            <a:pPr marL="199237" indent="-199237" defTabSz="261854">
              <a:spcBef>
                <a:spcPts val="1846"/>
              </a:spcBef>
              <a:defRPr sz="3060"/>
            </a:pPr>
            <a:r>
              <a:rPr dirty="0"/>
              <a:t>平易化→要約率DOWN、文字難易度DOWN</a:t>
            </a:r>
          </a:p>
        </p:txBody>
      </p:sp>
      <p:sp>
        <p:nvSpPr>
          <p:cNvPr id="124" name="Shape 124"/>
          <p:cNvSpPr/>
          <p:nvPr/>
        </p:nvSpPr>
        <p:spPr>
          <a:xfrm>
            <a:off x="1114340" y="4609570"/>
            <a:ext cx="5951986" cy="1010616"/>
          </a:xfrm>
          <a:prstGeom prst="rect">
            <a:avLst/>
          </a:prstGeom>
          <a:ln w="63500">
            <a:solidFill>
              <a:schemeClr val="accent4">
                <a:hueOff val="384618"/>
                <a:satOff val="3869"/>
                <a:lumOff val="5802"/>
              </a:schemeClr>
            </a:solidFill>
            <a:miter lim="400000"/>
          </a:ln>
        </p:spPr>
        <p:txBody>
          <a:bodyPr lIns="26789" tIns="26789" rIns="26789" bIns="26789" anchor="ctr"/>
          <a:lstStyle/>
          <a:p>
            <a:pPr>
              <a:defRPr sz="2400"/>
            </a:pPr>
            <a:endParaRPr sz="1265"/>
          </a:p>
        </p:txBody>
      </p:sp>
      <p:sp>
        <p:nvSpPr>
          <p:cNvPr id="125" name="Shape 125"/>
          <p:cNvSpPr/>
          <p:nvPr/>
        </p:nvSpPr>
        <p:spPr>
          <a:xfrm>
            <a:off x="1114340" y="2508232"/>
            <a:ext cx="7543800" cy="1765986"/>
          </a:xfrm>
          <a:prstGeom prst="rect">
            <a:avLst/>
          </a:prstGeom>
          <a:ln w="63500">
            <a:solidFill>
              <a:schemeClr val="accent1">
                <a:satOff val="-3355"/>
                <a:lumOff val="26614"/>
              </a:schemeClr>
            </a:solidFill>
            <a:miter lim="400000"/>
          </a:ln>
        </p:spPr>
        <p:txBody>
          <a:bodyPr lIns="26789" tIns="26789" rIns="26789" bIns="26789" anchor="ctr"/>
          <a:lstStyle/>
          <a:p>
            <a:pPr>
              <a:defRPr sz="2400"/>
            </a:pPr>
            <a:endParaRPr sz="1265"/>
          </a:p>
        </p:txBody>
      </p:sp>
      <p:sp>
        <p:nvSpPr>
          <p:cNvPr id="126" name="Shape 126"/>
          <p:cNvSpPr/>
          <p:nvPr/>
        </p:nvSpPr>
        <p:spPr>
          <a:xfrm>
            <a:off x="1114339" y="2182298"/>
            <a:ext cx="960431" cy="325586"/>
          </a:xfrm>
          <a:prstGeom prst="rect">
            <a:avLst/>
          </a:prstGeom>
          <a:ln w="63500">
            <a:solidFill>
              <a:schemeClr val="accent1">
                <a:satOff val="-3355"/>
                <a:lumOff val="26614"/>
              </a:schemeClr>
            </a:solidFill>
            <a:miter lim="400000"/>
          </a:ln>
          <a:extLst>
            <a:ext uri="{C572A759-6A51-4108-AA02-DFA0A04FC94B}">
              <ma14:wrappingTextBoxFlag xmlns:ma14="http://schemas.microsoft.com/office/mac/drawingml/2011/main" val="1"/>
            </a:ext>
          </a:extLst>
        </p:spPr>
        <p:txBody>
          <a:bodyPr lIns="26789" tIns="26789" rIns="26789" bIns="26789" anchor="ctr"/>
          <a:lstStyle>
            <a:lvl1pPr>
              <a:defRPr sz="3200">
                <a:latin typeface="ヒラギノ角ゴ ProN W6"/>
                <a:ea typeface="ヒラギノ角ゴ ProN W6"/>
                <a:cs typeface="ヒラギノ角ゴ ProN W6"/>
                <a:sym typeface="ヒラギノ角ゴ ProN W6"/>
              </a:defRPr>
            </a:lvl1pPr>
          </a:lstStyle>
          <a:p>
            <a:r>
              <a:rPr sz="1688"/>
              <a:t>定義</a:t>
            </a:r>
          </a:p>
        </p:txBody>
      </p:sp>
      <p:sp>
        <p:nvSpPr>
          <p:cNvPr id="127" name="Shape 127"/>
          <p:cNvSpPr/>
          <p:nvPr/>
        </p:nvSpPr>
        <p:spPr>
          <a:xfrm>
            <a:off x="1114340" y="4292321"/>
            <a:ext cx="1713489" cy="297762"/>
          </a:xfrm>
          <a:prstGeom prst="rect">
            <a:avLst/>
          </a:prstGeom>
          <a:ln w="63500">
            <a:solidFill>
              <a:schemeClr val="accent4">
                <a:hueOff val="384618"/>
                <a:satOff val="3869"/>
                <a:lumOff val="5802"/>
              </a:schemeClr>
            </a:solidFill>
            <a:miter lim="400000"/>
          </a:ln>
          <a:extLst>
            <a:ext uri="{C572A759-6A51-4108-AA02-DFA0A04FC94B}">
              <ma14:wrappingTextBoxFlag xmlns:ma14="http://schemas.microsoft.com/office/mac/drawingml/2011/main" val="1"/>
            </a:ext>
          </a:extLst>
        </p:spPr>
        <p:txBody>
          <a:bodyPr lIns="26789" tIns="26789" rIns="26789" bIns="26789" anchor="ctr"/>
          <a:lstStyle>
            <a:lvl1pPr>
              <a:defRPr sz="3200">
                <a:latin typeface="ヒラギノ角ゴ ProN W6"/>
                <a:ea typeface="ヒラギノ角ゴ ProN W6"/>
                <a:cs typeface="ヒラギノ角ゴ ProN W6"/>
                <a:sym typeface="ヒラギノ角ゴ ProN W6"/>
              </a:defRPr>
            </a:lvl1pPr>
          </a:lstStyle>
          <a:p>
            <a:r>
              <a:rPr sz="1688"/>
              <a:t>アクション</a:t>
            </a:r>
          </a:p>
        </p:txBody>
      </p:sp>
    </p:spTree>
    <p:extLst>
      <p:ext uri="{BB962C8B-B14F-4D97-AF65-F5344CB8AC3E}">
        <p14:creationId xmlns:p14="http://schemas.microsoft.com/office/powerpoint/2010/main" val="84562309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アクティビティ反映方法</a:t>
            </a:r>
            <a:endParaRPr kumimoji="1" lang="ja-JP" altLang="en-US" dirty="0"/>
          </a:p>
        </p:txBody>
      </p:sp>
      <p:sp>
        <p:nvSpPr>
          <p:cNvPr id="130" name="Shape 130"/>
          <p:cNvSpPr>
            <a:spLocks noGrp="1"/>
          </p:cNvSpPr>
          <p:nvPr>
            <p:ph type="body" idx="1"/>
          </p:nvPr>
        </p:nvSpPr>
        <p:spPr>
          <a:xfrm>
            <a:off x="441435" y="1845734"/>
            <a:ext cx="7925326" cy="4023360"/>
          </a:xfrm>
          <a:prstGeom prst="rect">
            <a:avLst/>
          </a:prstGeom>
        </p:spPr>
        <p:txBody>
          <a:bodyPr>
            <a:normAutofit fontScale="85000" lnSpcReduction="10000"/>
          </a:bodyPr>
          <a:lstStyle/>
          <a:p>
            <a:pPr marL="187517" indent="-187517" defTabSz="246450">
              <a:spcBef>
                <a:spcPts val="1740"/>
              </a:spcBef>
              <a:defRPr sz="2880"/>
            </a:pPr>
            <a:r>
              <a:rPr dirty="0"/>
              <a:t>最もシンプルなアクティビィティ反映法</a:t>
            </a:r>
          </a:p>
          <a:p>
            <a:pPr marL="187517" indent="-187517" defTabSz="246450">
              <a:spcBef>
                <a:spcPts val="1740"/>
              </a:spcBef>
              <a:defRPr sz="2880"/>
            </a:pPr>
            <a:r>
              <a:rPr dirty="0"/>
              <a:t>下の図のように要約率と語彙レベルをパタン化しておく</a:t>
            </a:r>
          </a:p>
          <a:p>
            <a:pPr marL="187517" indent="-187517" defTabSz="246450">
              <a:spcBef>
                <a:spcPts val="1740"/>
              </a:spcBef>
              <a:defRPr sz="2880"/>
            </a:pPr>
            <a:endParaRPr dirty="0"/>
          </a:p>
          <a:p>
            <a:pPr marL="187517" indent="-187517" defTabSz="246450">
              <a:spcBef>
                <a:spcPts val="1740"/>
              </a:spcBef>
              <a:defRPr sz="2880"/>
            </a:pPr>
            <a:endParaRPr dirty="0"/>
          </a:p>
          <a:p>
            <a:pPr marL="187517" indent="-187517" defTabSz="246450">
              <a:spcBef>
                <a:spcPts val="1740"/>
              </a:spcBef>
              <a:defRPr sz="2880"/>
            </a:pPr>
            <a:endParaRPr dirty="0"/>
          </a:p>
          <a:p>
            <a:pPr marL="187517" indent="-187517" defTabSz="246450">
              <a:spcBef>
                <a:spcPts val="1740"/>
              </a:spcBef>
              <a:defRPr sz="2880"/>
            </a:pPr>
            <a:r>
              <a:rPr dirty="0"/>
              <a:t>→実装がシンプルだがユーザの細かな要望に対応できない</a:t>
            </a:r>
          </a:p>
          <a:p>
            <a:pPr marL="375034" lvl="1" indent="-187517" defTabSz="246450">
              <a:spcBef>
                <a:spcPts val="1740"/>
              </a:spcBef>
              <a:defRPr sz="2240"/>
            </a:pPr>
            <a:r>
              <a:rPr dirty="0"/>
              <a:t>例：要約率は下げなくて良いので、語彙レベルだけ下げてほしい等</a:t>
            </a:r>
          </a:p>
        </p:txBody>
      </p:sp>
      <p:graphicFrame>
        <p:nvGraphicFramePr>
          <p:cNvPr id="131" name="Table 131"/>
          <p:cNvGraphicFramePr/>
          <p:nvPr>
            <p:extLst>
              <p:ext uri="{D42A27DB-BD31-4B8C-83A1-F6EECF244321}">
                <p14:modId xmlns:p14="http://schemas.microsoft.com/office/powerpoint/2010/main" val="156558528"/>
              </p:ext>
            </p:extLst>
          </p:nvPr>
        </p:nvGraphicFramePr>
        <p:xfrm>
          <a:off x="2656259" y="2998812"/>
          <a:ext cx="3077032" cy="1387316"/>
        </p:xfrm>
        <a:graphic>
          <a:graphicData uri="http://schemas.openxmlformats.org/drawingml/2006/table">
            <a:tbl>
              <a:tblPr/>
              <a:tblGrid>
                <a:gridCol w="384629"/>
                <a:gridCol w="384629"/>
                <a:gridCol w="384629"/>
                <a:gridCol w="384629"/>
                <a:gridCol w="384629"/>
                <a:gridCol w="384629"/>
                <a:gridCol w="384629"/>
                <a:gridCol w="384629"/>
              </a:tblGrid>
              <a:tr h="691725">
                <a:tc>
                  <a:txBody>
                    <a:bodyPr/>
                    <a:lstStyle/>
                    <a:p>
                      <a:pPr defTabSz="914400"/>
                      <a:r>
                        <a:rPr sz="1400"/>
                        <a:t>レベル</a:t>
                      </a:r>
                    </a:p>
                  </a:txBody>
                  <a:tcPr marL="26789" marR="26789" marT="26789" marB="26789" anchor="ctr" horzOverflow="overflow">
                    <a:lnL w="12700">
                      <a:solidFill>
                        <a:srgbClr val="606060"/>
                      </a:solidFill>
                      <a:miter lim="400000"/>
                    </a:lnL>
                    <a:lnT w="12700">
                      <a:solidFill>
                        <a:srgbClr val="606060"/>
                      </a:solidFill>
                      <a:miter lim="400000"/>
                    </a:lnT>
                    <a:solidFill>
                      <a:schemeClr val="accent1">
                        <a:satOff val="-3355"/>
                        <a:lumOff val="26614"/>
                      </a:schemeClr>
                    </a:solidFill>
                  </a:tcPr>
                </a:tc>
                <a:tc>
                  <a:txBody>
                    <a:bodyPr/>
                    <a:lstStyle/>
                    <a:p>
                      <a:pPr defTabSz="914400"/>
                      <a:r>
                        <a:rPr sz="1400"/>
                        <a:t>1</a:t>
                      </a:r>
                    </a:p>
                  </a:txBody>
                  <a:tcPr marL="26789" marR="26789" marT="26789" marB="26789" anchor="ctr" horzOverflow="overflow">
                    <a:lnT w="12700">
                      <a:solidFill>
                        <a:srgbClr val="606060"/>
                      </a:solidFill>
                      <a:miter lim="400000"/>
                    </a:lnT>
                  </a:tcPr>
                </a:tc>
                <a:tc>
                  <a:txBody>
                    <a:bodyPr/>
                    <a:lstStyle/>
                    <a:p>
                      <a:pPr defTabSz="914400"/>
                      <a:r>
                        <a:rPr sz="1400"/>
                        <a:t>2</a:t>
                      </a:r>
                    </a:p>
                  </a:txBody>
                  <a:tcPr marL="26789" marR="26789" marT="26789" marB="26789" anchor="ctr" horzOverflow="overflow">
                    <a:lnT w="12700">
                      <a:solidFill>
                        <a:srgbClr val="606060"/>
                      </a:solidFill>
                      <a:miter lim="400000"/>
                    </a:lnT>
                  </a:tcPr>
                </a:tc>
                <a:tc>
                  <a:txBody>
                    <a:bodyPr/>
                    <a:lstStyle/>
                    <a:p>
                      <a:pPr defTabSz="914400"/>
                      <a:r>
                        <a:rPr sz="1400"/>
                        <a:t>3</a:t>
                      </a:r>
                    </a:p>
                  </a:txBody>
                  <a:tcPr marL="26789" marR="26789" marT="26789" marB="26789" anchor="ctr" horzOverflow="overflow">
                    <a:lnT w="12700">
                      <a:solidFill>
                        <a:srgbClr val="606060"/>
                      </a:solidFill>
                      <a:miter lim="400000"/>
                    </a:lnT>
                  </a:tcPr>
                </a:tc>
                <a:tc>
                  <a:txBody>
                    <a:bodyPr/>
                    <a:lstStyle/>
                    <a:p>
                      <a:pPr defTabSz="914400"/>
                      <a:r>
                        <a:rPr sz="1400"/>
                        <a:t>4</a:t>
                      </a:r>
                    </a:p>
                  </a:txBody>
                  <a:tcPr marL="26789" marR="26789" marT="26789" marB="26789" anchor="ctr" horzOverflow="overflow">
                    <a:lnT w="12700">
                      <a:solidFill>
                        <a:srgbClr val="606060"/>
                      </a:solidFill>
                      <a:miter lim="400000"/>
                    </a:lnT>
                  </a:tcPr>
                </a:tc>
                <a:tc>
                  <a:txBody>
                    <a:bodyPr/>
                    <a:lstStyle/>
                    <a:p>
                      <a:pPr defTabSz="914400"/>
                      <a:r>
                        <a:rPr sz="1400"/>
                        <a:t>5</a:t>
                      </a:r>
                    </a:p>
                  </a:txBody>
                  <a:tcPr marL="26789" marR="26789" marT="26789" marB="26789" anchor="ctr" horzOverflow="overflow">
                    <a:lnT w="12700">
                      <a:solidFill>
                        <a:srgbClr val="606060"/>
                      </a:solidFill>
                      <a:miter lim="400000"/>
                    </a:lnT>
                  </a:tcPr>
                </a:tc>
                <a:tc>
                  <a:txBody>
                    <a:bodyPr/>
                    <a:lstStyle/>
                    <a:p>
                      <a:pPr defTabSz="914400"/>
                      <a:r>
                        <a:rPr sz="1400"/>
                        <a:t>6</a:t>
                      </a:r>
                    </a:p>
                  </a:txBody>
                  <a:tcPr marL="26789" marR="26789" marT="26789" marB="26789" anchor="ctr" horzOverflow="overflow">
                    <a:lnT w="12700">
                      <a:solidFill>
                        <a:srgbClr val="606060"/>
                      </a:solidFill>
                      <a:miter lim="400000"/>
                    </a:lnT>
                  </a:tcPr>
                </a:tc>
                <a:tc>
                  <a:txBody>
                    <a:bodyPr/>
                    <a:lstStyle/>
                    <a:p>
                      <a:pPr defTabSz="914400"/>
                      <a:r>
                        <a:rPr sz="1400"/>
                        <a:t>7</a:t>
                      </a:r>
                    </a:p>
                  </a:txBody>
                  <a:tcPr marL="26789" marR="26789" marT="26789" marB="26789" anchor="ctr" horzOverflow="overflow">
                    <a:lnR w="12700">
                      <a:solidFill>
                        <a:srgbClr val="606060"/>
                      </a:solidFill>
                      <a:miter lim="400000"/>
                    </a:lnR>
                    <a:lnT w="12700">
                      <a:solidFill>
                        <a:srgbClr val="606060"/>
                      </a:solidFill>
                      <a:miter lim="400000"/>
                    </a:lnT>
                  </a:tcPr>
                </a:tc>
              </a:tr>
              <a:tr h="691725">
                <a:tc>
                  <a:txBody>
                    <a:bodyPr/>
                    <a:lstStyle/>
                    <a:p>
                      <a:pPr defTabSz="914400"/>
                      <a:r>
                        <a:rPr sz="1400"/>
                        <a:t>要約率</a:t>
                      </a:r>
                    </a:p>
                  </a:txBody>
                  <a:tcPr marL="26789" marR="26789" marT="26789" marB="26789" anchor="ctr" horzOverflow="overflow">
                    <a:lnL w="12700">
                      <a:solidFill>
                        <a:srgbClr val="606060"/>
                      </a:solidFill>
                      <a:miter lim="400000"/>
                    </a:lnL>
                    <a:lnB w="12700">
                      <a:solidFill>
                        <a:srgbClr val="606060"/>
                      </a:solidFill>
                      <a:miter lim="400000"/>
                    </a:lnB>
                    <a:solidFill>
                      <a:schemeClr val="accent1">
                        <a:satOff val="-3355"/>
                        <a:lumOff val="26614"/>
                      </a:schemeClr>
                    </a:solidFill>
                  </a:tcPr>
                </a:tc>
                <a:tc>
                  <a:txBody>
                    <a:bodyPr/>
                    <a:lstStyle/>
                    <a:p>
                      <a:pPr defTabSz="914400"/>
                      <a:r>
                        <a:rPr sz="1400"/>
                        <a:t>10</a:t>
                      </a:r>
                    </a:p>
                  </a:txBody>
                  <a:tcPr marL="26789" marR="26789" marT="26789" marB="26789" anchor="ctr" horzOverflow="overflow">
                    <a:lnB w="12700">
                      <a:solidFill>
                        <a:srgbClr val="606060"/>
                      </a:solidFill>
                      <a:miter lim="400000"/>
                    </a:lnB>
                  </a:tcPr>
                </a:tc>
                <a:tc>
                  <a:txBody>
                    <a:bodyPr/>
                    <a:lstStyle/>
                    <a:p>
                      <a:pPr defTabSz="914400"/>
                      <a:r>
                        <a:rPr sz="1400"/>
                        <a:t>25</a:t>
                      </a:r>
                    </a:p>
                  </a:txBody>
                  <a:tcPr marL="26789" marR="26789" marT="26789" marB="26789" anchor="ctr" horzOverflow="overflow">
                    <a:lnB w="12700">
                      <a:solidFill>
                        <a:srgbClr val="606060"/>
                      </a:solidFill>
                      <a:miter lim="400000"/>
                    </a:lnB>
                  </a:tcPr>
                </a:tc>
                <a:tc>
                  <a:txBody>
                    <a:bodyPr/>
                    <a:lstStyle/>
                    <a:p>
                      <a:pPr defTabSz="914400"/>
                      <a:r>
                        <a:rPr sz="1400"/>
                        <a:t>40</a:t>
                      </a:r>
                    </a:p>
                  </a:txBody>
                  <a:tcPr marL="26789" marR="26789" marT="26789" marB="26789" anchor="ctr" horzOverflow="overflow">
                    <a:lnB w="12700">
                      <a:solidFill>
                        <a:srgbClr val="606060"/>
                      </a:solidFill>
                      <a:miter lim="400000"/>
                    </a:lnB>
                  </a:tcPr>
                </a:tc>
                <a:tc>
                  <a:txBody>
                    <a:bodyPr/>
                    <a:lstStyle/>
                    <a:p>
                      <a:pPr defTabSz="914400"/>
                      <a:r>
                        <a:rPr sz="1400"/>
                        <a:t>55</a:t>
                      </a:r>
                    </a:p>
                  </a:txBody>
                  <a:tcPr marL="26789" marR="26789" marT="26789" marB="26789" anchor="ctr" horzOverflow="overflow">
                    <a:lnB w="12700">
                      <a:solidFill>
                        <a:srgbClr val="606060"/>
                      </a:solidFill>
                      <a:miter lim="400000"/>
                    </a:lnB>
                  </a:tcPr>
                </a:tc>
                <a:tc>
                  <a:txBody>
                    <a:bodyPr/>
                    <a:lstStyle/>
                    <a:p>
                      <a:pPr defTabSz="914400"/>
                      <a:r>
                        <a:rPr sz="1400"/>
                        <a:t>70</a:t>
                      </a:r>
                    </a:p>
                  </a:txBody>
                  <a:tcPr marL="26789" marR="26789" marT="26789" marB="26789" anchor="ctr" horzOverflow="overflow">
                    <a:lnB w="12700">
                      <a:solidFill>
                        <a:srgbClr val="606060"/>
                      </a:solidFill>
                      <a:miter lim="400000"/>
                    </a:lnB>
                  </a:tcPr>
                </a:tc>
                <a:tc>
                  <a:txBody>
                    <a:bodyPr/>
                    <a:lstStyle/>
                    <a:p>
                      <a:pPr defTabSz="914400"/>
                      <a:r>
                        <a:rPr sz="1400"/>
                        <a:t>85</a:t>
                      </a:r>
                    </a:p>
                  </a:txBody>
                  <a:tcPr marL="26789" marR="26789" marT="26789" marB="26789" anchor="ctr" horzOverflow="overflow">
                    <a:lnB w="12700">
                      <a:solidFill>
                        <a:srgbClr val="606060"/>
                      </a:solidFill>
                      <a:miter lim="400000"/>
                    </a:lnB>
                  </a:tcPr>
                </a:tc>
                <a:tc>
                  <a:txBody>
                    <a:bodyPr/>
                    <a:lstStyle/>
                    <a:p>
                      <a:pPr defTabSz="914400"/>
                      <a:r>
                        <a:rPr sz="1400" dirty="0"/>
                        <a:t>100</a:t>
                      </a:r>
                    </a:p>
                  </a:txBody>
                  <a:tcPr marL="26789" marR="26789" marT="26789" marB="26789" anchor="ctr" horzOverflow="overflow">
                    <a:lnR w="12700">
                      <a:solidFill>
                        <a:srgbClr val="606060"/>
                      </a:solidFill>
                      <a:miter lim="400000"/>
                    </a:lnR>
                    <a:lnB w="12700">
                      <a:solidFill>
                        <a:srgbClr val="606060"/>
                      </a:solidFill>
                      <a:miter lim="400000"/>
                    </a:lnB>
                  </a:tcPr>
                </a:tc>
              </a:tr>
            </a:tbl>
          </a:graphicData>
        </a:graphic>
      </p:graphicFrame>
    </p:spTree>
    <p:extLst>
      <p:ext uri="{BB962C8B-B14F-4D97-AF65-F5344CB8AC3E}">
        <p14:creationId xmlns:p14="http://schemas.microsoft.com/office/powerpoint/2010/main" val="34061543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68680" y="4579641"/>
            <a:ext cx="2282190" cy="331470"/>
          </a:xfrm>
        </p:spPr>
        <p:txBody>
          <a:bodyPr>
            <a:normAutofit/>
          </a:bodyPr>
          <a:lstStyle/>
          <a:p>
            <a:r>
              <a:rPr lang="ja-JP" altLang="en-US" sz="1350" dirty="0">
                <a:latin typeface="+mn-ea"/>
                <a:ea typeface="+mn-ea"/>
              </a:rPr>
              <a:t>図　学習曲線のグラフ</a:t>
            </a:r>
            <a:endParaRPr lang="ja-JP" altLang="en-US" sz="1350" dirty="0">
              <a:latin typeface="+mn-ea"/>
              <a:ea typeface="+mn-ea"/>
            </a:endParaRPr>
          </a:p>
        </p:txBody>
      </p:sp>
      <p:sp>
        <p:nvSpPr>
          <p:cNvPr id="4" name="スライド番号プレースホルダー 3"/>
          <p:cNvSpPr>
            <a:spLocks noGrp="1"/>
          </p:cNvSpPr>
          <p:nvPr>
            <p:ph type="sldNum" sz="quarter" idx="2"/>
          </p:nvPr>
        </p:nvSpPr>
        <p:spPr/>
        <p:txBody>
          <a:bodyPr/>
          <a:lstStyle/>
          <a:p>
            <a:fld id="{86CB4B4D-7CA3-9044-876B-883B54F8677D}" type="slidenum">
              <a:rPr lang="uk-UA" smtClean="0"/>
              <a:t>25</a:t>
            </a:fld>
            <a:endParaRPr lang="uk-UA"/>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7109"/>
            <a:ext cx="3705225" cy="2778919"/>
          </a:xfrm>
          <a:prstGeom prst="rect">
            <a:avLst/>
          </a:prstGeom>
        </p:spPr>
      </p:pic>
      <p:sp>
        <p:nvSpPr>
          <p:cNvPr id="11" name="タイトル 1"/>
          <p:cNvSpPr txBox="1">
            <a:spLocks/>
          </p:cNvSpPr>
          <p:nvPr/>
        </p:nvSpPr>
        <p:spPr>
          <a:xfrm>
            <a:off x="66675" y="313216"/>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600"/>
              <a:t>実験結果ならびに考察</a:t>
            </a:r>
            <a:endParaRPr lang="ja-JP" altLang="en-US" sz="3600" dirty="0"/>
          </a:p>
        </p:txBody>
      </p:sp>
      <p:sp>
        <p:nvSpPr>
          <p:cNvPr id="5" name="正方形/長方形 4"/>
          <p:cNvSpPr/>
          <p:nvPr/>
        </p:nvSpPr>
        <p:spPr>
          <a:xfrm>
            <a:off x="3516630" y="1485921"/>
            <a:ext cx="5448300" cy="3933825"/>
          </a:xfrm>
          <a:prstGeom prst="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正方形/長方形 11"/>
          <p:cNvSpPr/>
          <p:nvPr/>
        </p:nvSpPr>
        <p:spPr>
          <a:xfrm>
            <a:off x="3516630" y="1599998"/>
            <a:ext cx="5360670" cy="3323987"/>
          </a:xfrm>
          <a:prstGeom prst="rect">
            <a:avLst/>
          </a:prstGeom>
        </p:spPr>
        <p:txBody>
          <a:bodyPr wrap="square">
            <a:spAutoFit/>
          </a:bodyPr>
          <a:lstStyle/>
          <a:p>
            <a:r>
              <a:rPr lang="ja-JP" altLang="en-US" sz="2100" dirty="0">
                <a:latin typeface="+mn-ea"/>
              </a:rPr>
              <a:t>・２</a:t>
            </a:r>
            <a:r>
              <a:rPr lang="en-US" altLang="ja-JP" sz="2100" dirty="0">
                <a:latin typeface="+mn-ea"/>
              </a:rPr>
              <a:t>〜</a:t>
            </a:r>
            <a:r>
              <a:rPr lang="ja-JP" altLang="en-US" sz="2100" dirty="0">
                <a:latin typeface="+mn-ea"/>
              </a:rPr>
              <a:t>５回目</a:t>
            </a:r>
            <a:r>
              <a:rPr lang="ja-JP" altLang="en-US" sz="2100" dirty="0">
                <a:latin typeface="+mn-ea"/>
              </a:rPr>
              <a:t>で大幅に減少してそれからは少しずつ上昇と減少を繰り返して</a:t>
            </a:r>
            <a:r>
              <a:rPr lang="ja-JP" altLang="en-US" sz="2100" dirty="0">
                <a:latin typeface="+mn-ea"/>
              </a:rPr>
              <a:t>いる</a:t>
            </a:r>
            <a:endParaRPr lang="en-US" altLang="ja-JP" sz="2100" dirty="0">
              <a:latin typeface="+mn-ea"/>
            </a:endParaRPr>
          </a:p>
          <a:p>
            <a:endParaRPr lang="en-US" altLang="ja-JP" sz="2100" dirty="0">
              <a:latin typeface="+mn-ea"/>
            </a:endParaRPr>
          </a:p>
          <a:p>
            <a:r>
              <a:rPr lang="ja-JP" altLang="en-US" sz="2100" dirty="0">
                <a:latin typeface="+mn-ea"/>
              </a:rPr>
              <a:t>・最終的</a:t>
            </a:r>
            <a:r>
              <a:rPr lang="ja-JP" altLang="en-US" sz="2100" dirty="0">
                <a:latin typeface="+mn-ea"/>
              </a:rPr>
              <a:t>に開始時より低くなっているが，序盤で大きな罰を与えたため，その値に平均が引っ張られて</a:t>
            </a:r>
            <a:r>
              <a:rPr lang="ja-JP" altLang="en-US" sz="2100" dirty="0">
                <a:latin typeface="+mn-ea"/>
              </a:rPr>
              <a:t>いる</a:t>
            </a:r>
            <a:endParaRPr lang="en-US" altLang="ja-JP" sz="2100" dirty="0">
              <a:latin typeface="+mn-ea"/>
            </a:endParaRPr>
          </a:p>
          <a:p>
            <a:endParaRPr lang="en-US" altLang="ja-JP" sz="2100" dirty="0">
              <a:latin typeface="+mn-ea"/>
            </a:endParaRPr>
          </a:p>
          <a:p>
            <a:r>
              <a:rPr lang="ja-JP" altLang="en-US" sz="2100" dirty="0">
                <a:latin typeface="+mn-ea"/>
              </a:rPr>
              <a:t>→システム</a:t>
            </a:r>
            <a:r>
              <a:rPr lang="ja-JP" altLang="en-US" sz="2100" dirty="0">
                <a:latin typeface="+mn-ea"/>
              </a:rPr>
              <a:t>の環境設定では賞罰どちら</a:t>
            </a:r>
            <a:r>
              <a:rPr lang="ja-JP" altLang="en-US" sz="2100" dirty="0">
                <a:latin typeface="+mn-ea"/>
              </a:rPr>
              <a:t>でも値</a:t>
            </a:r>
            <a:r>
              <a:rPr lang="ja-JP" altLang="en-US" sz="2100" dirty="0">
                <a:latin typeface="+mn-ea"/>
              </a:rPr>
              <a:t>による影響が</a:t>
            </a:r>
            <a:r>
              <a:rPr lang="ja-JP" altLang="en-US" sz="2100" dirty="0">
                <a:latin typeface="+mn-ea"/>
              </a:rPr>
              <a:t>大きい</a:t>
            </a:r>
            <a:endParaRPr lang="en-US" altLang="ja-JP" sz="2100" dirty="0">
              <a:latin typeface="+mn-ea"/>
            </a:endParaRPr>
          </a:p>
          <a:p>
            <a:r>
              <a:rPr lang="ja-JP" altLang="en-US" sz="2100" dirty="0">
                <a:latin typeface="+mn-ea"/>
              </a:rPr>
              <a:t>環境のハイパラメータを見直す必要がある</a:t>
            </a:r>
            <a:endParaRPr lang="en-US" altLang="ja-JP" sz="2100" dirty="0">
              <a:latin typeface="+mn-ea"/>
            </a:endParaRPr>
          </a:p>
        </p:txBody>
      </p:sp>
    </p:spTree>
    <p:extLst>
      <p:ext uri="{BB962C8B-B14F-4D97-AF65-F5344CB8AC3E}">
        <p14:creationId xmlns:p14="http://schemas.microsoft.com/office/powerpoint/2010/main" val="1025799870"/>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r>
              <a:rPr dirty="0"/>
              <a:t>強化学習の環境設定</a:t>
            </a:r>
          </a:p>
        </p:txBody>
      </p:sp>
      <p:sp>
        <p:nvSpPr>
          <p:cNvPr id="134" name="Shape 134"/>
          <p:cNvSpPr>
            <a:spLocks noGrp="1"/>
          </p:cNvSpPr>
          <p:nvPr>
            <p:ph type="body" idx="1"/>
          </p:nvPr>
        </p:nvSpPr>
        <p:spPr>
          <a:xfrm>
            <a:off x="1349458" y="2571879"/>
            <a:ext cx="5853411" cy="3315147"/>
          </a:xfrm>
          <a:prstGeom prst="rect">
            <a:avLst/>
          </a:prstGeom>
        </p:spPr>
        <p:txBody>
          <a:bodyPr/>
          <a:lstStyle/>
          <a:p>
            <a:r>
              <a:rPr dirty="0"/>
              <a:t>状態(State): </a:t>
            </a:r>
            <a:r>
              <a:rPr sz="1371" dirty="0"/>
              <a:t>文字の要約率、ユーザレベル(ユーザの語彙レベル）</a:t>
            </a:r>
          </a:p>
          <a:p>
            <a:r>
              <a:rPr dirty="0"/>
              <a:t>行動(Action): </a:t>
            </a:r>
          </a:p>
        </p:txBody>
      </p:sp>
      <p:pic>
        <p:nvPicPr>
          <p:cNvPr id="135" name="texclip20180119144705.png"/>
          <p:cNvPicPr>
            <a:picLocks noChangeAspect="1"/>
          </p:cNvPicPr>
          <p:nvPr/>
        </p:nvPicPr>
        <p:blipFill>
          <a:blip r:embed="rId2">
            <a:extLst/>
          </a:blip>
          <a:stretch>
            <a:fillRect/>
          </a:stretch>
        </p:blipFill>
        <p:spPr>
          <a:xfrm>
            <a:off x="-1361958" y="4756328"/>
            <a:ext cx="1238995" cy="287983"/>
          </a:xfrm>
          <a:prstGeom prst="rect">
            <a:avLst/>
          </a:prstGeom>
          <a:ln w="12700">
            <a:miter lim="400000"/>
          </a:ln>
        </p:spPr>
      </p:pic>
      <p:sp>
        <p:nvSpPr>
          <p:cNvPr id="136" name="Shape 136"/>
          <p:cNvSpPr/>
          <p:nvPr/>
        </p:nvSpPr>
        <p:spPr>
          <a:xfrm>
            <a:off x="1638598" y="3355355"/>
            <a:ext cx="1635982" cy="874098"/>
          </a:xfrm>
          <a:prstGeom prst="roundRect">
            <a:avLst>
              <a:gd name="adj" fmla="val 20385"/>
            </a:avLst>
          </a:prstGeom>
          <a:solidFill>
            <a:srgbClr val="FFFFFF"/>
          </a:solidFill>
          <a:ln w="63500">
            <a:solidFill>
              <a:schemeClr val="accent1">
                <a:satOff val="-3355"/>
                <a:lumOff val="26614"/>
              </a:schemeClr>
            </a:solid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26789" tIns="26789" rIns="26789" bIns="26789" anchor="ctr"/>
          <a:lstStyle/>
          <a:p>
            <a:pPr>
              <a:defRPr sz="2400"/>
            </a:pPr>
            <a:r>
              <a:rPr sz="1265"/>
              <a:t>ユーザのレスポンス</a:t>
            </a:r>
          </a:p>
          <a:p>
            <a:pPr>
              <a:defRPr sz="2400"/>
            </a:pPr>
            <a:r>
              <a:rPr sz="1265"/>
              <a:t>満足・不満</a:t>
            </a:r>
          </a:p>
        </p:txBody>
      </p:sp>
      <p:sp>
        <p:nvSpPr>
          <p:cNvPr id="137" name="Shape 137"/>
          <p:cNvSpPr/>
          <p:nvPr/>
        </p:nvSpPr>
        <p:spPr>
          <a:xfrm>
            <a:off x="4747001" y="3416554"/>
            <a:ext cx="3223144" cy="751699"/>
          </a:xfrm>
          <a:prstGeom prst="roundRect">
            <a:avLst>
              <a:gd name="adj" fmla="val 31807"/>
            </a:avLst>
          </a:prstGeom>
          <a:solidFill>
            <a:srgbClr val="FFFFFF"/>
          </a:solidFill>
          <a:ln w="63500">
            <a:solidFill>
              <a:schemeClr val="accent2">
                <a:hueOff val="-2473793"/>
                <a:satOff val="-50209"/>
                <a:lumOff val="23543"/>
              </a:schemeClr>
            </a:solid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26789" tIns="26789" rIns="26789" bIns="26789" anchor="ctr"/>
          <a:lstStyle/>
          <a:p>
            <a:pPr>
              <a:defRPr sz="2400"/>
            </a:pPr>
            <a:r>
              <a:rPr sz="1265"/>
              <a:t>レスポンスを賞罰（スカラ値）に変換</a:t>
            </a:r>
          </a:p>
          <a:p>
            <a:pPr>
              <a:defRPr sz="2400"/>
            </a:pPr>
            <a:r>
              <a:rPr sz="1265"/>
              <a:t>報酬・罰</a:t>
            </a:r>
          </a:p>
        </p:txBody>
      </p:sp>
      <p:sp>
        <p:nvSpPr>
          <p:cNvPr id="138" name="Shape 138"/>
          <p:cNvSpPr/>
          <p:nvPr/>
        </p:nvSpPr>
        <p:spPr>
          <a:xfrm>
            <a:off x="3299855" y="3792403"/>
            <a:ext cx="1439730" cy="1"/>
          </a:xfrm>
          <a:prstGeom prst="line">
            <a:avLst/>
          </a:prstGeom>
          <a:ln w="63500">
            <a:solidFill>
              <a:schemeClr val="accent1">
                <a:hueOff val="273562"/>
                <a:satOff val="2937"/>
                <a:lumOff val="-22233"/>
              </a:schemeClr>
            </a:solidFill>
            <a:miter lim="400000"/>
            <a:tailEnd type="triangle"/>
          </a:ln>
        </p:spPr>
        <p:txBody>
          <a:bodyPr lIns="26789" tIns="26789" rIns="26789" bIns="26789" anchor="ctr"/>
          <a:lstStyle/>
          <a:p>
            <a:pPr>
              <a:defRPr sz="2400"/>
            </a:pPr>
            <a:endParaRPr sz="1265"/>
          </a:p>
        </p:txBody>
      </p:sp>
      <p:sp>
        <p:nvSpPr>
          <p:cNvPr id="139" name="Shape 139"/>
          <p:cNvSpPr/>
          <p:nvPr/>
        </p:nvSpPr>
        <p:spPr>
          <a:xfrm>
            <a:off x="4747001" y="4689035"/>
            <a:ext cx="2187146" cy="751699"/>
          </a:xfrm>
          <a:prstGeom prst="roundRect">
            <a:avLst>
              <a:gd name="adj" fmla="val 31807"/>
            </a:avLst>
          </a:prstGeom>
          <a:solidFill>
            <a:srgbClr val="FFFFFF"/>
          </a:solidFill>
          <a:ln w="63500">
            <a:solidFill>
              <a:schemeClr val="accent4"/>
            </a:solidFill>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26789" tIns="26789" rIns="26789" bIns="26789" anchor="ctr"/>
          <a:lstStyle/>
          <a:p>
            <a:pPr>
              <a:defRPr sz="2400"/>
            </a:pPr>
            <a:r>
              <a:rPr sz="1265"/>
              <a:t>エージェントの行動</a:t>
            </a:r>
          </a:p>
          <a:p>
            <a:pPr>
              <a:defRPr sz="2400"/>
            </a:pPr>
            <a:r>
              <a:rPr sz="1265"/>
              <a:t>要約率・レベル操作</a:t>
            </a:r>
          </a:p>
        </p:txBody>
      </p:sp>
      <p:sp>
        <p:nvSpPr>
          <p:cNvPr id="140" name="Shape 140"/>
          <p:cNvSpPr/>
          <p:nvPr/>
        </p:nvSpPr>
        <p:spPr>
          <a:xfrm flipH="1" flipV="1">
            <a:off x="3288598" y="3802100"/>
            <a:ext cx="1450988" cy="1262784"/>
          </a:xfrm>
          <a:prstGeom prst="line">
            <a:avLst/>
          </a:prstGeom>
          <a:ln w="63500">
            <a:solidFill>
              <a:schemeClr val="accent1">
                <a:hueOff val="273562"/>
                <a:satOff val="2937"/>
                <a:lumOff val="-22233"/>
              </a:schemeClr>
            </a:solidFill>
            <a:miter lim="400000"/>
            <a:tailEnd type="triangle"/>
          </a:ln>
        </p:spPr>
        <p:txBody>
          <a:bodyPr lIns="26789" tIns="26789" rIns="26789" bIns="26789" anchor="ctr"/>
          <a:lstStyle/>
          <a:p>
            <a:pPr>
              <a:defRPr sz="2400"/>
            </a:pPr>
            <a:endParaRPr sz="1265"/>
          </a:p>
        </p:txBody>
      </p:sp>
      <p:sp>
        <p:nvSpPr>
          <p:cNvPr id="141" name="Shape 141"/>
          <p:cNvSpPr/>
          <p:nvPr/>
        </p:nvSpPr>
        <p:spPr>
          <a:xfrm>
            <a:off x="5849281" y="4171915"/>
            <a:ext cx="1" cy="513458"/>
          </a:xfrm>
          <a:prstGeom prst="line">
            <a:avLst/>
          </a:prstGeom>
          <a:ln w="63500">
            <a:solidFill>
              <a:schemeClr val="accent1">
                <a:hueOff val="273562"/>
                <a:satOff val="2937"/>
                <a:lumOff val="-22233"/>
              </a:schemeClr>
            </a:solidFill>
            <a:miter lim="400000"/>
            <a:tailEnd type="triangle"/>
          </a:ln>
        </p:spPr>
        <p:txBody>
          <a:bodyPr lIns="26789" tIns="26789" rIns="26789" bIns="26789" anchor="ctr"/>
          <a:lstStyle/>
          <a:p>
            <a:pPr>
              <a:defRPr sz="2400"/>
            </a:pPr>
            <a:endParaRPr sz="1265"/>
          </a:p>
        </p:txBody>
      </p:sp>
    </p:spTree>
    <p:extLst>
      <p:ext uri="{BB962C8B-B14F-4D97-AF65-F5344CB8AC3E}">
        <p14:creationId xmlns:p14="http://schemas.microsoft.com/office/powerpoint/2010/main" val="167966317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１．研究背景・対象</a:t>
            </a:r>
            <a:endParaRPr kumimoji="1" lang="ja-JP" altLang="en-US" dirty="0"/>
          </a:p>
        </p:txBody>
      </p:sp>
      <p:sp>
        <p:nvSpPr>
          <p:cNvPr id="3" name="コンテンツ プレースホルダー 2"/>
          <p:cNvSpPr>
            <a:spLocks noGrp="1"/>
          </p:cNvSpPr>
          <p:nvPr>
            <p:ph idx="1"/>
          </p:nvPr>
        </p:nvSpPr>
        <p:spPr>
          <a:xfrm>
            <a:off x="496924" y="2229122"/>
            <a:ext cx="8647076" cy="3096552"/>
          </a:xfrm>
        </p:spPr>
        <p:txBody>
          <a:bodyPr>
            <a:noAutofit/>
          </a:bodyPr>
          <a:lstStyle/>
          <a:p>
            <a:r>
              <a:rPr lang="ja-JP" altLang="en-US" sz="2400" dirty="0"/>
              <a:t>研究背景</a:t>
            </a:r>
            <a:endParaRPr lang="en-US" altLang="ja-JP" sz="2400" dirty="0"/>
          </a:p>
          <a:p>
            <a:pPr lvl="1"/>
            <a:r>
              <a:rPr lang="ja-JP" altLang="en-US" sz="2100" dirty="0"/>
              <a:t>・情報爆発により、ウェブからコアな情報を得ることが難しくなっている</a:t>
            </a:r>
            <a:endParaRPr lang="en-US" altLang="ja-JP" sz="2100" dirty="0"/>
          </a:p>
          <a:p>
            <a:pPr lvl="1"/>
            <a:r>
              <a:rPr lang="ja-JP" altLang="en-US" sz="2100" dirty="0"/>
              <a:t>・多くの記事が外国人や子ども等の語彙レベルの人に配慮していない</a:t>
            </a:r>
            <a:endParaRPr lang="en-US" altLang="ja-JP" sz="2100" dirty="0"/>
          </a:p>
          <a:p>
            <a:r>
              <a:rPr lang="ja-JP" altLang="en-US" sz="2400" dirty="0"/>
              <a:t>研究目的</a:t>
            </a:r>
            <a:endParaRPr lang="en-US" altLang="ja-JP" sz="2400" dirty="0"/>
          </a:p>
          <a:p>
            <a:pPr lvl="1"/>
            <a:r>
              <a:rPr lang="ja-JP" altLang="en-US" sz="2100" dirty="0"/>
              <a:t>・日本語学習者や子どもなどに対しても理解しやすい文書を提示すること</a:t>
            </a:r>
            <a:endParaRPr lang="en-US" altLang="ja-JP" sz="2100" dirty="0"/>
          </a:p>
          <a:p>
            <a:pPr lvl="1"/>
            <a:r>
              <a:rPr lang="ja-JP" altLang="en-US" sz="2100" dirty="0"/>
              <a:t>・ユーザのアクティビティを反映したシステム開発を行うこと</a:t>
            </a:r>
            <a:endParaRPr lang="en-US" altLang="ja-JP" sz="2100" dirty="0"/>
          </a:p>
          <a:p>
            <a:pPr lvl="1"/>
            <a:endParaRPr lang="en-US" altLang="ja-JP" sz="2100" dirty="0"/>
          </a:p>
          <a:p>
            <a:r>
              <a:rPr lang="ja-JP" altLang="en-US" sz="2400" dirty="0"/>
              <a:t>→機械</a:t>
            </a:r>
            <a:r>
              <a:rPr lang="ja-JP" altLang="en-US" sz="2400" dirty="0"/>
              <a:t>学習と自然言語処理に</a:t>
            </a:r>
            <a:r>
              <a:rPr lang="ja-JP" altLang="en-US" sz="2400" dirty="0"/>
              <a:t>おける要約</a:t>
            </a:r>
            <a:r>
              <a:rPr lang="ja-JP" altLang="en-US" sz="2400" dirty="0"/>
              <a:t>文の生成と文章平易化との複合</a:t>
            </a:r>
            <a:r>
              <a:rPr lang="ja-JP" altLang="en-US" sz="2400" dirty="0"/>
              <a:t>タスクでの</a:t>
            </a:r>
            <a:r>
              <a:rPr lang="ja-JP" altLang="en-US" sz="2400" dirty="0"/>
              <a:t>可用性を</a:t>
            </a:r>
            <a:r>
              <a:rPr lang="ja-JP" altLang="en-US" sz="2400" dirty="0"/>
              <a:t>調査</a:t>
            </a:r>
            <a:r>
              <a:rPr lang="ja-JP" altLang="en-US" sz="2400" dirty="0"/>
              <a:t>・検討して</a:t>
            </a:r>
            <a:r>
              <a:rPr lang="ja-JP" altLang="en-US" sz="2400" dirty="0"/>
              <a:t>いく</a:t>
            </a:r>
            <a:endParaRPr lang="ja-JP" altLang="en-US" sz="2400"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70594-8927-0241-A772-C18A588C65DE}" type="slidenum">
              <a:rPr lang="ja-JP" altLang="en-US" sz="1350"/>
              <a:t>3</a:t>
            </a:fld>
            <a:endParaRPr lang="ja-JP" altLang="en-US" sz="1350" dirty="0"/>
          </a:p>
        </p:txBody>
      </p:sp>
    </p:spTree>
    <p:extLst>
      <p:ext uri="{BB962C8B-B14F-4D97-AF65-F5344CB8AC3E}">
        <p14:creationId xmlns:p14="http://schemas.microsoft.com/office/powerpoint/2010/main" val="474383189"/>
      </p:ext>
    </p:extLst>
  </p:cSld>
  <p:clrMapOvr>
    <a:masterClrMapping/>
  </p:clrMapOvr>
  <mc:AlternateContent xmlns:mc="http://schemas.openxmlformats.org/markup-compatibility/2006" xmlns:p14="http://schemas.microsoft.com/office/powerpoint/2010/main">
    <mc:Choice Requires="p14">
      <p:transition spd="slow" p14:dur="2000" advTm="189"/>
    </mc:Choice>
    <mc:Fallback xmlns="">
      <p:transition spd="slow" advTm="18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２．開発するシステムの概要</a:t>
            </a:r>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70594-8927-0241-A772-C18A588C65DE}" type="slidenum">
              <a:rPr kumimoji="1" lang="ja-JP" altLang="en-US" smtClean="0"/>
              <a:t>4</a:t>
            </a:fld>
            <a:endParaRPr kumimoji="1" lang="ja-JP" altLang="en-US"/>
          </a:p>
        </p:txBody>
      </p:sp>
    </p:spTree>
    <p:extLst>
      <p:ext uri="{BB962C8B-B14F-4D97-AF65-F5344CB8AC3E}">
        <p14:creationId xmlns:p14="http://schemas.microsoft.com/office/powerpoint/2010/main" val="14519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4" y="2295929"/>
            <a:ext cx="6753952" cy="1859234"/>
          </a:xfrm>
          <a:prstGeom prst="rect">
            <a:avLst/>
          </a:prstGeom>
        </p:spPr>
      </p:pic>
      <p:sp>
        <p:nvSpPr>
          <p:cNvPr id="7" name="タイトル 1"/>
          <p:cNvSpPr>
            <a:spLocks noGrp="1"/>
          </p:cNvSpPr>
          <p:nvPr>
            <p:ph type="title"/>
          </p:nvPr>
        </p:nvSpPr>
        <p:spPr>
          <a:xfrm>
            <a:off x="865563" y="597576"/>
            <a:ext cx="7543800" cy="1088068"/>
          </a:xfrm>
        </p:spPr>
        <p:txBody>
          <a:bodyPr/>
          <a:lstStyle/>
          <a:p>
            <a:r>
              <a:rPr kumimoji="1" lang="ja-JP" altLang="en-US" dirty="0" smtClean="0"/>
              <a:t>システム全体のフロー</a:t>
            </a:r>
            <a:endParaRPr kumimoji="1" lang="ja-JP" altLang="en-US" dirty="0"/>
          </a:p>
        </p:txBody>
      </p:sp>
      <p:sp>
        <p:nvSpPr>
          <p:cNvPr id="5" name="コンテンツ プレースホルダー 2"/>
          <p:cNvSpPr>
            <a:spLocks noGrp="1"/>
          </p:cNvSpPr>
          <p:nvPr>
            <p:ph idx="1"/>
          </p:nvPr>
        </p:nvSpPr>
        <p:spPr>
          <a:xfrm>
            <a:off x="1102283" y="3773713"/>
            <a:ext cx="8553388" cy="1739758"/>
          </a:xfrm>
        </p:spPr>
        <p:txBody>
          <a:bodyPr>
            <a:normAutofit fontScale="92500" lnSpcReduction="10000"/>
          </a:bodyPr>
          <a:lstStyle/>
          <a:p>
            <a:pPr marL="0" indent="0">
              <a:lnSpc>
                <a:spcPct val="100000"/>
              </a:lnSpc>
              <a:spcBef>
                <a:spcPts val="0"/>
              </a:spcBef>
              <a:spcAft>
                <a:spcPts val="0"/>
              </a:spcAft>
              <a:buClrTx/>
              <a:buSzTx/>
              <a:buNone/>
              <a:defRPr/>
            </a:pPr>
            <a:r>
              <a:rPr lang="en-US" altLang="ja-JP" sz="2100" b="1" dirty="0"/>
              <a:t>1</a:t>
            </a:r>
            <a:r>
              <a:rPr lang="en-US" altLang="ja-JP" sz="2100" dirty="0"/>
              <a:t>.</a:t>
            </a:r>
            <a:r>
              <a:rPr lang="ja-JP" altLang="en-US" sz="2100" dirty="0"/>
              <a:t>文章の取得・抽出</a:t>
            </a:r>
            <a:endParaRPr lang="en-US" altLang="ja-JP" sz="2100" dirty="0"/>
          </a:p>
          <a:p>
            <a:pPr marL="0" indent="0">
              <a:lnSpc>
                <a:spcPct val="100000"/>
              </a:lnSpc>
              <a:spcBef>
                <a:spcPts val="0"/>
              </a:spcBef>
              <a:spcAft>
                <a:spcPts val="0"/>
              </a:spcAft>
              <a:buClrTx/>
              <a:buSzTx/>
              <a:buNone/>
              <a:defRPr/>
            </a:pPr>
            <a:r>
              <a:rPr lang="en-US" altLang="ja-JP" sz="2100" b="1" dirty="0"/>
              <a:t>2</a:t>
            </a:r>
            <a:r>
              <a:rPr lang="en-US" altLang="ja-JP" sz="2100" dirty="0"/>
              <a:t>.</a:t>
            </a:r>
            <a:r>
              <a:rPr lang="ja-JP" altLang="en-US" sz="2100" dirty="0"/>
              <a:t>要約・文章処理</a:t>
            </a:r>
            <a:endParaRPr lang="en-US" altLang="ja-JP" sz="2100" dirty="0"/>
          </a:p>
          <a:p>
            <a:pPr marL="0" indent="0">
              <a:lnSpc>
                <a:spcPct val="100000"/>
              </a:lnSpc>
              <a:spcBef>
                <a:spcPts val="0"/>
              </a:spcBef>
              <a:spcAft>
                <a:spcPts val="0"/>
              </a:spcAft>
              <a:buClrTx/>
              <a:buSzTx/>
              <a:buNone/>
              <a:defRPr/>
            </a:pPr>
            <a:r>
              <a:rPr lang="en-US" altLang="ja-JP" sz="2100" b="1" dirty="0"/>
              <a:t>3</a:t>
            </a:r>
            <a:r>
              <a:rPr lang="en-US" altLang="ja-JP" sz="2100" dirty="0"/>
              <a:t>.</a:t>
            </a:r>
            <a:r>
              <a:rPr lang="ja-JP" altLang="en-US" sz="2100" dirty="0"/>
              <a:t>単語レベル設定・シソーラス適用</a:t>
            </a:r>
            <a:endParaRPr lang="en-US" altLang="ja-JP" sz="2100" dirty="0"/>
          </a:p>
          <a:p>
            <a:pPr marL="0" indent="0">
              <a:lnSpc>
                <a:spcPct val="100000"/>
              </a:lnSpc>
              <a:spcBef>
                <a:spcPts val="0"/>
              </a:spcBef>
              <a:spcAft>
                <a:spcPts val="0"/>
              </a:spcAft>
              <a:buClrTx/>
              <a:buSzTx/>
              <a:buNone/>
              <a:defRPr/>
            </a:pPr>
            <a:r>
              <a:rPr lang="en-US" altLang="ja-JP" sz="2100" b="1" dirty="0"/>
              <a:t>4.</a:t>
            </a:r>
            <a:r>
              <a:rPr lang="ja-JP" altLang="en-US" sz="2100" dirty="0"/>
              <a:t>ユーザによるアクティビティ（満足度・不満度）の学習</a:t>
            </a:r>
            <a:endParaRPr lang="en-US" altLang="ja-JP" sz="2100" dirty="0"/>
          </a:p>
          <a:p>
            <a:pPr marL="0" indent="0">
              <a:lnSpc>
                <a:spcPct val="100000"/>
              </a:lnSpc>
              <a:spcBef>
                <a:spcPts val="0"/>
              </a:spcBef>
              <a:spcAft>
                <a:spcPts val="0"/>
              </a:spcAft>
              <a:buClrTx/>
              <a:buSzTx/>
              <a:buNone/>
              <a:defRPr/>
            </a:pPr>
            <a:endParaRPr lang="en-US" altLang="ja-JP" sz="2100" dirty="0"/>
          </a:p>
          <a:p>
            <a:pPr marL="0" indent="0">
              <a:lnSpc>
                <a:spcPct val="100000"/>
              </a:lnSpc>
              <a:spcBef>
                <a:spcPts val="0"/>
              </a:spcBef>
              <a:spcAft>
                <a:spcPts val="0"/>
              </a:spcAft>
              <a:buClrTx/>
              <a:buSzTx/>
              <a:buNone/>
              <a:defRPr/>
            </a:pPr>
            <a:r>
              <a:rPr lang="ja-JP" altLang="en-US" sz="2100" dirty="0"/>
              <a:t>以上４つの部にわけられる複合システムである</a:t>
            </a:r>
            <a:endParaRPr lang="ja-JP" altLang="en-US" sz="2100" dirty="0"/>
          </a:p>
        </p:txBody>
      </p:sp>
      <p:sp>
        <p:nvSpPr>
          <p:cNvPr id="12" name="フッター プレースホルダー 11"/>
          <p:cNvSpPr>
            <a:spLocks noGrp="1"/>
          </p:cNvSpPr>
          <p:nvPr>
            <p:ph type="ftr" sz="quarter" idx="11"/>
          </p:nvPr>
        </p:nvSpPr>
        <p:spPr/>
        <p:txBody>
          <a:bodyPr/>
          <a:lstStyle/>
          <a:p>
            <a:endParaRPr kumimoji="1" lang="ja-JP" altLang="en-US"/>
          </a:p>
        </p:txBody>
      </p:sp>
      <p:sp>
        <p:nvSpPr>
          <p:cNvPr id="11" name="スライド番号プレースホルダー 10"/>
          <p:cNvSpPr>
            <a:spLocks noGrp="1"/>
          </p:cNvSpPr>
          <p:nvPr>
            <p:ph type="sldNum" sz="quarter" idx="12"/>
          </p:nvPr>
        </p:nvSpPr>
        <p:spPr/>
        <p:txBody>
          <a:bodyPr/>
          <a:lstStyle/>
          <a:p>
            <a:fld id="{33070594-8927-0241-A772-C18A588C65DE}" type="slidenum">
              <a:rPr lang="ja-JP" altLang="en-US" sz="1350"/>
              <a:t>5</a:t>
            </a:fld>
            <a:endParaRPr lang="ja-JP" altLang="en-US" sz="1350" dirty="0"/>
          </a:p>
        </p:txBody>
      </p:sp>
      <p:sp>
        <p:nvSpPr>
          <p:cNvPr id="2" name="正方形/長方形 1"/>
          <p:cNvSpPr/>
          <p:nvPr/>
        </p:nvSpPr>
        <p:spPr>
          <a:xfrm>
            <a:off x="1224523" y="2284963"/>
            <a:ext cx="274755" cy="392415"/>
          </a:xfrm>
          <a:prstGeom prst="rect">
            <a:avLst/>
          </a:prstGeom>
          <a:noFill/>
        </p:spPr>
        <p:txBody>
          <a:bodyPr wrap="none" lIns="68580" tIns="34290" rIns="68580" bIns="34290">
            <a:spAutoFit/>
          </a:bodyPr>
          <a:lstStyle/>
          <a:p>
            <a:pPr algn="ctr"/>
            <a:r>
              <a:rPr lang="en-US" altLang="ja-JP" sz="2100" dirty="0">
                <a:ln w="0">
                  <a:solidFill>
                    <a:sysClr val="windowText" lastClr="000000"/>
                  </a:solidFill>
                </a:ln>
                <a:effectLst>
                  <a:outerShdw blurRad="38100" dist="19050" dir="2700000" algn="tl" rotWithShape="0">
                    <a:schemeClr val="dk1">
                      <a:alpha val="40000"/>
                    </a:schemeClr>
                  </a:outerShdw>
                </a:effectLst>
              </a:rPr>
              <a:t>1</a:t>
            </a:r>
            <a:endParaRPr lang="en-US" altLang="ja-JP" sz="2100" dirty="0">
              <a:ln w="0">
                <a:solidFill>
                  <a:sysClr val="windowText" lastClr="000000"/>
                </a:solidFill>
              </a:ln>
              <a:effectLst>
                <a:outerShdw blurRad="38100" dist="19050" dir="2700000" algn="tl" rotWithShape="0">
                  <a:schemeClr val="dk1">
                    <a:alpha val="40000"/>
                  </a:schemeClr>
                </a:outerShdw>
              </a:effectLst>
            </a:endParaRPr>
          </a:p>
        </p:txBody>
      </p:sp>
      <p:sp>
        <p:nvSpPr>
          <p:cNvPr id="8" name="正方形/長方形 7"/>
          <p:cNvSpPr/>
          <p:nvPr/>
        </p:nvSpPr>
        <p:spPr>
          <a:xfrm>
            <a:off x="3177479" y="2261454"/>
            <a:ext cx="274755" cy="392415"/>
          </a:xfrm>
          <a:prstGeom prst="rect">
            <a:avLst/>
          </a:prstGeom>
          <a:noFill/>
        </p:spPr>
        <p:txBody>
          <a:bodyPr wrap="none" lIns="68580" tIns="34290" rIns="68580" bIns="34290">
            <a:spAutoFit/>
          </a:bodyPr>
          <a:lstStyle/>
          <a:p>
            <a:pPr algn="ctr"/>
            <a:r>
              <a:rPr lang="en-US" altLang="ja-JP" sz="2100" dirty="0">
                <a:ln w="0">
                  <a:solidFill>
                    <a:sysClr val="windowText" lastClr="000000"/>
                  </a:solidFill>
                </a:ln>
                <a:effectLst>
                  <a:outerShdw blurRad="38100" dist="19050" dir="2700000" algn="tl" rotWithShape="0">
                    <a:schemeClr val="dk1">
                      <a:alpha val="40000"/>
                    </a:schemeClr>
                  </a:outerShdw>
                </a:effectLst>
              </a:rPr>
              <a:t>2</a:t>
            </a:r>
          </a:p>
        </p:txBody>
      </p:sp>
      <p:sp>
        <p:nvSpPr>
          <p:cNvPr id="9" name="正方形/長方形 8"/>
          <p:cNvSpPr/>
          <p:nvPr/>
        </p:nvSpPr>
        <p:spPr>
          <a:xfrm>
            <a:off x="4604672" y="2284963"/>
            <a:ext cx="274755" cy="392415"/>
          </a:xfrm>
          <a:prstGeom prst="rect">
            <a:avLst/>
          </a:prstGeom>
          <a:noFill/>
        </p:spPr>
        <p:txBody>
          <a:bodyPr wrap="none" lIns="68580" tIns="34290" rIns="68580" bIns="34290">
            <a:spAutoFit/>
          </a:bodyPr>
          <a:lstStyle/>
          <a:p>
            <a:pPr algn="ctr"/>
            <a:r>
              <a:rPr lang="en-US" altLang="ja-JP" sz="2100" dirty="0">
                <a:ln w="0">
                  <a:solidFill>
                    <a:sysClr val="windowText" lastClr="000000"/>
                  </a:solidFill>
                </a:ln>
                <a:effectLst>
                  <a:outerShdw blurRad="38100" dist="19050" dir="2700000" algn="tl" rotWithShape="0">
                    <a:schemeClr val="dk1">
                      <a:alpha val="40000"/>
                    </a:schemeClr>
                  </a:outerShdw>
                </a:effectLst>
              </a:rPr>
              <a:t>3</a:t>
            </a:r>
          </a:p>
        </p:txBody>
      </p:sp>
      <p:sp>
        <p:nvSpPr>
          <p:cNvPr id="10" name="正方形/長方形 9"/>
          <p:cNvSpPr/>
          <p:nvPr/>
        </p:nvSpPr>
        <p:spPr>
          <a:xfrm>
            <a:off x="6031866" y="2295928"/>
            <a:ext cx="274755" cy="392415"/>
          </a:xfrm>
          <a:prstGeom prst="rect">
            <a:avLst/>
          </a:prstGeom>
          <a:noFill/>
        </p:spPr>
        <p:txBody>
          <a:bodyPr wrap="none" lIns="68580" tIns="34290" rIns="68580" bIns="34290">
            <a:spAutoFit/>
          </a:bodyPr>
          <a:lstStyle/>
          <a:p>
            <a:pPr algn="ctr"/>
            <a:r>
              <a:rPr lang="en-US" altLang="ja-JP" sz="2100" dirty="0">
                <a:ln w="0">
                  <a:solidFill>
                    <a:sysClr val="windowText" lastClr="000000"/>
                  </a:solidFill>
                </a:ln>
                <a:effectLst>
                  <a:outerShdw blurRad="38100" dist="19050" dir="2700000" algn="tl" rotWithShape="0">
                    <a:schemeClr val="dk1">
                      <a:alpha val="40000"/>
                    </a:schemeClr>
                  </a:outerShdw>
                </a:effectLst>
              </a:rPr>
              <a:t>4</a:t>
            </a:r>
          </a:p>
        </p:txBody>
      </p:sp>
    </p:spTree>
    <p:extLst>
      <p:ext uri="{BB962C8B-B14F-4D97-AF65-F5344CB8AC3E}">
        <p14:creationId xmlns:p14="http://schemas.microsoft.com/office/powerpoint/2010/main" val="579306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18" y="286604"/>
            <a:ext cx="9125081" cy="1559130"/>
          </a:xfrm>
        </p:spPr>
        <p:txBody>
          <a:bodyPr/>
          <a:lstStyle/>
          <a:p>
            <a:r>
              <a:rPr kumimoji="1" lang="ja-JP" altLang="en-US" dirty="0" smtClean="0"/>
              <a:t>各システム構築のための</a:t>
            </a:r>
            <a:r>
              <a:rPr lang="ja-JP" altLang="en-US" dirty="0" smtClean="0"/>
              <a:t>基盤技術</a:t>
            </a:r>
            <a:endParaRPr kumimoji="1" lang="ja-JP" altLang="en-US" dirty="0"/>
          </a:p>
        </p:txBody>
      </p:sp>
      <p:sp>
        <p:nvSpPr>
          <p:cNvPr id="3" name="コンテンツ プレースホルダー 2"/>
          <p:cNvSpPr>
            <a:spLocks noGrp="1"/>
          </p:cNvSpPr>
          <p:nvPr>
            <p:ph idx="1"/>
          </p:nvPr>
        </p:nvSpPr>
        <p:spPr>
          <a:xfrm>
            <a:off x="801289" y="2189545"/>
            <a:ext cx="7543801" cy="4023360"/>
          </a:xfrm>
        </p:spPr>
        <p:txBody>
          <a:bodyPr>
            <a:noAutofit/>
          </a:bodyPr>
          <a:lstStyle/>
          <a:p>
            <a:r>
              <a:rPr lang="ja-JP" altLang="en-US" sz="2400" b="1" dirty="0"/>
              <a:t>データ取得部</a:t>
            </a:r>
            <a:endParaRPr lang="en-US" altLang="ja-JP" sz="2400" b="1" dirty="0"/>
          </a:p>
          <a:p>
            <a:pPr lvl="1"/>
            <a:r>
              <a:rPr lang="ja-JP" altLang="en-US" sz="1950" dirty="0"/>
              <a:t>・</a:t>
            </a:r>
            <a:r>
              <a:rPr lang="en-US" altLang="ja-JP" sz="1950" b="1" dirty="0" err="1"/>
              <a:t>DBPedia</a:t>
            </a:r>
            <a:r>
              <a:rPr lang="ja-JP" altLang="en-US" sz="1950" dirty="0"/>
              <a:t>：</a:t>
            </a:r>
            <a:r>
              <a:rPr lang="en-US" altLang="ja-JP" sz="1950" dirty="0"/>
              <a:t> Wikipedia</a:t>
            </a:r>
            <a:r>
              <a:rPr lang="ja-JP" altLang="en-US" sz="1950" dirty="0"/>
              <a:t>の情報を格納した</a:t>
            </a:r>
            <a:r>
              <a:rPr lang="en-US" altLang="ja-JP" sz="1950" b="1" dirty="0"/>
              <a:t>Linked Open Data</a:t>
            </a:r>
            <a:r>
              <a:rPr lang="ja-JP" altLang="en-US" sz="1950" dirty="0"/>
              <a:t>、</a:t>
            </a:r>
            <a:r>
              <a:rPr lang="en-US" altLang="ja-JP" sz="1950" dirty="0"/>
              <a:t>SQL</a:t>
            </a:r>
            <a:r>
              <a:rPr lang="ja-JP" altLang="en-US" sz="1950" dirty="0"/>
              <a:t>ライクな</a:t>
            </a:r>
            <a:r>
              <a:rPr lang="ja-JP" altLang="en-US" sz="1950" dirty="0"/>
              <a:t>言語</a:t>
            </a:r>
            <a:r>
              <a:rPr lang="en-US" altLang="ja-JP" sz="1950" dirty="0"/>
              <a:t>(</a:t>
            </a:r>
            <a:r>
              <a:rPr lang="en-US" altLang="ja-JP" sz="1950" b="1" dirty="0" err="1"/>
              <a:t>Sparql</a:t>
            </a:r>
            <a:r>
              <a:rPr lang="en-US" altLang="ja-JP" sz="1950" dirty="0"/>
              <a:t>)</a:t>
            </a:r>
            <a:r>
              <a:rPr lang="ja-JP" altLang="en-US" sz="1950" dirty="0"/>
              <a:t>で</a:t>
            </a:r>
            <a:r>
              <a:rPr lang="ja-JP" altLang="en-US" sz="1950" dirty="0"/>
              <a:t>問い合わせできる</a:t>
            </a:r>
          </a:p>
          <a:p>
            <a:r>
              <a:rPr lang="ja-JP" altLang="en-US" sz="2400" b="1" dirty="0"/>
              <a:t>平易化部</a:t>
            </a:r>
            <a:endParaRPr lang="en-US" altLang="ja-JP" sz="2400" b="1" dirty="0"/>
          </a:p>
          <a:p>
            <a:pPr lvl="1"/>
            <a:r>
              <a:rPr lang="ja-JP" altLang="en-US" sz="1950" dirty="0"/>
              <a:t>・</a:t>
            </a:r>
            <a:r>
              <a:rPr lang="ja-JP" altLang="en-US" sz="1950" b="1" dirty="0"/>
              <a:t>日本語ワードネット（</a:t>
            </a:r>
            <a:r>
              <a:rPr lang="en-US" altLang="ja-JP" sz="1950" b="1" dirty="0">
                <a:latin typeface="+mn-ea"/>
              </a:rPr>
              <a:t>WN)</a:t>
            </a:r>
            <a:r>
              <a:rPr lang="ja-JP" altLang="en-US" sz="1950" dirty="0"/>
              <a:t>：日本語の語同士の関係を格納した木構造データベース</a:t>
            </a:r>
            <a:endParaRPr lang="en-US" altLang="ja-JP" sz="1950" dirty="0"/>
          </a:p>
          <a:p>
            <a:pPr lvl="1"/>
            <a:r>
              <a:rPr lang="ja-JP" altLang="en-US" sz="1950" dirty="0"/>
              <a:t>・</a:t>
            </a:r>
            <a:r>
              <a:rPr lang="ja-JP" altLang="en-US" sz="1950" b="1" dirty="0"/>
              <a:t>日本語教育語彙表</a:t>
            </a:r>
            <a:r>
              <a:rPr lang="ja-JP" altLang="en-US" sz="1950" dirty="0"/>
              <a:t>：李らが開発した、日本語検定出現単語から単語のレベル付けした辞書</a:t>
            </a:r>
            <a:endParaRPr lang="en-US" altLang="ja-JP" sz="1950"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70594-8927-0241-A772-C18A588C65DE}" type="slidenum">
              <a:rPr lang="ja-JP" altLang="en-US" sz="1350"/>
              <a:t>6</a:t>
            </a:fld>
            <a:endParaRPr lang="ja-JP" altLang="en-US" sz="1350" dirty="0"/>
          </a:p>
        </p:txBody>
      </p:sp>
    </p:spTree>
    <p:extLst>
      <p:ext uri="{BB962C8B-B14F-4D97-AF65-F5344CB8AC3E}">
        <p14:creationId xmlns:p14="http://schemas.microsoft.com/office/powerpoint/2010/main" val="1758565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３．要約部</a:t>
            </a:r>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070594-8927-0241-A772-C18A588C65DE}" type="slidenum">
              <a:rPr kumimoji="1" lang="ja-JP" altLang="en-US" smtClean="0"/>
              <a:t>7</a:t>
            </a:fld>
            <a:endParaRPr kumimoji="1" lang="ja-JP" altLang="en-US"/>
          </a:p>
        </p:txBody>
      </p:sp>
    </p:spTree>
    <p:extLst>
      <p:ext uri="{BB962C8B-B14F-4D97-AF65-F5344CB8AC3E}">
        <p14:creationId xmlns:p14="http://schemas.microsoft.com/office/powerpoint/2010/main" val="70528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自動要約部における方針</a:t>
            </a:r>
            <a:endParaRPr kumimoji="1" lang="ja-JP" altLang="en-US" dirty="0"/>
          </a:p>
        </p:txBody>
      </p:sp>
      <p:sp>
        <p:nvSpPr>
          <p:cNvPr id="3" name="コンテンツ プレースホルダー 2"/>
          <p:cNvSpPr>
            <a:spLocks noGrp="1"/>
          </p:cNvSpPr>
          <p:nvPr>
            <p:ph idx="1"/>
          </p:nvPr>
        </p:nvSpPr>
        <p:spPr>
          <a:xfrm>
            <a:off x="822960" y="2241550"/>
            <a:ext cx="7543800" cy="3359150"/>
          </a:xfrm>
        </p:spPr>
        <p:txBody>
          <a:bodyPr>
            <a:normAutofit/>
          </a:bodyPr>
          <a:lstStyle/>
          <a:p>
            <a:pPr marL="324000" indent="-243000">
              <a:spcBef>
                <a:spcPts val="1063"/>
              </a:spcBef>
              <a:buClr>
                <a:srgbClr val="000000"/>
              </a:buClr>
              <a:buSzPct val="45000"/>
              <a:buFont typeface="Wingdings" charset="2"/>
              <a:buChar char=""/>
            </a:pPr>
            <a:r>
              <a:rPr lang="en-US" altLang="ja-JP" sz="2100" spc="-1" dirty="0">
                <a:solidFill>
                  <a:srgbClr val="000000"/>
                </a:solidFill>
                <a:uFill>
                  <a:solidFill>
                    <a:srgbClr val="FFFFFF"/>
                  </a:solidFill>
                </a:uFill>
                <a:latin typeface="+mn-ea"/>
              </a:rPr>
              <a:t>従来</a:t>
            </a:r>
            <a:r>
              <a:rPr lang="ja-JP" altLang="en-US" sz="2100" spc="-1" dirty="0">
                <a:solidFill>
                  <a:srgbClr val="000000"/>
                </a:solidFill>
                <a:uFill>
                  <a:solidFill>
                    <a:srgbClr val="FFFFFF"/>
                  </a:solidFill>
                </a:uFill>
                <a:latin typeface="+mn-ea"/>
              </a:rPr>
              <a:t>：自動</a:t>
            </a:r>
            <a:r>
              <a:rPr lang="en-US" altLang="ja-JP" sz="2100" spc="-1" dirty="0">
                <a:solidFill>
                  <a:srgbClr val="000000"/>
                </a:solidFill>
                <a:uFill>
                  <a:solidFill>
                    <a:srgbClr val="FFFFFF"/>
                  </a:solidFill>
                </a:uFill>
                <a:latin typeface="+mn-ea"/>
              </a:rPr>
              <a:t>要約では指示的</a:t>
            </a:r>
            <a:r>
              <a:rPr lang="en-US" altLang="ja-JP" sz="2100" spc="-1" dirty="0">
                <a:solidFill>
                  <a:srgbClr val="000000"/>
                </a:solidFill>
                <a:uFill>
                  <a:solidFill>
                    <a:srgbClr val="FFFFFF"/>
                  </a:solidFill>
                </a:uFill>
                <a:latin typeface="+mn-ea"/>
              </a:rPr>
              <a:t>・</a:t>
            </a:r>
            <a:r>
              <a:rPr lang="en-US" altLang="ja-JP" sz="2100" spc="-1" dirty="0" smtClean="0">
                <a:solidFill>
                  <a:srgbClr val="000000"/>
                </a:solidFill>
                <a:uFill>
                  <a:solidFill>
                    <a:srgbClr val="FFFFFF"/>
                  </a:solidFill>
                </a:uFill>
                <a:latin typeface="+mn-ea"/>
              </a:rPr>
              <a:t>報知的という目的に応じた手法</a:t>
            </a:r>
          </a:p>
          <a:p>
            <a:pPr marL="324000" indent="-243000">
              <a:spcBef>
                <a:spcPts val="1063"/>
              </a:spcBef>
              <a:buClr>
                <a:srgbClr val="000000"/>
              </a:buClr>
              <a:buSzPct val="45000"/>
              <a:buFont typeface="Wingdings" charset="2"/>
              <a:buChar char=""/>
            </a:pPr>
            <a:r>
              <a:rPr lang="en-US" altLang="ja-JP" sz="2100" spc="-1" dirty="0" smtClean="0">
                <a:solidFill>
                  <a:srgbClr val="000000"/>
                </a:solidFill>
                <a:uFill>
                  <a:solidFill>
                    <a:srgbClr val="FFFFFF"/>
                  </a:solidFill>
                </a:uFill>
                <a:latin typeface="+mn-ea"/>
              </a:rPr>
              <a:t>ユ</a:t>
            </a:r>
            <a:r>
              <a:rPr lang="en-US" altLang="ja-JP" sz="2100" spc="-1" dirty="0">
                <a:solidFill>
                  <a:srgbClr val="000000"/>
                </a:solidFill>
                <a:uFill>
                  <a:solidFill>
                    <a:srgbClr val="FFFFFF"/>
                  </a:solidFill>
                </a:uFill>
                <a:latin typeface="+mn-ea"/>
              </a:rPr>
              <a:t>ーザ個々</a:t>
            </a:r>
            <a:r>
              <a:rPr lang="en-US" altLang="ja-JP" sz="2100" spc="-1" dirty="0">
                <a:solidFill>
                  <a:srgbClr val="000000"/>
                </a:solidFill>
                <a:uFill>
                  <a:solidFill>
                    <a:srgbClr val="FFFFFF"/>
                  </a:solidFill>
                </a:uFill>
                <a:latin typeface="+mn-ea"/>
              </a:rPr>
              <a:t>の性格や理解度を想定した文章要約</a:t>
            </a:r>
            <a:r>
              <a:rPr lang="ja-JP" altLang="en-US" sz="2100" spc="-1" dirty="0">
                <a:solidFill>
                  <a:srgbClr val="000000"/>
                </a:solidFill>
                <a:uFill>
                  <a:solidFill>
                    <a:srgbClr val="FFFFFF"/>
                  </a:solidFill>
                </a:uFill>
                <a:latin typeface="+mn-ea"/>
              </a:rPr>
              <a:t>事例は少ない</a:t>
            </a:r>
            <a:r>
              <a:rPr lang="ja-JP" altLang="en-US" sz="1950" spc="-1" dirty="0">
                <a:solidFill>
                  <a:srgbClr val="000000"/>
                </a:solidFill>
                <a:uFill>
                  <a:solidFill>
                    <a:srgbClr val="FFFFFF"/>
                  </a:solidFill>
                </a:uFill>
                <a:latin typeface="+mn-ea"/>
              </a:rPr>
              <a:t>（例：品川らによるユーザプロファイルによる</a:t>
            </a:r>
            <a:r>
              <a:rPr lang="en-US" altLang="ja-JP" sz="1950" spc="-1" dirty="0">
                <a:solidFill>
                  <a:srgbClr val="000000"/>
                </a:solidFill>
                <a:uFill>
                  <a:solidFill>
                    <a:srgbClr val="FFFFFF"/>
                  </a:solidFill>
                </a:uFill>
                <a:latin typeface="+mn-ea"/>
              </a:rPr>
              <a:t>html</a:t>
            </a:r>
            <a:r>
              <a:rPr lang="ja-JP" altLang="en-US" sz="1950" spc="-1" dirty="0">
                <a:solidFill>
                  <a:srgbClr val="000000"/>
                </a:solidFill>
                <a:uFill>
                  <a:solidFill>
                    <a:srgbClr val="FFFFFF"/>
                  </a:solidFill>
                </a:uFill>
                <a:latin typeface="+mn-ea"/>
              </a:rPr>
              <a:t>ページ自動生成など）</a:t>
            </a:r>
            <a:endParaRPr lang="en-US" altLang="ja-JP" sz="1950" spc="-1" dirty="0">
              <a:solidFill>
                <a:srgbClr val="000000"/>
              </a:solidFill>
              <a:uFill>
                <a:solidFill>
                  <a:srgbClr val="FFFFFF"/>
                </a:solidFill>
              </a:uFill>
              <a:latin typeface="+mn-ea"/>
            </a:endParaRPr>
          </a:p>
          <a:p>
            <a:pPr marL="324000" indent="-243000">
              <a:spcBef>
                <a:spcPts val="1063"/>
              </a:spcBef>
              <a:buClr>
                <a:srgbClr val="000000"/>
              </a:buClr>
              <a:buSzPct val="45000"/>
              <a:buFont typeface="Wingdings" charset="2"/>
              <a:buChar char=""/>
            </a:pPr>
            <a:endParaRPr lang="en-US" altLang="ja-JP" sz="2100" spc="-1" dirty="0" smtClean="0">
              <a:solidFill>
                <a:srgbClr val="000000"/>
              </a:solidFill>
              <a:uFill>
                <a:solidFill>
                  <a:srgbClr val="FFFFFF"/>
                </a:solidFill>
              </a:uFill>
              <a:latin typeface="+mn-ea"/>
            </a:endParaRPr>
          </a:p>
          <a:p>
            <a:pPr marL="324000" indent="-243000">
              <a:spcBef>
                <a:spcPts val="1063"/>
              </a:spcBef>
              <a:buClr>
                <a:srgbClr val="000000"/>
              </a:buClr>
              <a:buSzPct val="45000"/>
              <a:buFont typeface="Wingdings" charset="2"/>
              <a:buChar char=""/>
            </a:pPr>
            <a:endParaRPr lang="en-US" altLang="ja-JP" sz="2100" spc="-1" dirty="0">
              <a:solidFill>
                <a:srgbClr val="000000"/>
              </a:solidFill>
              <a:uFill>
                <a:solidFill>
                  <a:srgbClr val="FFFFFF"/>
                </a:solidFill>
              </a:uFill>
              <a:latin typeface="+mn-ea"/>
            </a:endParaRPr>
          </a:p>
          <a:p>
            <a:pPr marL="324000" indent="-243000">
              <a:spcBef>
                <a:spcPts val="1063"/>
              </a:spcBef>
              <a:buClr>
                <a:srgbClr val="000000"/>
              </a:buClr>
              <a:buSzPct val="45000"/>
              <a:buFont typeface="Wingdings" charset="2"/>
              <a:buChar char=""/>
            </a:pPr>
            <a:r>
              <a:rPr lang="ja-JP" altLang="en-US" sz="2100" spc="-1" dirty="0">
                <a:solidFill>
                  <a:srgbClr val="000000"/>
                </a:solidFill>
                <a:uFill>
                  <a:solidFill>
                    <a:srgbClr val="FFFFFF"/>
                  </a:solidFill>
                </a:uFill>
                <a:latin typeface="+mn-ea"/>
              </a:rPr>
              <a:t>本研究：自動要約・語彙的換言と強化学習を組み合わせて、ユーザに最適な要約文を</a:t>
            </a:r>
            <a:r>
              <a:rPr lang="ja-JP" altLang="en-US" sz="2100" spc="-1" dirty="0" smtClean="0">
                <a:solidFill>
                  <a:srgbClr val="000000"/>
                </a:solidFill>
                <a:uFill>
                  <a:solidFill>
                    <a:srgbClr val="FFFFFF"/>
                  </a:solidFill>
                </a:uFill>
                <a:latin typeface="+mn-ea"/>
              </a:rPr>
              <a:t>提示</a:t>
            </a:r>
            <a:endParaRPr lang="en-US" altLang="ja-JP" sz="2100" spc="-1" dirty="0" smtClean="0">
              <a:solidFill>
                <a:srgbClr val="000000"/>
              </a:solidFill>
              <a:uFill>
                <a:solidFill>
                  <a:srgbClr val="FFFFFF"/>
                </a:solidFill>
              </a:uFill>
              <a:latin typeface="+mn-ea"/>
            </a:endParaRPr>
          </a:p>
          <a:p>
            <a:pPr marL="324000" indent="-243000">
              <a:spcBef>
                <a:spcPts val="1063"/>
              </a:spcBef>
              <a:buClr>
                <a:srgbClr val="000000"/>
              </a:buClr>
              <a:buSzPct val="45000"/>
              <a:buFont typeface="Wingdings" charset="2"/>
              <a:buChar char=""/>
            </a:pPr>
            <a:r>
              <a:rPr lang="ja-JP" altLang="en-US" sz="2100" dirty="0" smtClean="0"/>
              <a:t>要約</a:t>
            </a:r>
            <a:r>
              <a:rPr lang="ja-JP" altLang="en-US" sz="2100" dirty="0"/>
              <a:t>モデルとして</a:t>
            </a:r>
            <a:r>
              <a:rPr lang="ja-JP" altLang="en-US" sz="2100" dirty="0" smtClean="0"/>
              <a:t>、</a:t>
            </a:r>
            <a:r>
              <a:rPr lang="en-US" altLang="ja-JP" sz="2100" b="1" dirty="0"/>
              <a:t> Basic Summarization </a:t>
            </a:r>
            <a:r>
              <a:rPr lang="ja-JP" altLang="en-US" sz="2100" dirty="0" smtClean="0"/>
              <a:t>を導入</a:t>
            </a:r>
            <a:endParaRPr lang="en-US" altLang="ja-JP" sz="2100" dirty="0"/>
          </a:p>
          <a:p>
            <a:pPr marL="324000" indent="-243000">
              <a:spcBef>
                <a:spcPts val="1063"/>
              </a:spcBef>
              <a:buClr>
                <a:srgbClr val="000000"/>
              </a:buClr>
              <a:buSzPct val="45000"/>
              <a:buFont typeface="Wingdings" charset="2"/>
              <a:buChar char=""/>
            </a:pPr>
            <a:endParaRPr lang="en-US" altLang="ja-JP" sz="2100" spc="-1" dirty="0">
              <a:solidFill>
                <a:srgbClr val="000000"/>
              </a:solidFill>
              <a:uFill>
                <a:solidFill>
                  <a:srgbClr val="FFFFFF"/>
                </a:solidFill>
              </a:uFill>
              <a:latin typeface="+mn-ea"/>
            </a:endParaRPr>
          </a:p>
          <a:p>
            <a:endParaRPr kumimoji="1" lang="ja-JP" altLang="en-US" dirty="0">
              <a:latin typeface="+mn-ea"/>
            </a:endParaRPr>
          </a:p>
        </p:txBody>
      </p:sp>
      <p:sp>
        <p:nvSpPr>
          <p:cNvPr id="5" name="フッター プレースホルダー 4"/>
          <p:cNvSpPr>
            <a:spLocks noGrp="1"/>
          </p:cNvSpPr>
          <p:nvPr>
            <p:ph type="ftr" sz="quarter" idx="11"/>
          </p:nvPr>
        </p:nvSpPr>
        <p:spPr>
          <a:xfrm>
            <a:off x="-1065987" y="5497656"/>
            <a:ext cx="11321694" cy="682709"/>
          </a:xfrm>
        </p:spPr>
        <p:txBody>
          <a:bodyPr/>
          <a:lstStyle/>
          <a:p>
            <a:r>
              <a:rPr lang="ja-JP" altLang="en-US" sz="1050"/>
              <a:t>品川</a:t>
            </a:r>
            <a:r>
              <a:rPr lang="ja-JP" altLang="en-US" sz="1050" dirty="0"/>
              <a:t>徳秀</a:t>
            </a:r>
            <a:r>
              <a:rPr lang="en-US" altLang="ja-JP" sz="1050" dirty="0"/>
              <a:t>, </a:t>
            </a:r>
            <a:r>
              <a:rPr lang="ja-JP" altLang="en-US" sz="1050" dirty="0"/>
              <a:t>北川博之</a:t>
            </a:r>
            <a:r>
              <a:rPr lang="en-US" altLang="ja-JP" sz="1050" dirty="0"/>
              <a:t>, </a:t>
            </a:r>
            <a:r>
              <a:rPr lang="ja-JP" altLang="en-US" sz="1050" dirty="0"/>
              <a:t>川田純</a:t>
            </a:r>
            <a:r>
              <a:rPr lang="en-US" altLang="ja-JP" sz="1050" dirty="0"/>
              <a:t>, “</a:t>
            </a:r>
            <a:r>
              <a:rPr lang="ja-JP" altLang="en-US" sz="1050" dirty="0"/>
              <a:t>ユーザプロファイルに基づくビューページの動的生成による</a:t>
            </a:r>
            <a:r>
              <a:rPr lang="en-US" altLang="ja-JP" sz="1050" dirty="0"/>
              <a:t>WWW</a:t>
            </a:r>
            <a:r>
              <a:rPr lang="ja-JP" altLang="en-US" sz="1050" dirty="0"/>
              <a:t>閲覧支援” 情報処理学会論文誌 </a:t>
            </a:r>
            <a:r>
              <a:rPr lang="en-US" altLang="ja-JP" sz="1050" dirty="0"/>
              <a:t>vol.41 No. SIG6, pp22-36, 2000.</a:t>
            </a:r>
            <a:endParaRPr lang="ja-JP" altLang="en-US" sz="1050" dirty="0"/>
          </a:p>
          <a:p>
            <a:endParaRPr lang="ja-JP" altLang="en-US" sz="1050" dirty="0"/>
          </a:p>
        </p:txBody>
      </p:sp>
      <p:sp>
        <p:nvSpPr>
          <p:cNvPr id="4" name="スライド番号プレースホルダー 3"/>
          <p:cNvSpPr>
            <a:spLocks noGrp="1"/>
          </p:cNvSpPr>
          <p:nvPr>
            <p:ph type="sldNum" sz="quarter" idx="12"/>
          </p:nvPr>
        </p:nvSpPr>
        <p:spPr>
          <a:xfrm>
            <a:off x="7806344" y="5759749"/>
            <a:ext cx="984019" cy="273844"/>
          </a:xfrm>
        </p:spPr>
        <p:txBody>
          <a:bodyPr/>
          <a:lstStyle/>
          <a:p>
            <a:fld id="{33070594-8927-0241-A772-C18A588C65DE}" type="slidenum">
              <a:rPr lang="ja-JP" altLang="en-US" sz="1350"/>
              <a:t>8</a:t>
            </a:fld>
            <a:endParaRPr lang="ja-JP" altLang="en-US" sz="1350" dirty="0"/>
          </a:p>
        </p:txBody>
      </p:sp>
      <p:sp>
        <p:nvSpPr>
          <p:cNvPr id="6" name="Shape 125"/>
          <p:cNvSpPr/>
          <p:nvPr/>
        </p:nvSpPr>
        <p:spPr>
          <a:xfrm>
            <a:off x="672084" y="4075478"/>
            <a:ext cx="7986141" cy="1559422"/>
          </a:xfrm>
          <a:prstGeom prst="rect">
            <a:avLst/>
          </a:prstGeom>
          <a:ln w="63500">
            <a:solidFill>
              <a:schemeClr val="accent1">
                <a:satOff val="-3355"/>
                <a:lumOff val="26614"/>
              </a:schemeClr>
            </a:solidFill>
            <a:miter lim="400000"/>
          </a:ln>
        </p:spPr>
        <p:txBody>
          <a:bodyPr lIns="26789" tIns="26789" rIns="26789" bIns="26789" anchor="ctr"/>
          <a:lstStyle/>
          <a:p>
            <a:pPr>
              <a:defRPr sz="2400"/>
            </a:pPr>
            <a:endParaRPr sz="1265"/>
          </a:p>
        </p:txBody>
      </p:sp>
      <p:sp>
        <p:nvSpPr>
          <p:cNvPr id="7" name="Shape 125"/>
          <p:cNvSpPr/>
          <p:nvPr/>
        </p:nvSpPr>
        <p:spPr>
          <a:xfrm>
            <a:off x="672084" y="2009565"/>
            <a:ext cx="7986141" cy="1676574"/>
          </a:xfrm>
          <a:prstGeom prst="rect">
            <a:avLst/>
          </a:prstGeom>
          <a:ln w="63500">
            <a:solidFill>
              <a:schemeClr val="accent1">
                <a:satOff val="-3355"/>
                <a:lumOff val="26614"/>
              </a:schemeClr>
            </a:solidFill>
            <a:miter lim="400000"/>
          </a:ln>
        </p:spPr>
        <p:txBody>
          <a:bodyPr lIns="26789" tIns="26789" rIns="26789" bIns="26789" anchor="ctr"/>
          <a:lstStyle/>
          <a:p>
            <a:pPr>
              <a:defRPr sz="2400"/>
            </a:pPr>
            <a:endParaRPr sz="1265">
              <a:solidFill>
                <a:srgbClr val="00B050"/>
              </a:solidFill>
            </a:endParaRPr>
          </a:p>
        </p:txBody>
      </p:sp>
    </p:spTree>
    <p:extLst>
      <p:ext uri="{BB962C8B-B14F-4D97-AF65-F5344CB8AC3E}">
        <p14:creationId xmlns:p14="http://schemas.microsoft.com/office/powerpoint/2010/main" val="1278337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774"/>
            <a:ext cx="10074167" cy="834014"/>
          </a:xfrm>
        </p:spPr>
        <p:txBody>
          <a:bodyPr>
            <a:normAutofit/>
          </a:bodyPr>
          <a:lstStyle/>
          <a:p>
            <a:r>
              <a:rPr lang="en-US" altLang="ja-JP" sz="4000" b="1" dirty="0"/>
              <a:t>Basic Summarization </a:t>
            </a:r>
            <a:r>
              <a:rPr lang="en-US" altLang="ja-JP" sz="4000" b="1" dirty="0" smtClean="0"/>
              <a:t>Model</a:t>
            </a:r>
            <a:r>
              <a:rPr lang="ja-JP" altLang="en-US" sz="4000" b="1" dirty="0" smtClean="0"/>
              <a:t>を用いた</a:t>
            </a:r>
            <a:r>
              <a:rPr lang="ja-JP" altLang="en-US" sz="4000" dirty="0" smtClean="0"/>
              <a:t>要約例</a:t>
            </a:r>
            <a:endParaRPr kumimoji="1" lang="ja-JP" altLang="en-US" sz="4000" dirty="0"/>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649338" y="6459786"/>
            <a:ext cx="984019" cy="365125"/>
          </a:xfrm>
        </p:spPr>
        <p:txBody>
          <a:bodyPr/>
          <a:lstStyle/>
          <a:p>
            <a:fld id="{33070594-8927-0241-A772-C18A588C65DE}" type="slidenum">
              <a:rPr kumimoji="1" lang="ja-JP" altLang="en-US" smtClean="0"/>
              <a:t>9</a:t>
            </a:fld>
            <a:endParaRPr kumimoji="1" lang="ja-JP" altLang="en-US" dirty="0"/>
          </a:p>
        </p:txBody>
      </p:sp>
      <p:sp>
        <p:nvSpPr>
          <p:cNvPr id="6" name="正方形/長方形 5"/>
          <p:cNvSpPr/>
          <p:nvPr/>
        </p:nvSpPr>
        <p:spPr>
          <a:xfrm>
            <a:off x="141890" y="902888"/>
            <a:ext cx="8765627" cy="3369567"/>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2"/>
                </a:solidFill>
              </a:rPr>
              <a:t>源 義経</a:t>
            </a:r>
            <a:r>
              <a:rPr lang="ja-JP" altLang="en-US" dirty="0">
                <a:solidFill>
                  <a:schemeClr val="tx1"/>
                </a:solidFill>
              </a:rPr>
              <a:t>（みなもと の よしつね、源義經）</a:t>
            </a:r>
            <a:r>
              <a:rPr lang="ja-JP" altLang="en-US" dirty="0">
                <a:solidFill>
                  <a:schemeClr val="accent2"/>
                </a:solidFill>
              </a:rPr>
              <a:t>は、平安時代末期の武将。鎌倉幕府を開いた源頼朝の異母弟。</a:t>
            </a:r>
            <a:r>
              <a:rPr lang="ja-JP" altLang="en-US" dirty="0">
                <a:solidFill>
                  <a:schemeClr val="tx1"/>
                </a:solidFill>
              </a:rPr>
              <a:t>仮名は九郎、実名は義經（義経）である。</a:t>
            </a:r>
            <a:r>
              <a:rPr lang="ja-JP" altLang="en-US" dirty="0">
                <a:solidFill>
                  <a:schemeClr val="accent2"/>
                </a:solidFill>
              </a:rPr>
              <a:t>河内源氏の源義朝の九男として生まれ、幼名を牛若丸</a:t>
            </a:r>
            <a:r>
              <a:rPr lang="ja-JP" altLang="en-US" dirty="0">
                <a:solidFill>
                  <a:schemeClr val="tx1"/>
                </a:solidFill>
              </a:rPr>
              <a:t>（うしわかまる）</a:t>
            </a:r>
            <a:r>
              <a:rPr lang="ja-JP" altLang="en-US" dirty="0">
                <a:solidFill>
                  <a:schemeClr val="accent2"/>
                </a:solidFill>
              </a:rPr>
              <a:t>と呼ばれた。平治の乱で父が敗死したことにより鞍馬寺に預けられるが、後に平泉へ下り、奥州藤原氏の当主・藤原秀衡の庇護を受ける。</a:t>
            </a:r>
            <a:r>
              <a:rPr lang="ja-JP" altLang="en-US" dirty="0">
                <a:solidFill>
                  <a:schemeClr val="tx1"/>
                </a:solidFill>
              </a:rPr>
              <a:t>兄・頼朝が平氏打倒の兵を挙げる（治承・寿永の乱）とそれに馳せ参じ、一ノ谷、屋島、壇ノ浦の合戦を経て平氏を滅ぼし、最大の功労者となった。その後、頼朝の許可を得ることなく官位を受けたことや、平氏との戦いにおける独断専行によって怒りを買い、このことに対し自立の動きを見せたため、頼朝と対立し朝敵とされた。全国に捕縛の命が伝わると難を逃れ再び藤原秀衡を頼った。秀衡の死後、頼朝の追及を受けた当主・藤原泰衡に攻められ衣川館で自刃し果てた。</a:t>
            </a:r>
            <a:r>
              <a:rPr lang="ja-JP" altLang="en-US" dirty="0">
                <a:solidFill>
                  <a:schemeClr val="accent2"/>
                </a:solidFill>
              </a:rPr>
              <a:t>その最期は世上多くの人の同情を引き、判官贔屓（ほうがんびいき）という言葉、多くの伝説、物語を生んだ</a:t>
            </a:r>
            <a:r>
              <a:rPr lang="ja-JP" altLang="en-US" dirty="0" smtClean="0">
                <a:solidFill>
                  <a:schemeClr val="accent2"/>
                </a:solidFill>
              </a:rPr>
              <a:t>。</a:t>
            </a:r>
            <a:endParaRPr lang="ja-JP" altLang="en-US" dirty="0">
              <a:solidFill>
                <a:schemeClr val="accent2"/>
              </a:solidFill>
            </a:endParaRPr>
          </a:p>
        </p:txBody>
      </p:sp>
      <p:sp>
        <p:nvSpPr>
          <p:cNvPr id="7" name="正方形/長方形 6"/>
          <p:cNvSpPr/>
          <p:nvPr/>
        </p:nvSpPr>
        <p:spPr>
          <a:xfrm>
            <a:off x="141890" y="4887311"/>
            <a:ext cx="8040413" cy="1755038"/>
          </a:xfrm>
          <a:prstGeom prst="rect">
            <a:avLst/>
          </a:prstGeom>
          <a:solidFill>
            <a:schemeClr val="accent4">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ysClr val="windowText" lastClr="000000"/>
                </a:solidFill>
              </a:rPr>
              <a:t>源義経は、平安時代末期の武将。鎌倉幕府を開いた源頼朝の異母弟。仮名は九郎、実名は義經である。河内源氏の源義朝の九男として生まれ、幼名を牛若丸と呼ばれた。平治の乱で父が敗死したことにより鞍馬寺に預けられるが、後に平泉へ下り、奥州藤原氏の当主・藤原秀衡の庇護を受ける。その最期は世上多くの人の同情を引き、判官贔屓という言葉、多くの伝説、物語を生んだ</a:t>
            </a:r>
            <a:r>
              <a:rPr lang="ja-JP" altLang="en-US" dirty="0" smtClean="0">
                <a:solidFill>
                  <a:sysClr val="windowText" lastClr="000000"/>
                </a:solidFill>
              </a:rPr>
              <a:t>。</a:t>
            </a:r>
            <a:endParaRPr lang="ja-JP" altLang="en-US" dirty="0">
              <a:solidFill>
                <a:sysClr val="windowText" lastClr="000000"/>
              </a:solidFill>
            </a:endParaRPr>
          </a:p>
        </p:txBody>
      </p:sp>
      <p:cxnSp>
        <p:nvCxnSpPr>
          <p:cNvPr id="9" name="直線矢印コネクタ 8"/>
          <p:cNvCxnSpPr/>
          <p:nvPr/>
        </p:nvCxnSpPr>
        <p:spPr>
          <a:xfrm>
            <a:off x="2333296" y="4272455"/>
            <a:ext cx="1" cy="614856"/>
          </a:xfrm>
          <a:prstGeom prst="straightConnector1">
            <a:avLst/>
          </a:prstGeom>
          <a:ln w="139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568237" y="4373103"/>
            <a:ext cx="5573110" cy="400110"/>
          </a:xfrm>
          <a:prstGeom prst="rect">
            <a:avLst/>
          </a:prstGeom>
        </p:spPr>
        <p:txBody>
          <a:bodyPr wrap="square">
            <a:spAutoFit/>
          </a:bodyPr>
          <a:lstStyle/>
          <a:p>
            <a:r>
              <a:rPr lang="ja-JP" altLang="en-US" sz="2000" dirty="0" smtClean="0">
                <a:solidFill>
                  <a:srgbClr val="454545"/>
                </a:solidFill>
                <a:effectLst/>
                <a:latin typeface="Hiragino Sans" charset="-128"/>
              </a:rPr>
              <a:t>重要な文のみ抽出して文章量を半分に要約</a:t>
            </a:r>
            <a:endParaRPr lang="ja-JP" altLang="en-US" sz="2000" dirty="0">
              <a:solidFill>
                <a:srgbClr val="454545"/>
              </a:solidFill>
              <a:effectLst/>
              <a:latin typeface="Hiragino Sans" charset="-128"/>
            </a:endParaRPr>
          </a:p>
        </p:txBody>
      </p:sp>
    </p:spTree>
    <p:extLst>
      <p:ext uri="{BB962C8B-B14F-4D97-AF65-F5344CB8AC3E}">
        <p14:creationId xmlns:p14="http://schemas.microsoft.com/office/powerpoint/2010/main" val="1538057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11983</TotalTime>
  <Words>1317</Words>
  <Application>Microsoft Macintosh PowerPoint</Application>
  <PresentationFormat>画面に合わせる (4:3)</PresentationFormat>
  <Paragraphs>186</Paragraphs>
  <Slides>26</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Calibri</vt:lpstr>
      <vt:lpstr>Calibri Light</vt:lpstr>
      <vt:lpstr>Hiragino Sans</vt:lpstr>
      <vt:lpstr>ＭＳ Ｐゴシック</vt:lpstr>
      <vt:lpstr>Wingdings</vt:lpstr>
      <vt:lpstr>Yu Gothic</vt:lpstr>
      <vt:lpstr>ヒラギノ角ゴ ProN W6</vt:lpstr>
      <vt:lpstr>レトロスペクト</vt:lpstr>
      <vt:lpstr>Wikipedia情報収集による機械学習的要約手法の開発</vt:lpstr>
      <vt:lpstr>目次</vt:lpstr>
      <vt:lpstr>１．研究背景・対象</vt:lpstr>
      <vt:lpstr>２．開発するシステムの概要</vt:lpstr>
      <vt:lpstr>システム全体のフロー</vt:lpstr>
      <vt:lpstr>各システム構築のための基盤技術</vt:lpstr>
      <vt:lpstr>３．要約部</vt:lpstr>
      <vt:lpstr>自動要約部における方針</vt:lpstr>
      <vt:lpstr>Basic Summarization Modelを用いた要約例</vt:lpstr>
      <vt:lpstr>4．平易化部</vt:lpstr>
      <vt:lpstr>平易化（語彙的換言）</vt:lpstr>
      <vt:lpstr>5. 機械学習部</vt:lpstr>
      <vt:lpstr>具体的な学習法</vt:lpstr>
      <vt:lpstr>PowerPoint プレゼンテーション</vt:lpstr>
      <vt:lpstr>アクティビティの反映方法</vt:lpstr>
      <vt:lpstr>6. 結果ならびに考察</vt:lpstr>
      <vt:lpstr>図　学習曲線のグラフ</vt:lpstr>
      <vt:lpstr>結果と考察</vt:lpstr>
      <vt:lpstr>7. まとめ</vt:lpstr>
      <vt:lpstr>まとめ</vt:lpstr>
      <vt:lpstr>ご清聴ありがとうございました</vt:lpstr>
      <vt:lpstr>実験結果と考察</vt:lpstr>
      <vt:lpstr>文章難易度の定義</vt:lpstr>
      <vt:lpstr>アクティビティ反映方法</vt:lpstr>
      <vt:lpstr>図　学習曲線のグラフ</vt:lpstr>
      <vt:lpstr>強化学習の環境設定</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Wikipedia情報集収による可読性向上のための機械学習的要約手法の開発</dc:title>
  <dc:creator>Microsoft Office ユーザー</dc:creator>
  <cp:lastModifiedBy>Microsoft Office ユーザー</cp:lastModifiedBy>
  <cp:revision>138</cp:revision>
  <cp:lastPrinted>2017-12-21T11:23:27Z</cp:lastPrinted>
  <dcterms:created xsi:type="dcterms:W3CDTF">2017-12-19T06:41:59Z</dcterms:created>
  <dcterms:modified xsi:type="dcterms:W3CDTF">2018-02-14T05:42:04Z</dcterms:modified>
</cp:coreProperties>
</file>