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62" r:id="rId3"/>
    <p:sldId id="256" r:id="rId4"/>
    <p:sldId id="263" r:id="rId5"/>
    <p:sldId id="269" r:id="rId6"/>
    <p:sldId id="264" r:id="rId7"/>
    <p:sldId id="270" r:id="rId8"/>
    <p:sldId id="277" r:id="rId9"/>
    <p:sldId id="266" r:id="rId10"/>
    <p:sldId id="272" r:id="rId11"/>
    <p:sldId id="267" r:id="rId12"/>
    <p:sldId id="271" r:id="rId13"/>
    <p:sldId id="292" r:id="rId14"/>
    <p:sldId id="275" r:id="rId15"/>
    <p:sldId id="293" r:id="rId16"/>
    <p:sldId id="290" r:id="rId17"/>
    <p:sldId id="289" r:id="rId18"/>
    <p:sldId id="276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カ ズ" initials="カズ" lastIdx="1" clrIdx="0">
    <p:extLst>
      <p:ext uri="{19B8F6BF-5375-455C-9EA6-DF929625EA0E}">
        <p15:presenceInfo xmlns:p15="http://schemas.microsoft.com/office/powerpoint/2012/main" userId="7fb4fd305a2cee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07:0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13187,'-20'7'4961,"4"4"-3537,3-2-1824,9 0-272,6-3-472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B6DF9-5340-4E3A-980D-575DE1D5B391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93860-B63E-414B-9E2B-FC2B81EBBD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71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AAB70-EC59-45C8-93F7-A5A8DA309F2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81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3EDCBF-6B93-3CE1-0726-B93AB2B72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D74BAA-1E1D-53F9-052A-9ED628887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068FC2-D7DE-1276-5BF5-D97A78FE2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E6EDCA-FBD3-8EC4-9BF2-489BD8CE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A3115E-1DD5-E04B-27E6-C49B67E2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66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213A13-62F2-D305-107F-A1F4684A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3BDF91-B1ED-3190-9128-FAA40D111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6DFA98-E8B6-3EBC-8685-D913EA5B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56DD47-95FA-6BA3-1923-23C67922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CCBC7E-C01F-97D6-936E-8B0E66C1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6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99F2C7F-46BA-0417-A6A5-9F536D575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E7FB71C-10F1-F9DF-DB9D-DCF0E551D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C5031D-EA9B-B97B-7333-6ED054A4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C27261-F1A9-3659-BECD-67839B92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D0050F-1300-9141-7266-99D1F5E5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98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BF7D0A-EF1D-E0E0-A580-6CA2495E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59E6B0-936B-EA0D-2AD0-BBD618988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0CF4C0-2733-A712-A0A7-2DD55C5E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541657-224C-185C-5849-7FBD9541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15D6EC-81BF-C1B9-AFDA-88EC355A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99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E4D603-099C-46B7-A1F1-55CC4F13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5752EF-0F76-00D7-E501-408A947F6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8CBCF5-2847-A9C7-8AF2-8ED75E88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FF27D9-943B-7E66-48D6-A1B50608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CC38ED-84C9-4C0C-8852-225AC944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15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76E909-7378-816F-605D-891D207E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483C32-C7BF-1F8E-1B7B-07E0BB356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4C4DED-02F5-1D17-D14A-D95DABAE5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A14DFB-25E2-2A01-EA5E-E6F50258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23403A-6364-1FFB-F457-3A93E7DD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C3543E-C955-E0C9-667F-8425C153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15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2BF673-7A74-3040-E2BE-1BAACD12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42724B-35CC-F41D-D25A-3B6281C83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6FA780-2F8F-D51D-FEDA-39F843887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0731C04-8673-1733-2882-0CD5D8FEF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ACDBBD-6DE4-C843-962D-ADFEBADB4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2489974-5F3F-356B-5F30-42FADEA3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DD364AE-3DD6-0F69-DA7C-DB18B0AE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241E24B-F709-792E-54B9-5A1B98A0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89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2C38F9-08D4-9334-6091-48274055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497ECA2-51F0-C40D-00EA-B8C49CAB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D372D31-8D40-34CA-AF5D-0906E757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AF292CC-9636-E691-E6D9-B21EC05B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76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0B44BFD-ED60-E4E2-043F-16685C68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0471282-CE86-A61F-AD54-F80E22FD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04D00E-886E-1E29-230F-DEEB3790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81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78EE8C-A20A-1AFD-3965-40A73FDB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205F02-BE06-DD35-A93F-46990D2D5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C559D2-423D-E64C-46CD-2DCE1B2A1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BBBAA2-1132-F34E-7644-9D430580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D765C0-AA19-0A41-CF40-F4F91B17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6B2E45-C14E-94E7-BA2F-A8FD8571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41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C8DCA6-E7E0-CB84-2D23-0F1726BF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AB6EF06-91CC-A781-DA09-D52575772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01C08C-4395-7122-57AB-8EEE29B99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56D65B-1476-3E66-A11B-B04FCD83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27DF5C-7A8D-6522-321E-CA1B8992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9AC4CC4-16BF-63CE-421A-4661F968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55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21941C-9E58-6C3C-0B78-07E21820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969D62-4103-8A7A-E570-FA73EE108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7EBDD4-8F53-77DA-3D13-DE6A098BD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76125-E945-471E-A528-C803E83E2FF0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1DE56E-C9CE-73D1-A679-315AB6EAD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44295E-6D05-B07B-98E3-B01EFB325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02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2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11" Type="http://schemas.openxmlformats.org/officeDocument/2006/relationships/image" Target="../media/image46.png"/><Relationship Id="rId5" Type="http://schemas.openxmlformats.org/officeDocument/2006/relationships/image" Target="../media/image40.emf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F61A894-602D-6371-1396-7A30DD3A03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90"/>
            <a:ext cx="12192000" cy="64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9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62B1864-9F25-4253-B6C1-4719DCB9C2DF}"/>
              </a:ext>
            </a:extLst>
          </p:cNvPr>
          <p:cNvGrpSpPr/>
          <p:nvPr/>
        </p:nvGrpSpPr>
        <p:grpSpPr>
          <a:xfrm>
            <a:off x="0" y="-69006"/>
            <a:ext cx="12192000" cy="6927006"/>
            <a:chOff x="0" y="-69006"/>
            <a:chExt cx="12192000" cy="692700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F853F9E-9F65-931F-5687-859CCD3FC2B0}"/>
                </a:ext>
              </a:extLst>
            </p:cNvPr>
            <p:cNvSpPr/>
            <p:nvPr/>
          </p:nvSpPr>
          <p:spPr>
            <a:xfrm>
              <a:off x="0" y="-69006"/>
              <a:ext cx="12192000" cy="61391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2471123" y="117739"/>
              <a:ext cx="7247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chemeClr val="bg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NSGA-Ⅱ</a:t>
              </a:r>
              <a:r>
                <a:rPr lang="ja-JP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の特徴</a:t>
              </a:r>
              <a:endPara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5ABC005-F29D-939F-06FD-D4D59607053D}"/>
                </a:ext>
              </a:extLst>
            </p:cNvPr>
            <p:cNvSpPr/>
            <p:nvPr/>
          </p:nvSpPr>
          <p:spPr>
            <a:xfrm>
              <a:off x="0" y="-53163"/>
              <a:ext cx="12192000" cy="69111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9D8B0C55-A967-4CCA-90F5-BD3A91E8F6C8}"/>
                </a:ext>
              </a:extLst>
            </p:cNvPr>
            <p:cNvGrpSpPr/>
            <p:nvPr/>
          </p:nvGrpSpPr>
          <p:grpSpPr>
            <a:xfrm>
              <a:off x="486438" y="657973"/>
              <a:ext cx="11553161" cy="6084491"/>
              <a:chOff x="472152" y="572217"/>
              <a:chExt cx="11131134" cy="5862998"/>
            </a:xfrm>
          </p:grpSpPr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F7B1275E-5F96-4C6B-8559-7A3AA22A6C55}"/>
                  </a:ext>
                </a:extLst>
              </p:cNvPr>
              <p:cNvGrpSpPr/>
              <p:nvPr/>
            </p:nvGrpSpPr>
            <p:grpSpPr>
              <a:xfrm>
                <a:off x="472152" y="572217"/>
                <a:ext cx="11131134" cy="5862998"/>
                <a:chOff x="412822" y="615437"/>
                <a:chExt cx="11131134" cy="5862998"/>
              </a:xfrm>
            </p:grpSpPr>
            <p:grpSp>
              <p:nvGrpSpPr>
                <p:cNvPr id="17" name="グループ化 16">
                  <a:extLst>
                    <a:ext uri="{FF2B5EF4-FFF2-40B4-BE49-F238E27FC236}">
                      <a16:creationId xmlns:a16="http://schemas.microsoft.com/office/drawing/2014/main" id="{92B0EACE-56E8-4DC3-AD48-56F49F30BD22}"/>
                    </a:ext>
                  </a:extLst>
                </p:cNvPr>
                <p:cNvGrpSpPr/>
                <p:nvPr/>
              </p:nvGrpSpPr>
              <p:grpSpPr>
                <a:xfrm>
                  <a:off x="412822" y="635323"/>
                  <a:ext cx="11035565" cy="5843112"/>
                  <a:chOff x="519936" y="637092"/>
                  <a:chExt cx="11035565" cy="5843112"/>
                </a:xfrm>
              </p:grpSpPr>
              <p:pic>
                <p:nvPicPr>
                  <p:cNvPr id="19" name="図 18">
                    <a:extLst>
                      <a:ext uri="{FF2B5EF4-FFF2-40B4-BE49-F238E27FC236}">
                        <a16:creationId xmlns:a16="http://schemas.microsoft.com/office/drawing/2014/main" id="{BCE1C4E6-84BF-4C8B-ABDF-CA63E1E987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9936" y="637092"/>
                    <a:ext cx="11035565" cy="5843112"/>
                  </a:xfrm>
                  <a:prstGeom prst="rect">
                    <a:avLst/>
                  </a:prstGeom>
                </p:spPr>
              </p:pic>
              <p:sp>
                <p:nvSpPr>
                  <p:cNvPr id="20" name="正方形/長方形 19">
                    <a:extLst>
                      <a:ext uri="{FF2B5EF4-FFF2-40B4-BE49-F238E27FC236}">
                        <a16:creationId xmlns:a16="http://schemas.microsoft.com/office/drawing/2014/main" id="{B1CE8F98-1211-434B-AB9E-DB213507DFE3}"/>
                      </a:ext>
                    </a:extLst>
                  </p:cNvPr>
                  <p:cNvSpPr/>
                  <p:nvPr/>
                </p:nvSpPr>
                <p:spPr>
                  <a:xfrm>
                    <a:off x="1148315" y="5886501"/>
                    <a:ext cx="2849527" cy="313141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dirty="0"/>
                      <a:t>ランク付けの例</a:t>
                    </a:r>
                  </a:p>
                </p:txBody>
              </p:sp>
            </p:grpSp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BCFC75BC-5937-4D2A-A63A-64C0A09308D0}"/>
                    </a:ext>
                  </a:extLst>
                </p:cNvPr>
                <p:cNvSpPr/>
                <p:nvPr/>
              </p:nvSpPr>
              <p:spPr>
                <a:xfrm>
                  <a:off x="5664151" y="615437"/>
                  <a:ext cx="5879805" cy="30773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15" name="四角形: 角を丸くする 14">
                <a:extLst>
                  <a:ext uri="{FF2B5EF4-FFF2-40B4-BE49-F238E27FC236}">
                    <a16:creationId xmlns:a16="http://schemas.microsoft.com/office/drawing/2014/main" id="{2B19231D-EC18-4B3D-9DB1-CEAC91C40EC3}"/>
                  </a:ext>
                </a:extLst>
              </p:cNvPr>
              <p:cNvSpPr/>
              <p:nvPr/>
            </p:nvSpPr>
            <p:spPr>
              <a:xfrm>
                <a:off x="5930718" y="1226862"/>
                <a:ext cx="5624783" cy="2335045"/>
              </a:xfrm>
              <a:prstGeom prst="round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9AE49196-7842-40A8-A006-440C3DECC5E9}"/>
                  </a:ext>
                </a:extLst>
              </p:cNvPr>
              <p:cNvSpPr/>
              <p:nvPr/>
            </p:nvSpPr>
            <p:spPr>
              <a:xfrm>
                <a:off x="6163999" y="911380"/>
                <a:ext cx="2328556" cy="3427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b="1" dirty="0"/>
                  <a:t>NSGA-Ⅱ</a:t>
                </a:r>
                <a:r>
                  <a:rPr kumimoji="1" lang="ja-JP" altLang="en-US" b="1" dirty="0"/>
                  <a:t>の流れ</a:t>
                </a:r>
              </a:p>
            </p:txBody>
          </p:sp>
        </p:grp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14808BA0-89BA-42DB-8D64-8BE805D90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815" y="1478660"/>
              <a:ext cx="4890747" cy="2160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027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DE202B2-CB50-0F38-3CF9-4525ED76545B}"/>
              </a:ext>
            </a:extLst>
          </p:cNvPr>
          <p:cNvSpPr/>
          <p:nvPr/>
        </p:nvSpPr>
        <p:spPr>
          <a:xfrm>
            <a:off x="73863" y="1585"/>
            <a:ext cx="12044274" cy="5596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端子 6">
            <a:extLst>
              <a:ext uri="{FF2B5EF4-FFF2-40B4-BE49-F238E27FC236}">
                <a16:creationId xmlns:a16="http://schemas.microsoft.com/office/drawing/2014/main" id="{1D2AD0FC-C256-E4EF-C6B5-CDF90B7B0EE5}"/>
              </a:ext>
            </a:extLst>
          </p:cNvPr>
          <p:cNvSpPr/>
          <p:nvPr/>
        </p:nvSpPr>
        <p:spPr>
          <a:xfrm>
            <a:off x="627987" y="25244"/>
            <a:ext cx="10821335" cy="516103"/>
          </a:xfrm>
          <a:prstGeom prst="flowChartTermina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14713" y="78838"/>
            <a:ext cx="724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提案手法の流れ</a:t>
            </a:r>
            <a:endParaRPr kumimoji="1"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7631A5E7-5FE8-4F1C-A505-D4B6AD8EAE8C}"/>
              </a:ext>
            </a:extLst>
          </p:cNvPr>
          <p:cNvSpPr/>
          <p:nvPr/>
        </p:nvSpPr>
        <p:spPr>
          <a:xfrm>
            <a:off x="487380" y="1952236"/>
            <a:ext cx="1549679" cy="6463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D13EE3-9839-48B3-A056-1ACA28D08697}"/>
              </a:ext>
            </a:extLst>
          </p:cNvPr>
          <p:cNvSpPr txBox="1"/>
          <p:nvPr/>
        </p:nvSpPr>
        <p:spPr>
          <a:xfrm flipH="1">
            <a:off x="776468" y="1952236"/>
            <a:ext cx="97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レシピサイト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2D432A-EE58-64AF-FC06-7AF9F863050A}"/>
              </a:ext>
            </a:extLst>
          </p:cNvPr>
          <p:cNvSpPr/>
          <p:nvPr/>
        </p:nvSpPr>
        <p:spPr>
          <a:xfrm>
            <a:off x="73863" y="-53162"/>
            <a:ext cx="12044274" cy="66588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D0520F7-E092-4194-A4BC-9C3F2D4540DB}"/>
              </a:ext>
            </a:extLst>
          </p:cNvPr>
          <p:cNvSpPr/>
          <p:nvPr/>
        </p:nvSpPr>
        <p:spPr>
          <a:xfrm>
            <a:off x="487380" y="793286"/>
            <a:ext cx="1549679" cy="6463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C16C91-1553-4878-A21C-7247470BAF4B}"/>
              </a:ext>
            </a:extLst>
          </p:cNvPr>
          <p:cNvSpPr txBox="1"/>
          <p:nvPr/>
        </p:nvSpPr>
        <p:spPr>
          <a:xfrm flipH="1">
            <a:off x="677479" y="834056"/>
            <a:ext cx="116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食材価格</a:t>
            </a:r>
            <a:endParaRPr lang="en-US" altLang="ja-JP" b="1"/>
          </a:p>
          <a:p>
            <a:pPr algn="ctr"/>
            <a:r>
              <a:rPr lang="ja-JP" altLang="en-US" b="1"/>
              <a:t>サイト</a:t>
            </a:r>
            <a:endParaRPr kumimoji="1" lang="ja-JP" altLang="en-US" b="1" dirty="0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8D637129-345F-43E3-BD36-0A707D65627F}"/>
              </a:ext>
            </a:extLst>
          </p:cNvPr>
          <p:cNvSpPr/>
          <p:nvPr/>
        </p:nvSpPr>
        <p:spPr>
          <a:xfrm>
            <a:off x="2341792" y="1406239"/>
            <a:ext cx="1161601" cy="502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7E164CB-1E9E-48FB-9EBE-24370140CBEC}"/>
              </a:ext>
            </a:extLst>
          </p:cNvPr>
          <p:cNvSpPr/>
          <p:nvPr/>
        </p:nvSpPr>
        <p:spPr>
          <a:xfrm>
            <a:off x="3912790" y="1062028"/>
            <a:ext cx="4466601" cy="9237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レシピデータベース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07F9826-91D0-4DEC-9DB8-39CB634F210E}"/>
              </a:ext>
            </a:extLst>
          </p:cNvPr>
          <p:cNvSpPr txBox="1"/>
          <p:nvPr/>
        </p:nvSpPr>
        <p:spPr>
          <a:xfrm>
            <a:off x="2124835" y="908139"/>
            <a:ext cx="145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スクレイピング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B08D1A7-262E-4348-B996-35D55F0DC206}"/>
              </a:ext>
            </a:extLst>
          </p:cNvPr>
          <p:cNvSpPr/>
          <p:nvPr/>
        </p:nvSpPr>
        <p:spPr>
          <a:xfrm>
            <a:off x="3912789" y="2824707"/>
            <a:ext cx="4466601" cy="31236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E4F9296-EA1B-4C5F-897E-0B47A2BF38CB}"/>
              </a:ext>
            </a:extLst>
          </p:cNvPr>
          <p:cNvSpPr/>
          <p:nvPr/>
        </p:nvSpPr>
        <p:spPr>
          <a:xfrm>
            <a:off x="10410859" y="1062028"/>
            <a:ext cx="1549679" cy="48863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ユーザー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B3A86EDD-1B52-43DF-8246-092D188F6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30" y="3048619"/>
            <a:ext cx="964454" cy="964454"/>
          </a:xfrm>
          <a:prstGeom prst="rect">
            <a:avLst/>
          </a:prstGeom>
        </p:spPr>
      </p:pic>
      <p:sp>
        <p:nvSpPr>
          <p:cNvPr id="24" name="矢印: 右 23">
            <a:extLst>
              <a:ext uri="{FF2B5EF4-FFF2-40B4-BE49-F238E27FC236}">
                <a16:creationId xmlns:a16="http://schemas.microsoft.com/office/drawing/2014/main" id="{5203D292-9705-41CC-B0E4-B2E2141A26F2}"/>
              </a:ext>
            </a:extLst>
          </p:cNvPr>
          <p:cNvSpPr/>
          <p:nvPr/>
        </p:nvSpPr>
        <p:spPr>
          <a:xfrm rot="5400000">
            <a:off x="5813942" y="2193191"/>
            <a:ext cx="646333" cy="491474"/>
          </a:xfrm>
          <a:prstGeom prst="rightArrow">
            <a:avLst>
              <a:gd name="adj1" fmla="val 50000"/>
              <a:gd name="adj2" fmla="val 58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20247B05-3700-4D7A-A93F-2B059ED3CF00}"/>
              </a:ext>
            </a:extLst>
          </p:cNvPr>
          <p:cNvSpPr/>
          <p:nvPr/>
        </p:nvSpPr>
        <p:spPr>
          <a:xfrm rot="10800000">
            <a:off x="8750888" y="1301355"/>
            <a:ext cx="1045012" cy="440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973E23F-BA48-4C4A-ACF9-0A145B55A6D9}"/>
              </a:ext>
            </a:extLst>
          </p:cNvPr>
          <p:cNvSpPr txBox="1"/>
          <p:nvPr/>
        </p:nvSpPr>
        <p:spPr>
          <a:xfrm>
            <a:off x="4724739" y="4391076"/>
            <a:ext cx="2824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NSGA-Ⅱ</a:t>
            </a:r>
            <a:r>
              <a:rPr kumimoji="1" lang="ja-JP" altLang="en-US" sz="2800" b="1" dirty="0"/>
              <a:t>により</a:t>
            </a:r>
            <a:endParaRPr kumimoji="1" lang="en-US" altLang="ja-JP" sz="2800" b="1" dirty="0"/>
          </a:p>
          <a:p>
            <a:pPr algn="ctr"/>
            <a:r>
              <a:rPr lang="ja-JP" altLang="en-US" sz="2800" b="1" dirty="0"/>
              <a:t>献立を作成</a:t>
            </a:r>
            <a:endParaRPr kumimoji="1" lang="ja-JP" altLang="en-US" sz="2800" b="1" dirty="0"/>
          </a:p>
        </p:txBody>
      </p:sp>
      <p:sp>
        <p:nvSpPr>
          <p:cNvPr id="29" name="吹き出し: 角を丸めた四角形 28">
            <a:extLst>
              <a:ext uri="{FF2B5EF4-FFF2-40B4-BE49-F238E27FC236}">
                <a16:creationId xmlns:a16="http://schemas.microsoft.com/office/drawing/2014/main" id="{4089CA6A-F22E-4135-9BF1-DCFDDCC72FD1}"/>
              </a:ext>
            </a:extLst>
          </p:cNvPr>
          <p:cNvSpPr/>
          <p:nvPr/>
        </p:nvSpPr>
        <p:spPr>
          <a:xfrm rot="16200000">
            <a:off x="1468501" y="2182237"/>
            <a:ext cx="871958" cy="2834200"/>
          </a:xfrm>
          <a:prstGeom prst="wedgeRoundRectCallout">
            <a:avLst>
              <a:gd name="adj1" fmla="val 23153"/>
              <a:gd name="adj2" fmla="val 651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633387E-F325-415E-BA6D-4B297097271F}"/>
              </a:ext>
            </a:extLst>
          </p:cNvPr>
          <p:cNvSpPr txBox="1"/>
          <p:nvPr/>
        </p:nvSpPr>
        <p:spPr>
          <a:xfrm>
            <a:off x="660382" y="3373390"/>
            <a:ext cx="269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並列処理</a:t>
            </a:r>
            <a:r>
              <a:rPr lang="ja-JP" altLang="en-US" b="1" dirty="0"/>
              <a:t>による高速化</a:t>
            </a:r>
            <a:endParaRPr kumimoji="1" lang="ja-JP" altLang="en-US" b="1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4FABC885-E9D1-409E-8945-17D48D2C4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16" y="1898715"/>
            <a:ext cx="1463356" cy="86338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85713578-25AD-4461-806D-4DDE385BC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64" y="1128672"/>
            <a:ext cx="671265" cy="733623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0756355-8C56-4194-A9EA-C6AA4481D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239" y="4011639"/>
            <a:ext cx="1502472" cy="1502472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3E5E4DA-717A-431B-9012-731E477DEA32}"/>
              </a:ext>
            </a:extLst>
          </p:cNvPr>
          <p:cNvSpPr txBox="1"/>
          <p:nvPr/>
        </p:nvSpPr>
        <p:spPr>
          <a:xfrm>
            <a:off x="8352196" y="823668"/>
            <a:ext cx="2169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/>
              <a:t>身長</a:t>
            </a:r>
            <a:r>
              <a:rPr kumimoji="1" lang="en-US" altLang="ja-JP" sz="1100" b="1" dirty="0"/>
              <a:t>,</a:t>
            </a:r>
            <a:r>
              <a:rPr kumimoji="1" lang="ja-JP" altLang="en-US" sz="1100" b="1" dirty="0"/>
              <a:t>体重</a:t>
            </a:r>
            <a:r>
              <a:rPr kumimoji="1" lang="en-US" altLang="ja-JP" sz="1100" b="1" dirty="0"/>
              <a:t>,</a:t>
            </a:r>
            <a:r>
              <a:rPr kumimoji="1" lang="ja-JP" altLang="en-US" sz="1100" b="1" dirty="0"/>
              <a:t>年齢アレルギー情報疾患情報などを入力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98124E4-DE24-4F1B-8B6D-72C5294F90EB}"/>
              </a:ext>
            </a:extLst>
          </p:cNvPr>
          <p:cNvSpPr txBox="1"/>
          <p:nvPr/>
        </p:nvSpPr>
        <p:spPr>
          <a:xfrm>
            <a:off x="8664800" y="4656940"/>
            <a:ext cx="143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献立を出力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E19469C-5002-42AA-B9BC-E25B1D85749C}"/>
              </a:ext>
            </a:extLst>
          </p:cNvPr>
          <p:cNvSpPr txBox="1"/>
          <p:nvPr/>
        </p:nvSpPr>
        <p:spPr>
          <a:xfrm>
            <a:off x="6465530" y="2122916"/>
            <a:ext cx="1740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/>
              <a:t>入力情報によるレシピの</a:t>
            </a:r>
            <a:r>
              <a:rPr lang="ja-JP" altLang="en-US" sz="1600" b="1" dirty="0"/>
              <a:t>選別</a:t>
            </a:r>
            <a:endParaRPr kumimoji="1" lang="ja-JP" altLang="en-US" sz="1600" b="1" dirty="0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06DD8B50-46B2-4D53-81CC-AD58ADCF1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1" y="5545617"/>
            <a:ext cx="882186" cy="70065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2E8371EA-90A3-42B7-B6CC-D970B0281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56" y="3036665"/>
            <a:ext cx="964454" cy="964454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178F85A5-6383-4EE7-873D-ED3C33FBE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12" y="3038302"/>
            <a:ext cx="964454" cy="964454"/>
          </a:xfrm>
          <a:prstGeom prst="rect">
            <a:avLst/>
          </a:prstGeom>
        </p:spPr>
      </p:pic>
      <p:sp>
        <p:nvSpPr>
          <p:cNvPr id="44" name="矢印: 右 43">
            <a:extLst>
              <a:ext uri="{FF2B5EF4-FFF2-40B4-BE49-F238E27FC236}">
                <a16:creationId xmlns:a16="http://schemas.microsoft.com/office/drawing/2014/main" id="{5509308D-D6FE-466B-8B54-B9969F69C728}"/>
              </a:ext>
            </a:extLst>
          </p:cNvPr>
          <p:cNvSpPr/>
          <p:nvPr/>
        </p:nvSpPr>
        <p:spPr>
          <a:xfrm>
            <a:off x="8914211" y="5105490"/>
            <a:ext cx="1045012" cy="440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81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853F9E-9F65-931F-5687-859CCD3FC2B0}"/>
              </a:ext>
            </a:extLst>
          </p:cNvPr>
          <p:cNvSpPr/>
          <p:nvPr/>
        </p:nvSpPr>
        <p:spPr>
          <a:xfrm>
            <a:off x="0" y="-69006"/>
            <a:ext cx="12192000" cy="6139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4889903" y="87471"/>
            <a:ext cx="2412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提案手法の流れ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ABC005-F29D-939F-06FD-D4D59607053D}"/>
              </a:ext>
            </a:extLst>
          </p:cNvPr>
          <p:cNvSpPr/>
          <p:nvPr/>
        </p:nvSpPr>
        <p:spPr>
          <a:xfrm>
            <a:off x="0" y="-53163"/>
            <a:ext cx="12192000" cy="6911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A7275D2-8A7E-4D22-8A88-22C1838668AF}"/>
              </a:ext>
            </a:extLst>
          </p:cNvPr>
          <p:cNvSpPr/>
          <p:nvPr/>
        </p:nvSpPr>
        <p:spPr>
          <a:xfrm>
            <a:off x="487380" y="1952236"/>
            <a:ext cx="1549679" cy="6463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9A1C40-8AAA-43B3-AE81-BA99A381124B}"/>
              </a:ext>
            </a:extLst>
          </p:cNvPr>
          <p:cNvSpPr txBox="1"/>
          <p:nvPr/>
        </p:nvSpPr>
        <p:spPr>
          <a:xfrm flipH="1">
            <a:off x="776468" y="1952236"/>
            <a:ext cx="97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レシピサイト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522727F-B0AD-4046-9B10-3C63A03E7378}"/>
              </a:ext>
            </a:extLst>
          </p:cNvPr>
          <p:cNvSpPr/>
          <p:nvPr/>
        </p:nvSpPr>
        <p:spPr>
          <a:xfrm>
            <a:off x="487380" y="793286"/>
            <a:ext cx="1549679" cy="6463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4AB5F8-5F63-4037-9321-01F21DD87A08}"/>
              </a:ext>
            </a:extLst>
          </p:cNvPr>
          <p:cNvSpPr txBox="1"/>
          <p:nvPr/>
        </p:nvSpPr>
        <p:spPr>
          <a:xfrm flipH="1">
            <a:off x="677479" y="834056"/>
            <a:ext cx="116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食材価格</a:t>
            </a:r>
            <a:endParaRPr lang="en-US" altLang="ja-JP" b="1"/>
          </a:p>
          <a:p>
            <a:pPr algn="ctr"/>
            <a:r>
              <a:rPr lang="ja-JP" altLang="en-US" b="1"/>
              <a:t>サイト</a:t>
            </a:r>
            <a:endParaRPr kumimoji="1" lang="ja-JP" altLang="en-US" b="1" dirty="0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1016353-E8A4-4882-AF94-3F27A0C2DD5A}"/>
              </a:ext>
            </a:extLst>
          </p:cNvPr>
          <p:cNvSpPr/>
          <p:nvPr/>
        </p:nvSpPr>
        <p:spPr>
          <a:xfrm>
            <a:off x="2341792" y="1406239"/>
            <a:ext cx="1161601" cy="502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AF5FD5C-5D13-4759-9792-3FFF409712E0}"/>
              </a:ext>
            </a:extLst>
          </p:cNvPr>
          <p:cNvSpPr/>
          <p:nvPr/>
        </p:nvSpPr>
        <p:spPr>
          <a:xfrm>
            <a:off x="3912790" y="1062028"/>
            <a:ext cx="4466601" cy="9237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レシピデータベース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AFCA328-999C-4118-9E3C-13A9C29F93DB}"/>
              </a:ext>
            </a:extLst>
          </p:cNvPr>
          <p:cNvSpPr txBox="1"/>
          <p:nvPr/>
        </p:nvSpPr>
        <p:spPr>
          <a:xfrm>
            <a:off x="2124835" y="908139"/>
            <a:ext cx="145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スクレイピング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4ACB3DF-4A1D-4A6C-AFF3-C0C7958FF8F1}"/>
              </a:ext>
            </a:extLst>
          </p:cNvPr>
          <p:cNvSpPr/>
          <p:nvPr/>
        </p:nvSpPr>
        <p:spPr>
          <a:xfrm>
            <a:off x="3912789" y="2824707"/>
            <a:ext cx="4466601" cy="3421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AB7AD493-9BD3-4FC3-BFA4-7DCBFCD7056B}"/>
              </a:ext>
            </a:extLst>
          </p:cNvPr>
          <p:cNvSpPr/>
          <p:nvPr/>
        </p:nvSpPr>
        <p:spPr>
          <a:xfrm>
            <a:off x="10410859" y="1062028"/>
            <a:ext cx="1549679" cy="51842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1A0A0DA-4851-4AB8-9AD6-E35878483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30" y="3048619"/>
            <a:ext cx="964454" cy="964454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65417792-C410-4946-BDE6-80ED9069BE5B}"/>
              </a:ext>
            </a:extLst>
          </p:cNvPr>
          <p:cNvSpPr/>
          <p:nvPr/>
        </p:nvSpPr>
        <p:spPr>
          <a:xfrm rot="10800000">
            <a:off x="8750888" y="1301355"/>
            <a:ext cx="1045012" cy="440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6736570-3D58-49A9-9D9E-1CADFCAFBA71}"/>
              </a:ext>
            </a:extLst>
          </p:cNvPr>
          <p:cNvSpPr txBox="1"/>
          <p:nvPr/>
        </p:nvSpPr>
        <p:spPr>
          <a:xfrm>
            <a:off x="4724739" y="4391076"/>
            <a:ext cx="2824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NSGA-Ⅱ</a:t>
            </a:r>
            <a:r>
              <a:rPr kumimoji="1" lang="ja-JP" altLang="en-US" sz="2800" b="1" dirty="0"/>
              <a:t>により</a:t>
            </a:r>
            <a:endParaRPr kumimoji="1" lang="en-US" altLang="ja-JP" sz="2800" b="1" dirty="0"/>
          </a:p>
          <a:p>
            <a:pPr algn="ctr"/>
            <a:r>
              <a:rPr lang="ja-JP" altLang="en-US" sz="2800" b="1" dirty="0"/>
              <a:t>献立を作成</a:t>
            </a:r>
            <a:endParaRPr kumimoji="1" lang="ja-JP" altLang="en-US" sz="2800" b="1" dirty="0"/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F9859BE8-E25B-43DF-BE36-333DA29C4559}"/>
              </a:ext>
            </a:extLst>
          </p:cNvPr>
          <p:cNvSpPr/>
          <p:nvPr/>
        </p:nvSpPr>
        <p:spPr>
          <a:xfrm rot="16200000">
            <a:off x="1468501" y="2182237"/>
            <a:ext cx="871958" cy="2834200"/>
          </a:xfrm>
          <a:prstGeom prst="wedgeRoundRectCallout">
            <a:avLst>
              <a:gd name="adj1" fmla="val 23153"/>
              <a:gd name="adj2" fmla="val 651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CDD12B5-C48B-4FC0-8F83-4696E7AA8E49}"/>
              </a:ext>
            </a:extLst>
          </p:cNvPr>
          <p:cNvSpPr txBox="1"/>
          <p:nvPr/>
        </p:nvSpPr>
        <p:spPr>
          <a:xfrm>
            <a:off x="660382" y="3373390"/>
            <a:ext cx="269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並列処理</a:t>
            </a:r>
            <a:r>
              <a:rPr lang="ja-JP" altLang="en-US" b="1" dirty="0"/>
              <a:t>による高速化</a:t>
            </a:r>
            <a:endParaRPr kumimoji="1" lang="ja-JP" altLang="en-US" b="1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AF22D4E-C915-4CA6-8E0E-DAB2DE76E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16" y="1898715"/>
            <a:ext cx="1463356" cy="86338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3D754CF-DDC0-44E8-A29D-B8BC4A330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183" y="1152897"/>
            <a:ext cx="671265" cy="73362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66AB892-3BC0-451E-99A9-52A105C16C29}"/>
              </a:ext>
            </a:extLst>
          </p:cNvPr>
          <p:cNvSpPr txBox="1"/>
          <p:nvPr/>
        </p:nvSpPr>
        <p:spPr>
          <a:xfrm>
            <a:off x="8352196" y="823668"/>
            <a:ext cx="2169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/>
              <a:t>身長</a:t>
            </a:r>
            <a:r>
              <a:rPr kumimoji="1" lang="en-US" altLang="ja-JP" sz="1100" b="1" dirty="0"/>
              <a:t>,</a:t>
            </a:r>
            <a:r>
              <a:rPr kumimoji="1" lang="ja-JP" altLang="en-US" sz="1100" b="1" dirty="0"/>
              <a:t>体重</a:t>
            </a:r>
            <a:r>
              <a:rPr kumimoji="1" lang="en-US" altLang="ja-JP" sz="1100" b="1" dirty="0"/>
              <a:t>,</a:t>
            </a:r>
            <a:r>
              <a:rPr kumimoji="1" lang="ja-JP" altLang="en-US" sz="1100" b="1" dirty="0"/>
              <a:t>年齢アレルギー情報疾患情報などを入力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33AE8B4-2AF1-4B73-8B34-78C740229A90}"/>
              </a:ext>
            </a:extLst>
          </p:cNvPr>
          <p:cNvSpPr txBox="1"/>
          <p:nvPr/>
        </p:nvSpPr>
        <p:spPr>
          <a:xfrm>
            <a:off x="8664800" y="4656940"/>
            <a:ext cx="143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献立を出力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2207B8-4F67-4705-A958-2000EAF2231C}"/>
              </a:ext>
            </a:extLst>
          </p:cNvPr>
          <p:cNvSpPr txBox="1"/>
          <p:nvPr/>
        </p:nvSpPr>
        <p:spPr>
          <a:xfrm>
            <a:off x="6465530" y="2122916"/>
            <a:ext cx="1740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/>
              <a:t>入力情報によるレシピの</a:t>
            </a:r>
            <a:r>
              <a:rPr lang="ja-JP" altLang="en-US" sz="1600" b="1" dirty="0"/>
              <a:t>選別</a:t>
            </a:r>
            <a:endParaRPr kumimoji="1" lang="ja-JP" altLang="en-US" sz="1600" b="1" dirty="0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83A305A3-C0D9-4A39-A8A8-BE2155260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687" y="5545617"/>
            <a:ext cx="882186" cy="70065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0A701D7-6D9A-4546-AF55-235BE59AE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56" y="3036665"/>
            <a:ext cx="964454" cy="96445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44E3D92-91B2-4874-8F53-C0B16105A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12" y="3038302"/>
            <a:ext cx="964454" cy="964454"/>
          </a:xfrm>
          <a:prstGeom prst="rect">
            <a:avLst/>
          </a:prstGeom>
        </p:spPr>
      </p:pic>
      <p:sp>
        <p:nvSpPr>
          <p:cNvPr id="31" name="矢印: 右 30">
            <a:extLst>
              <a:ext uri="{FF2B5EF4-FFF2-40B4-BE49-F238E27FC236}">
                <a16:creationId xmlns:a16="http://schemas.microsoft.com/office/drawing/2014/main" id="{7EB327DD-3FBA-49D8-90C1-29DF17C65B21}"/>
              </a:ext>
            </a:extLst>
          </p:cNvPr>
          <p:cNvSpPr/>
          <p:nvPr/>
        </p:nvSpPr>
        <p:spPr>
          <a:xfrm>
            <a:off x="8914211" y="5105490"/>
            <a:ext cx="1045012" cy="440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CA6A2E6A-E0BC-4EDA-A0E2-724611E48127}"/>
              </a:ext>
            </a:extLst>
          </p:cNvPr>
          <p:cNvSpPr/>
          <p:nvPr/>
        </p:nvSpPr>
        <p:spPr>
          <a:xfrm rot="5400000">
            <a:off x="5813942" y="2193191"/>
            <a:ext cx="646333" cy="491474"/>
          </a:xfrm>
          <a:prstGeom prst="rightArrow">
            <a:avLst>
              <a:gd name="adj1" fmla="val 50000"/>
              <a:gd name="adj2" fmla="val 58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389884-A9CE-43F6-B0F0-4BBE437BC0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98" y="4047869"/>
            <a:ext cx="1440000" cy="1748103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A5330C3-6769-4B6C-91A1-5B44A57D9E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37" y="1231727"/>
            <a:ext cx="1440000" cy="1309586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574472F-5CC1-49BA-90BF-7CCB8C7F3417}"/>
              </a:ext>
            </a:extLst>
          </p:cNvPr>
          <p:cNvSpPr txBox="1"/>
          <p:nvPr/>
        </p:nvSpPr>
        <p:spPr>
          <a:xfrm>
            <a:off x="10630860" y="3284818"/>
            <a:ext cx="11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ユーザー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7501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ED30C98-CED1-4BD3-92FF-13B2FD77FEDB}"/>
              </a:ext>
            </a:extLst>
          </p:cNvPr>
          <p:cNvGrpSpPr/>
          <p:nvPr/>
        </p:nvGrpSpPr>
        <p:grpSpPr>
          <a:xfrm>
            <a:off x="0" y="-86649"/>
            <a:ext cx="12192000" cy="6944649"/>
            <a:chOff x="0" y="-86649"/>
            <a:chExt cx="12192000" cy="6944649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4092E740-EE20-4D64-9280-65B74D18F6EA}"/>
                </a:ext>
              </a:extLst>
            </p:cNvPr>
            <p:cNvSpPr/>
            <p:nvPr/>
          </p:nvSpPr>
          <p:spPr>
            <a:xfrm>
              <a:off x="0" y="-86648"/>
              <a:ext cx="12192000" cy="6929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吹き出し: 角を丸めた四角形 17">
              <a:extLst>
                <a:ext uri="{FF2B5EF4-FFF2-40B4-BE49-F238E27FC236}">
                  <a16:creationId xmlns:a16="http://schemas.microsoft.com/office/drawing/2014/main" id="{5CE28312-35FB-4DD5-A1F1-767264E3C1C0}"/>
                </a:ext>
              </a:extLst>
            </p:cNvPr>
            <p:cNvSpPr/>
            <p:nvPr/>
          </p:nvSpPr>
          <p:spPr>
            <a:xfrm>
              <a:off x="3615070" y="615261"/>
              <a:ext cx="3444099" cy="1690983"/>
            </a:xfrm>
            <a:prstGeom prst="wedgeRoundRectCallout">
              <a:avLst>
                <a:gd name="adj1" fmla="val -56989"/>
                <a:gd name="adj2" fmla="val 4046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83AA9CA2-07A5-4CAC-8704-574D21CA16AE}"/>
                </a:ext>
              </a:extLst>
            </p:cNvPr>
            <p:cNvGrpSpPr/>
            <p:nvPr/>
          </p:nvGrpSpPr>
          <p:grpSpPr>
            <a:xfrm>
              <a:off x="81514" y="2459077"/>
              <a:ext cx="3109406" cy="4091146"/>
              <a:chOff x="214804" y="2603800"/>
              <a:chExt cx="2536596" cy="3798658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E421559A-DDA5-4A8F-8353-E1B9400B92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16" t="8670" r="41024" b="8527"/>
              <a:stretch/>
            </p:blipFill>
            <p:spPr>
              <a:xfrm>
                <a:off x="214804" y="2603800"/>
                <a:ext cx="2536596" cy="3798658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840D93E2-76FF-48B6-97AE-E6E9AA4F6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098" y="3210274"/>
                <a:ext cx="2290008" cy="1930730"/>
              </a:xfrm>
              <a:prstGeom prst="rect">
                <a:avLst/>
              </a:prstGeom>
            </p:spPr>
          </p:pic>
        </p:grp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F853F9E-9F65-931F-5687-859CCD3FC2B0}"/>
                </a:ext>
              </a:extLst>
            </p:cNvPr>
            <p:cNvSpPr/>
            <p:nvPr/>
          </p:nvSpPr>
          <p:spPr>
            <a:xfrm>
              <a:off x="0" y="-86649"/>
              <a:ext cx="12192000" cy="61391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4166659" y="55438"/>
              <a:ext cx="3858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システムの流れ</a:t>
              </a:r>
              <a:endParaRPr lang="en-US" altLang="ja-JP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5ABC005-F29D-939F-06FD-D4D59607053D}"/>
                </a:ext>
              </a:extLst>
            </p:cNvPr>
            <p:cNvSpPr/>
            <p:nvPr/>
          </p:nvSpPr>
          <p:spPr>
            <a:xfrm>
              <a:off x="0" y="-70806"/>
              <a:ext cx="12192000" cy="69111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D48B7FC-A896-442C-8C7C-7B8E44EBE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4" y="593557"/>
              <a:ext cx="3109406" cy="1557743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616A85A-9F1C-4F17-A0D8-E5544D3316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6" b="6502"/>
            <a:stretch/>
          </p:blipFill>
          <p:spPr>
            <a:xfrm>
              <a:off x="7162674" y="593557"/>
              <a:ext cx="4947812" cy="5926026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002BD5C1-FE2B-45F6-8908-3837CDEAE5C4}"/>
                </a:ext>
              </a:extLst>
            </p:cNvPr>
            <p:cNvSpPr txBox="1"/>
            <p:nvPr/>
          </p:nvSpPr>
          <p:spPr>
            <a:xfrm>
              <a:off x="4501489" y="6550223"/>
              <a:ext cx="148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/>
                <a:t>献立の出力結果</a:t>
              </a:r>
              <a:endParaRPr kumimoji="1" lang="ja-JP" altLang="en-US" sz="1400" b="1" dirty="0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5210FD75-2A65-4532-9FC5-D58EDC485388}"/>
                </a:ext>
              </a:extLst>
            </p:cNvPr>
            <p:cNvSpPr txBox="1"/>
            <p:nvPr/>
          </p:nvSpPr>
          <p:spPr>
            <a:xfrm>
              <a:off x="8672510" y="6550223"/>
              <a:ext cx="1719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/>
                <a:t>レシピの出力結果</a:t>
              </a:r>
              <a:endParaRPr kumimoji="1" lang="ja-JP" altLang="en-US" sz="1400" b="1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4603472F-ABB5-42F1-867A-BF52F0C08B6F}"/>
                </a:ext>
              </a:extLst>
            </p:cNvPr>
            <p:cNvSpPr txBox="1"/>
            <p:nvPr/>
          </p:nvSpPr>
          <p:spPr>
            <a:xfrm>
              <a:off x="1247071" y="2173004"/>
              <a:ext cx="10430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入力画面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E1BDE156-70A7-419D-8698-8C1612FDD46F}"/>
                </a:ext>
              </a:extLst>
            </p:cNvPr>
            <p:cNvSpPr txBox="1"/>
            <p:nvPr/>
          </p:nvSpPr>
          <p:spPr>
            <a:xfrm>
              <a:off x="1130114" y="6519583"/>
              <a:ext cx="943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出力結果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DED56BE-B9B5-4CA3-9546-12052A512075}"/>
                </a:ext>
              </a:extLst>
            </p:cNvPr>
            <p:cNvSpPr txBox="1"/>
            <p:nvPr/>
          </p:nvSpPr>
          <p:spPr>
            <a:xfrm>
              <a:off x="4307748" y="1998027"/>
              <a:ext cx="20661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並列処理による高速化</a:t>
              </a:r>
            </a:p>
          </p:txBody>
        </p:sp>
        <p:pic>
          <p:nvPicPr>
            <p:cNvPr id="23" name="グラフィックス 22" descr="ノート PC 単色塗りつぶし">
              <a:extLst>
                <a:ext uri="{FF2B5EF4-FFF2-40B4-BE49-F238E27FC236}">
                  <a16:creationId xmlns:a16="http://schemas.microsoft.com/office/drawing/2014/main" id="{7BAA0508-66BE-4CF6-B115-422CF2F04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79265" y="706853"/>
              <a:ext cx="1444447" cy="1444447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23FDD32D-CA5E-478D-8D05-D15295AD4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8090" r="28464" b="48326"/>
            <a:stretch/>
          </p:blipFill>
          <p:spPr>
            <a:xfrm>
              <a:off x="3336956" y="2459077"/>
              <a:ext cx="3722214" cy="4082209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51FB39E7-0CA5-4812-AD87-9293CCCDE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 t="57515" r="66927" b="-72"/>
            <a:stretch/>
          </p:blipFill>
          <p:spPr>
            <a:xfrm>
              <a:off x="5198063" y="2464814"/>
              <a:ext cx="1686095" cy="3908840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25" name="グラフィックス 24" descr="ノート PC 単色塗りつぶし">
              <a:extLst>
                <a:ext uri="{FF2B5EF4-FFF2-40B4-BE49-F238E27FC236}">
                  <a16:creationId xmlns:a16="http://schemas.microsoft.com/office/drawing/2014/main" id="{35A2D1FD-F99C-4493-B5E4-C7E7B7099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19217" y="680099"/>
              <a:ext cx="1444447" cy="1444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056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E16AD3F-BC5F-4C3C-B53A-80DE8E59A0F1}"/>
              </a:ext>
            </a:extLst>
          </p:cNvPr>
          <p:cNvGrpSpPr/>
          <p:nvPr/>
        </p:nvGrpSpPr>
        <p:grpSpPr>
          <a:xfrm>
            <a:off x="0" y="-69006"/>
            <a:ext cx="12192000" cy="6927006"/>
            <a:chOff x="0" y="-69006"/>
            <a:chExt cx="12192000" cy="692700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F853F9E-9F65-931F-5687-859CCD3FC2B0}"/>
                </a:ext>
              </a:extLst>
            </p:cNvPr>
            <p:cNvSpPr/>
            <p:nvPr/>
          </p:nvSpPr>
          <p:spPr>
            <a:xfrm>
              <a:off x="0" y="-69006"/>
              <a:ext cx="12192000" cy="61391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2472059" y="73609"/>
              <a:ext cx="7247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数値実験と実験結果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5ABC005-F29D-939F-06FD-D4D59607053D}"/>
                </a:ext>
              </a:extLst>
            </p:cNvPr>
            <p:cNvSpPr/>
            <p:nvPr/>
          </p:nvSpPr>
          <p:spPr>
            <a:xfrm>
              <a:off x="0" y="-53163"/>
              <a:ext cx="12192000" cy="69111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46DDDF1-B131-467F-A756-DEA456AAF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39" y="5579839"/>
              <a:ext cx="6267772" cy="860062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B0DCAEB-49A8-4E77-B596-C406BAED5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39" y="3612173"/>
              <a:ext cx="6267772" cy="1682836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EEA46688-DCE3-45CC-A0E5-5DBB8EF3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384" y="605117"/>
              <a:ext cx="4462825" cy="26957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A1975A01-B5E0-4DAD-9693-CEA125FF9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281" b="43089"/>
            <a:stretch/>
          </p:blipFill>
          <p:spPr>
            <a:xfrm>
              <a:off x="454439" y="585722"/>
              <a:ext cx="6267772" cy="267073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0A6C4CFF-F5AF-44B0-98A8-00D7A5B5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0969" y="3675969"/>
              <a:ext cx="4509693" cy="270263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9151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DFF2C82-A870-4DE5-A7FD-E34324282543}"/>
              </a:ext>
            </a:extLst>
          </p:cNvPr>
          <p:cNvGrpSpPr/>
          <p:nvPr/>
        </p:nvGrpSpPr>
        <p:grpSpPr>
          <a:xfrm>
            <a:off x="0" y="-69006"/>
            <a:ext cx="12192000" cy="6927890"/>
            <a:chOff x="0" y="-69006"/>
            <a:chExt cx="12192000" cy="692789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8652C732-027F-4F03-A22A-3345C74F7B54}"/>
                </a:ext>
              </a:extLst>
            </p:cNvPr>
            <p:cNvSpPr/>
            <p:nvPr/>
          </p:nvSpPr>
          <p:spPr>
            <a:xfrm>
              <a:off x="0" y="-54047"/>
              <a:ext cx="12192000" cy="6912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F853F9E-9F65-931F-5687-859CCD3FC2B0}"/>
                </a:ext>
              </a:extLst>
            </p:cNvPr>
            <p:cNvSpPr/>
            <p:nvPr/>
          </p:nvSpPr>
          <p:spPr>
            <a:xfrm>
              <a:off x="0" y="-69006"/>
              <a:ext cx="12192000" cy="61391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2472059" y="73609"/>
              <a:ext cx="7247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数値実験と実験結果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5ABC005-F29D-939F-06FD-D4D59607053D}"/>
                </a:ext>
              </a:extLst>
            </p:cNvPr>
            <p:cNvSpPr/>
            <p:nvPr/>
          </p:nvSpPr>
          <p:spPr>
            <a:xfrm>
              <a:off x="0" y="-53163"/>
              <a:ext cx="12192000" cy="69111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B0DCAEB-49A8-4E77-B596-C406BAED5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38" y="3652777"/>
              <a:ext cx="6458231" cy="1445015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EEA46688-DCE3-45CC-A0E5-5DBB8EF3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46" y="784265"/>
              <a:ext cx="4097612" cy="2114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22" descr="https://i.gyazo.com/e2423dfcf3c62f89a30559eac0347b1b.png">
              <a:extLst>
                <a:ext uri="{FF2B5EF4-FFF2-40B4-BE49-F238E27FC236}">
                  <a16:creationId xmlns:a16="http://schemas.microsoft.com/office/drawing/2014/main" id="{8921B9CD-170A-47CA-A807-7802032BAB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15" b="2756"/>
            <a:stretch/>
          </p:blipFill>
          <p:spPr bwMode="auto">
            <a:xfrm>
              <a:off x="190454" y="5424058"/>
              <a:ext cx="6369834" cy="1048937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15099CEC-88B2-481B-9F29-F2D966CEB84D}"/>
                </a:ext>
              </a:extLst>
            </p:cNvPr>
            <p:cNvGrpSpPr/>
            <p:nvPr/>
          </p:nvGrpSpPr>
          <p:grpSpPr>
            <a:xfrm>
              <a:off x="6909856" y="3429001"/>
              <a:ext cx="5253208" cy="3043994"/>
              <a:chOff x="505466" y="2841247"/>
              <a:chExt cx="5699126" cy="2751089"/>
            </a:xfrm>
          </p:grpSpPr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577A4DD5-A2CC-45EA-A373-BDCC17D7D0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818" y="2841247"/>
                <a:ext cx="3770735" cy="13746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226B1368-80E7-4658-878A-4340899FF1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45" r="49454"/>
              <a:stretch/>
            </p:blipFill>
            <p:spPr bwMode="auto">
              <a:xfrm>
                <a:off x="4295552" y="2843092"/>
                <a:ext cx="1509824" cy="1367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2476DBE8-F723-4565-AB36-4C0AB600DE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93"/>
              <a:stretch/>
            </p:blipFill>
            <p:spPr bwMode="auto">
              <a:xfrm>
                <a:off x="2466755" y="4217714"/>
                <a:ext cx="3737837" cy="13692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E35B8EB0-6CEC-4E57-BE64-F825127673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582" r="-1"/>
              <a:stretch/>
            </p:blipFill>
            <p:spPr bwMode="auto">
              <a:xfrm>
                <a:off x="956930" y="4210493"/>
                <a:ext cx="1509825" cy="1367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FA215A3C-2E65-4AE3-8996-F31D6B16C0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506"/>
              <a:stretch/>
            </p:blipFill>
            <p:spPr bwMode="auto">
              <a:xfrm>
                <a:off x="505466" y="4217714"/>
                <a:ext cx="471098" cy="13746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69C51729-1E34-466E-AB17-3063F0C196A7}"/>
                </a:ext>
              </a:extLst>
            </p:cNvPr>
            <p:cNvSpPr txBox="1"/>
            <p:nvPr/>
          </p:nvSpPr>
          <p:spPr>
            <a:xfrm>
              <a:off x="8741914" y="2966315"/>
              <a:ext cx="2179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/>
                <a:t>設定した制約条件</a:t>
              </a:r>
              <a:endParaRPr kumimoji="1" lang="ja-JP" altLang="en-US" sz="1400" b="1" dirty="0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7BD18A71-211E-4FD8-97A9-33A35DEA92AF}"/>
                </a:ext>
              </a:extLst>
            </p:cNvPr>
            <p:cNvSpPr txBox="1"/>
            <p:nvPr/>
          </p:nvSpPr>
          <p:spPr>
            <a:xfrm>
              <a:off x="8342617" y="6551107"/>
              <a:ext cx="2604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/>
                <a:t>1</a:t>
              </a:r>
              <a:r>
                <a:rPr kumimoji="1" lang="ja-JP" altLang="en-US" sz="1400" b="1" dirty="0"/>
                <a:t>週間分の献立の出力結果</a:t>
              </a:r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B55E067E-987D-49CF-ACB1-A51A8A25D643}"/>
                </a:ext>
              </a:extLst>
            </p:cNvPr>
            <p:cNvGrpSpPr/>
            <p:nvPr/>
          </p:nvGrpSpPr>
          <p:grpSpPr>
            <a:xfrm>
              <a:off x="102057" y="584623"/>
              <a:ext cx="7286724" cy="2658445"/>
              <a:chOff x="584791" y="914400"/>
              <a:chExt cx="8123274" cy="3697491"/>
            </a:xfrm>
          </p:grpSpPr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B9699024-DAC7-44A6-B697-3C7229F86D5C}"/>
                  </a:ext>
                </a:extLst>
              </p:cNvPr>
              <p:cNvSpPr/>
              <p:nvPr/>
            </p:nvSpPr>
            <p:spPr>
              <a:xfrm>
                <a:off x="584791" y="914400"/>
                <a:ext cx="8123274" cy="36974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0" name="Picture 6" descr="https://i.gyazo.com/38b67886fa60c9e86a574a869845ae3b.png">
                <a:extLst>
                  <a:ext uri="{FF2B5EF4-FFF2-40B4-BE49-F238E27FC236}">
                    <a16:creationId xmlns:a16="http://schemas.microsoft.com/office/drawing/2014/main" id="{BC93CD99-A67A-4FB4-90DE-2B81C0BA69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355" y="2167788"/>
                <a:ext cx="4930687" cy="2422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" descr="https://i.gyazo.com/a09dc3a2bfe76fc7c94d214f46419689.png">
                <a:extLst>
                  <a:ext uri="{FF2B5EF4-FFF2-40B4-BE49-F238E27FC236}">
                    <a16:creationId xmlns:a16="http://schemas.microsoft.com/office/drawing/2014/main" id="{63B69BC3-B7A0-4243-B361-462FD83E80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521" y="1585225"/>
                <a:ext cx="4874356" cy="563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6" descr="https://i.gyazo.com/a3d307b72bd2b7b5994bff5255afa2ee.png">
                <a:extLst>
                  <a:ext uri="{FF2B5EF4-FFF2-40B4-BE49-F238E27FC236}">
                    <a16:creationId xmlns:a16="http://schemas.microsoft.com/office/drawing/2014/main" id="{429EA16D-A414-4859-9F3A-C942A3D174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214" y="1013030"/>
                <a:ext cx="4365525" cy="603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8" descr="https://i.gyazo.com/74bfc33b134cb2b5bfa08b7b8ed1cc59.png">
                <a:extLst>
                  <a:ext uri="{FF2B5EF4-FFF2-40B4-BE49-F238E27FC236}">
                    <a16:creationId xmlns:a16="http://schemas.microsoft.com/office/drawing/2014/main" id="{16E3DF60-8103-4598-ACF4-9D57F1843E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5243" y="1616859"/>
                <a:ext cx="2368737" cy="2607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楕円 43">
                <a:extLst>
                  <a:ext uri="{FF2B5EF4-FFF2-40B4-BE49-F238E27FC236}">
                    <a16:creationId xmlns:a16="http://schemas.microsoft.com/office/drawing/2014/main" id="{B677BBE3-5F35-4006-BA96-26F87FEEE69C}"/>
                  </a:ext>
                </a:extLst>
              </p:cNvPr>
              <p:cNvSpPr/>
              <p:nvPr/>
            </p:nvSpPr>
            <p:spPr>
              <a:xfrm>
                <a:off x="6430417" y="2599236"/>
                <a:ext cx="698081" cy="321167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12F1B42-627A-4BB1-8A79-7C69899E11C7}"/>
                  </a:ext>
                </a:extLst>
              </p:cNvPr>
              <p:cNvSpPr txBox="1"/>
              <p:nvPr/>
            </p:nvSpPr>
            <p:spPr>
              <a:xfrm>
                <a:off x="5718812" y="1013030"/>
                <a:ext cx="26416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100" dirty="0"/>
                  <a:t>厚生労働省 「日本人の食事摂取基準」 </a:t>
                </a:r>
                <a:r>
                  <a:rPr lang="en-US" altLang="ja-JP" sz="1100" dirty="0"/>
                  <a:t>2021</a:t>
                </a:r>
                <a:r>
                  <a:rPr lang="ja-JP" altLang="en-US" sz="1100" dirty="0"/>
                  <a:t>年度版より</a:t>
                </a:r>
                <a:endParaRPr kumimoji="1" lang="ja-JP" altLang="en-US" sz="1100" dirty="0"/>
              </a:p>
            </p:txBody>
          </p:sp>
        </p:grp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D16A62BD-7A61-45A4-AB5B-CF0FE3E2DA32}"/>
                </a:ext>
              </a:extLst>
            </p:cNvPr>
            <p:cNvSpPr txBox="1"/>
            <p:nvPr/>
          </p:nvSpPr>
          <p:spPr>
            <a:xfrm>
              <a:off x="2274143" y="3292960"/>
              <a:ext cx="31704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/>
                <a:t>1</a:t>
              </a:r>
              <a:r>
                <a:rPr lang="ja-JP" altLang="en-US" sz="1400" b="1" dirty="0"/>
                <a:t>日に取るべき３大栄養素の計算式</a:t>
              </a:r>
              <a:endParaRPr kumimoji="1" lang="ja-JP" altLang="en-US" sz="1400" b="1" dirty="0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F5AA6EE6-0167-4206-9342-9533A658546E}"/>
                </a:ext>
              </a:extLst>
            </p:cNvPr>
            <p:cNvSpPr txBox="1"/>
            <p:nvPr/>
          </p:nvSpPr>
          <p:spPr>
            <a:xfrm>
              <a:off x="2769551" y="5113635"/>
              <a:ext cx="2179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/>
                <a:t>1</a:t>
              </a:r>
              <a:r>
                <a:rPr lang="ja-JP" altLang="en-US" sz="1400" b="1" dirty="0"/>
                <a:t>日ごとのパラメータ</a:t>
              </a:r>
              <a:endParaRPr kumimoji="1" lang="ja-JP" altLang="en-US" sz="1400" b="1" dirty="0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57E73CF0-3EC7-4B2D-9B6D-2EF507F74FD0}"/>
                </a:ext>
              </a:extLst>
            </p:cNvPr>
            <p:cNvSpPr txBox="1"/>
            <p:nvPr/>
          </p:nvSpPr>
          <p:spPr>
            <a:xfrm>
              <a:off x="2478748" y="6537609"/>
              <a:ext cx="27412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/>
                <a:t>並列分散処理による実験結果</a:t>
              </a:r>
              <a:endParaRPr kumimoji="1" lang="ja-JP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0753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51EB7C9-7189-40E1-8D80-AD27D83E38E4}"/>
              </a:ext>
            </a:extLst>
          </p:cNvPr>
          <p:cNvGrpSpPr/>
          <p:nvPr/>
        </p:nvGrpSpPr>
        <p:grpSpPr>
          <a:xfrm>
            <a:off x="505466" y="2841247"/>
            <a:ext cx="5699126" cy="2751089"/>
            <a:chOff x="505466" y="2841247"/>
            <a:chExt cx="5699126" cy="2751089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929E86C-62A9-4D65-9EB2-C65043D05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18" y="2841247"/>
              <a:ext cx="3770735" cy="1374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7C97715-1DDE-4BF9-AF5B-4A53B70BE9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45" r="49454"/>
            <a:stretch/>
          </p:blipFill>
          <p:spPr bwMode="auto">
            <a:xfrm>
              <a:off x="4295552" y="2843092"/>
              <a:ext cx="1509824" cy="136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AEA3DCC-488E-42A3-BD94-485C7B7EF2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3"/>
            <a:stretch/>
          </p:blipFill>
          <p:spPr bwMode="auto">
            <a:xfrm>
              <a:off x="2466755" y="4217714"/>
              <a:ext cx="3737837" cy="136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2D2E3865-E3D6-49DB-B339-514A459371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82" r="-1"/>
            <a:stretch/>
          </p:blipFill>
          <p:spPr bwMode="auto">
            <a:xfrm>
              <a:off x="956930" y="4210493"/>
              <a:ext cx="1509825" cy="136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4293993C-43A5-482A-8B88-65CC146E77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506"/>
            <a:stretch/>
          </p:blipFill>
          <p:spPr bwMode="auto">
            <a:xfrm>
              <a:off x="505466" y="4217714"/>
              <a:ext cx="471098" cy="1374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936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EF75D31-9D1B-4057-AD08-F47AA0E3C5F4}"/>
              </a:ext>
            </a:extLst>
          </p:cNvPr>
          <p:cNvGrpSpPr/>
          <p:nvPr/>
        </p:nvGrpSpPr>
        <p:grpSpPr>
          <a:xfrm>
            <a:off x="584791" y="914400"/>
            <a:ext cx="8123274" cy="3697491"/>
            <a:chOff x="584791" y="914400"/>
            <a:chExt cx="8123274" cy="3697491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74E4705-25D4-466A-948D-8C3DC9A50B1F}"/>
                </a:ext>
              </a:extLst>
            </p:cNvPr>
            <p:cNvSpPr/>
            <p:nvPr/>
          </p:nvSpPr>
          <p:spPr>
            <a:xfrm>
              <a:off x="584791" y="914400"/>
              <a:ext cx="8123274" cy="369749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Picture 6" descr="https://i.gyazo.com/38b67886fa60c9e86a574a869845ae3b.png">
              <a:extLst>
                <a:ext uri="{FF2B5EF4-FFF2-40B4-BE49-F238E27FC236}">
                  <a16:creationId xmlns:a16="http://schemas.microsoft.com/office/drawing/2014/main" id="{8A1FA425-3F39-4738-8446-E76B9266E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355" y="2167788"/>
              <a:ext cx="4930687" cy="2422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s://i.gyazo.com/a09dc3a2bfe76fc7c94d214f46419689.png">
              <a:extLst>
                <a:ext uri="{FF2B5EF4-FFF2-40B4-BE49-F238E27FC236}">
                  <a16:creationId xmlns:a16="http://schemas.microsoft.com/office/drawing/2014/main" id="{102899BF-C563-4081-BF9D-D3E484C0D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21" y="1585225"/>
              <a:ext cx="4874356" cy="56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https://i.gyazo.com/a3d307b72bd2b7b5994bff5255afa2ee.png">
              <a:extLst>
                <a:ext uri="{FF2B5EF4-FFF2-40B4-BE49-F238E27FC236}">
                  <a16:creationId xmlns:a16="http://schemas.microsoft.com/office/drawing/2014/main" id="{35A73BB5-3EFD-4611-ACB6-6F03622E8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214" y="1013030"/>
              <a:ext cx="4365525" cy="603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ttps://i.gyazo.com/74bfc33b134cb2b5bfa08b7b8ed1cc59.png">
              <a:extLst>
                <a:ext uri="{FF2B5EF4-FFF2-40B4-BE49-F238E27FC236}">
                  <a16:creationId xmlns:a16="http://schemas.microsoft.com/office/drawing/2014/main" id="{59C58745-5CC6-47D4-888D-A36AEEBCF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243" y="1616859"/>
              <a:ext cx="2368737" cy="260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6AFDF5AB-309A-446B-8CB3-7BEDDA094718}"/>
                </a:ext>
              </a:extLst>
            </p:cNvPr>
            <p:cNvSpPr/>
            <p:nvPr/>
          </p:nvSpPr>
          <p:spPr>
            <a:xfrm>
              <a:off x="6430417" y="2599236"/>
              <a:ext cx="698081" cy="321167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6592EB0-BD5D-4BF7-A9E0-8D4B97DB75D5}"/>
                </a:ext>
              </a:extLst>
            </p:cNvPr>
            <p:cNvSpPr txBox="1"/>
            <p:nvPr/>
          </p:nvSpPr>
          <p:spPr>
            <a:xfrm>
              <a:off x="5718812" y="1013030"/>
              <a:ext cx="26416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/>
                <a:t>厚生労働省 「日本人の食事摂取基準」 </a:t>
              </a:r>
              <a:r>
                <a:rPr lang="en-US" altLang="ja-JP" sz="1100" dirty="0"/>
                <a:t>2021</a:t>
              </a:r>
              <a:r>
                <a:rPr lang="ja-JP" altLang="en-US" sz="1100" dirty="0"/>
                <a:t>年度版より</a:t>
              </a:r>
              <a:endParaRPr kumimoji="1" lang="ja-JP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8825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FF730F7-2674-4ADF-BEB8-1B5C9AFD1285}"/>
              </a:ext>
            </a:extLst>
          </p:cNvPr>
          <p:cNvGrpSpPr/>
          <p:nvPr/>
        </p:nvGrpSpPr>
        <p:grpSpPr>
          <a:xfrm>
            <a:off x="0" y="0"/>
            <a:ext cx="12192000" cy="6927006"/>
            <a:chOff x="0" y="0"/>
            <a:chExt cx="12192000" cy="692700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F853F9E-9F65-931F-5687-859CCD3FC2B0}"/>
                </a:ext>
              </a:extLst>
            </p:cNvPr>
            <p:cNvSpPr/>
            <p:nvPr/>
          </p:nvSpPr>
          <p:spPr>
            <a:xfrm>
              <a:off x="0" y="0"/>
              <a:ext cx="12192000" cy="61391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4288934" y="97029"/>
              <a:ext cx="3614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献立システムの実用化</a:t>
              </a:r>
              <a:endParaRPr lang="en-US" altLang="ja-JP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5ABC005-F29D-939F-06FD-D4D59607053D}"/>
                </a:ext>
              </a:extLst>
            </p:cNvPr>
            <p:cNvSpPr/>
            <p:nvPr/>
          </p:nvSpPr>
          <p:spPr>
            <a:xfrm>
              <a:off x="0" y="15843"/>
              <a:ext cx="12192000" cy="69111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35E23750-5FD7-461C-AB17-30DC431C9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642" y="872209"/>
              <a:ext cx="5386740" cy="244333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F297E556-FCB3-4057-BA2B-5EC750FE7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616" y="4000758"/>
              <a:ext cx="5154310" cy="222464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F402891-74F1-47D3-9B7A-90BB2CBCC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642" y="3948530"/>
              <a:ext cx="5386740" cy="226008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1173E18-35E0-4207-8CE8-456B9C182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0" t="-770" r="11680" b="770"/>
            <a:stretch/>
          </p:blipFill>
          <p:spPr>
            <a:xfrm>
              <a:off x="309616" y="872209"/>
              <a:ext cx="5154310" cy="251500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" name="矢印: 右 1">
              <a:extLst>
                <a:ext uri="{FF2B5EF4-FFF2-40B4-BE49-F238E27FC236}">
                  <a16:creationId xmlns:a16="http://schemas.microsoft.com/office/drawing/2014/main" id="{FBF91CF6-14B5-40E1-AB36-2AC39F8E378B}"/>
                </a:ext>
              </a:extLst>
            </p:cNvPr>
            <p:cNvSpPr/>
            <p:nvPr/>
          </p:nvSpPr>
          <p:spPr>
            <a:xfrm>
              <a:off x="5738558" y="1976033"/>
              <a:ext cx="545946" cy="3073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8C735BB7-9D95-4F70-ABB5-6265D397721C}"/>
                </a:ext>
              </a:extLst>
            </p:cNvPr>
            <p:cNvSpPr/>
            <p:nvPr/>
          </p:nvSpPr>
          <p:spPr>
            <a:xfrm>
              <a:off x="5642822" y="4959401"/>
              <a:ext cx="601207" cy="3073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6990A493-47E4-455F-86EB-71A9FB69434B}"/>
                </a:ext>
              </a:extLst>
            </p:cNvPr>
            <p:cNvSpPr txBox="1"/>
            <p:nvPr/>
          </p:nvSpPr>
          <p:spPr>
            <a:xfrm>
              <a:off x="3668427" y="3454033"/>
              <a:ext cx="5029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「</a:t>
              </a:r>
              <a:r>
                <a:rPr kumimoji="1" lang="en-US" altLang="ja-JP" b="1" dirty="0" err="1"/>
                <a:t>EatSmart</a:t>
              </a:r>
              <a:r>
                <a:rPr kumimoji="1" lang="ja-JP" altLang="en-US" b="1" dirty="0"/>
                <a:t>」の軽食レシピのデータベース化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1B75B78-73C5-4381-BFF0-4F3A8763E670}"/>
                </a:ext>
              </a:extLst>
            </p:cNvPr>
            <p:cNvSpPr txBox="1"/>
            <p:nvPr/>
          </p:nvSpPr>
          <p:spPr>
            <a:xfrm>
              <a:off x="3313419" y="6402792"/>
              <a:ext cx="5565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「</a:t>
              </a:r>
              <a:r>
                <a:rPr lang="ja-JP" altLang="en-US" b="1" dirty="0"/>
                <a:t>おいしい健康」の制限食レシピのデータベース化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2611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D658C3-C425-4EC6-BFA0-57BC9B719A58}"/>
              </a:ext>
            </a:extLst>
          </p:cNvPr>
          <p:cNvGrpSpPr/>
          <p:nvPr/>
        </p:nvGrpSpPr>
        <p:grpSpPr>
          <a:xfrm>
            <a:off x="72928" y="0"/>
            <a:ext cx="12044274" cy="6658851"/>
            <a:chOff x="72928" y="0"/>
            <a:chExt cx="12044274" cy="665885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DE202B2-CB50-0F38-3CF9-4525ED76545B}"/>
                </a:ext>
              </a:extLst>
            </p:cNvPr>
            <p:cNvSpPr/>
            <p:nvPr/>
          </p:nvSpPr>
          <p:spPr>
            <a:xfrm>
              <a:off x="72928" y="1585"/>
              <a:ext cx="12044274" cy="5596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端子 6">
              <a:extLst>
                <a:ext uri="{FF2B5EF4-FFF2-40B4-BE49-F238E27FC236}">
                  <a16:creationId xmlns:a16="http://schemas.microsoft.com/office/drawing/2014/main" id="{1D2AD0FC-C256-E4EF-C6B5-CDF90B7B0EE5}"/>
                </a:ext>
              </a:extLst>
            </p:cNvPr>
            <p:cNvSpPr/>
            <p:nvPr/>
          </p:nvSpPr>
          <p:spPr>
            <a:xfrm>
              <a:off x="627052" y="25244"/>
              <a:ext cx="10821335" cy="516103"/>
            </a:xfrm>
            <a:prstGeom prst="flowChartTermina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2472059" y="45466"/>
              <a:ext cx="7247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>
                  <a:solidFill>
                    <a:schemeClr val="bg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テンプレ</a:t>
              </a:r>
              <a:endPara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72928" y="0"/>
              <a:ext cx="12044274" cy="6658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769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853F9E-9F65-931F-5687-859CCD3FC2B0}"/>
              </a:ext>
            </a:extLst>
          </p:cNvPr>
          <p:cNvSpPr/>
          <p:nvPr/>
        </p:nvSpPr>
        <p:spPr>
          <a:xfrm>
            <a:off x="0" y="-69006"/>
            <a:ext cx="12192000" cy="6139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1123" y="117739"/>
            <a:ext cx="724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テンプレ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ABC005-F29D-939F-06FD-D4D59607053D}"/>
              </a:ext>
            </a:extLst>
          </p:cNvPr>
          <p:cNvSpPr/>
          <p:nvPr/>
        </p:nvSpPr>
        <p:spPr>
          <a:xfrm>
            <a:off x="0" y="-53163"/>
            <a:ext cx="12192000" cy="6911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07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DE202B2-CB50-0F38-3CF9-4525ED76545B}"/>
              </a:ext>
            </a:extLst>
          </p:cNvPr>
          <p:cNvSpPr/>
          <p:nvPr/>
        </p:nvSpPr>
        <p:spPr>
          <a:xfrm>
            <a:off x="72928" y="-104740"/>
            <a:ext cx="12044274" cy="5596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端子 6">
            <a:extLst>
              <a:ext uri="{FF2B5EF4-FFF2-40B4-BE49-F238E27FC236}">
                <a16:creationId xmlns:a16="http://schemas.microsoft.com/office/drawing/2014/main" id="{1D2AD0FC-C256-E4EF-C6B5-CDF90B7B0EE5}"/>
              </a:ext>
            </a:extLst>
          </p:cNvPr>
          <p:cNvSpPr/>
          <p:nvPr/>
        </p:nvSpPr>
        <p:spPr>
          <a:xfrm>
            <a:off x="627052" y="-81081"/>
            <a:ext cx="10821335" cy="516103"/>
          </a:xfrm>
          <a:prstGeom prst="flowChartTermina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2059" y="-60859"/>
            <a:ext cx="724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から取得するデータのイメージ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2D432A-EE58-64AF-FC06-7AF9F863050A}"/>
              </a:ext>
            </a:extLst>
          </p:cNvPr>
          <p:cNvSpPr/>
          <p:nvPr/>
        </p:nvSpPr>
        <p:spPr>
          <a:xfrm>
            <a:off x="72928" y="-106325"/>
            <a:ext cx="12044274" cy="66588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A6A35B-8750-4E20-B8BB-508B30EF0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7" y="368804"/>
            <a:ext cx="11951946" cy="5991771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2C30DB1B-A0A8-4752-9BDB-45F77A37F7CF}"/>
              </a:ext>
            </a:extLst>
          </p:cNvPr>
          <p:cNvSpPr/>
          <p:nvPr/>
        </p:nvSpPr>
        <p:spPr>
          <a:xfrm>
            <a:off x="786809" y="2817629"/>
            <a:ext cx="457202" cy="382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E1D0782-8256-4F33-AE53-2A3B0629FAA3}"/>
              </a:ext>
            </a:extLst>
          </p:cNvPr>
          <p:cNvSpPr/>
          <p:nvPr/>
        </p:nvSpPr>
        <p:spPr>
          <a:xfrm>
            <a:off x="7329383" y="6008910"/>
            <a:ext cx="457202" cy="382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26D28DD-DA50-44E2-9A66-40E15AC3F9E4}"/>
              </a:ext>
            </a:extLst>
          </p:cNvPr>
          <p:cNvSpPr/>
          <p:nvPr/>
        </p:nvSpPr>
        <p:spPr>
          <a:xfrm>
            <a:off x="919720" y="5999069"/>
            <a:ext cx="457202" cy="382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44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9FBDC90-C4AE-482D-B345-62BB19048087}"/>
              </a:ext>
            </a:extLst>
          </p:cNvPr>
          <p:cNvGrpSpPr/>
          <p:nvPr/>
        </p:nvGrpSpPr>
        <p:grpSpPr>
          <a:xfrm>
            <a:off x="0" y="0"/>
            <a:ext cx="12192000" cy="6828973"/>
            <a:chOff x="0" y="0"/>
            <a:chExt cx="12192000" cy="6828973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E2DA150-034E-42D4-87EE-83A7575F63B2}"/>
                </a:ext>
              </a:extLst>
            </p:cNvPr>
            <p:cNvSpPr/>
            <p:nvPr/>
          </p:nvSpPr>
          <p:spPr>
            <a:xfrm>
              <a:off x="0" y="1514"/>
              <a:ext cx="12192000" cy="61391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3404583" y="115679"/>
              <a:ext cx="5382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Web</a:t>
              </a:r>
              <a:r>
                <a:rPr kumimoji="1"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から取得するデータのイメージ</a:t>
              </a: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0" y="0"/>
              <a:ext cx="12192000" cy="682897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21F66E28-7C13-4B1A-89C1-EF97B5901A17}"/>
                </a:ext>
              </a:extLst>
            </p:cNvPr>
            <p:cNvGrpSpPr/>
            <p:nvPr/>
          </p:nvGrpSpPr>
          <p:grpSpPr>
            <a:xfrm>
              <a:off x="120027" y="649037"/>
              <a:ext cx="11951946" cy="5991771"/>
              <a:chOff x="120027" y="585537"/>
              <a:chExt cx="11951946" cy="5991771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99A6A35B-8750-4E20-B8BB-508B30EF0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027" y="585537"/>
                <a:ext cx="11951946" cy="5991771"/>
              </a:xfrm>
              <a:prstGeom prst="rect">
                <a:avLst/>
              </a:prstGeom>
            </p:spPr>
          </p:pic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2C30DB1B-A0A8-4752-9BDB-45F77A37F7CF}"/>
                  </a:ext>
                </a:extLst>
              </p:cNvPr>
              <p:cNvSpPr/>
              <p:nvPr/>
            </p:nvSpPr>
            <p:spPr>
              <a:xfrm>
                <a:off x="786809" y="3044414"/>
                <a:ext cx="457202" cy="3827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2E1D0782-8256-4F33-AE53-2A3B0629FAA3}"/>
                  </a:ext>
                </a:extLst>
              </p:cNvPr>
              <p:cNvSpPr/>
              <p:nvPr/>
            </p:nvSpPr>
            <p:spPr>
              <a:xfrm>
                <a:off x="7303983" y="6194536"/>
                <a:ext cx="457202" cy="3827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526D28DD-DA50-44E2-9A66-40E15AC3F9E4}"/>
                  </a:ext>
                </a:extLst>
              </p:cNvPr>
              <p:cNvSpPr/>
              <p:nvPr/>
            </p:nvSpPr>
            <p:spPr>
              <a:xfrm>
                <a:off x="894320" y="6166540"/>
                <a:ext cx="457202" cy="3827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615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6946A71-D877-4E25-BA4D-6F80D6BB1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7" y="2964028"/>
            <a:ext cx="3801873" cy="318399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FF0B8E2-D291-4E50-B886-376AE379FAD5}"/>
              </a:ext>
            </a:extLst>
          </p:cNvPr>
          <p:cNvSpPr txBox="1"/>
          <p:nvPr/>
        </p:nvSpPr>
        <p:spPr>
          <a:xfrm>
            <a:off x="6373617" y="6330828"/>
            <a:ext cx="478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献立作成における多目的最適化の定式化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DE202B2-CB50-0F38-3CF9-4525ED76545B}"/>
              </a:ext>
            </a:extLst>
          </p:cNvPr>
          <p:cNvSpPr/>
          <p:nvPr/>
        </p:nvSpPr>
        <p:spPr>
          <a:xfrm>
            <a:off x="72928" y="1585"/>
            <a:ext cx="12044274" cy="5596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端子 6">
            <a:extLst>
              <a:ext uri="{FF2B5EF4-FFF2-40B4-BE49-F238E27FC236}">
                <a16:creationId xmlns:a16="http://schemas.microsoft.com/office/drawing/2014/main" id="{1D2AD0FC-C256-E4EF-C6B5-CDF90B7B0EE5}"/>
              </a:ext>
            </a:extLst>
          </p:cNvPr>
          <p:cNvSpPr/>
          <p:nvPr/>
        </p:nvSpPr>
        <p:spPr>
          <a:xfrm>
            <a:off x="627052" y="25244"/>
            <a:ext cx="10821335" cy="516103"/>
          </a:xfrm>
          <a:prstGeom prst="flowChartTermina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1124" y="96743"/>
            <a:ext cx="724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献立作成における多目的最適化の定式化</a:t>
            </a:r>
            <a:endParaRPr kumimoji="1"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2D432A-EE58-64AF-FC06-7AF9F863050A}"/>
              </a:ext>
            </a:extLst>
          </p:cNvPr>
          <p:cNvSpPr/>
          <p:nvPr/>
        </p:nvSpPr>
        <p:spPr>
          <a:xfrm>
            <a:off x="72928" y="0"/>
            <a:ext cx="12044274" cy="66588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6971D28-CEE3-4170-A9F6-331D11D7D0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87"/>
          <a:stretch/>
        </p:blipFill>
        <p:spPr>
          <a:xfrm>
            <a:off x="201065" y="1205341"/>
            <a:ext cx="4659486" cy="12478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23FD97E-65C2-43F6-A898-17CE40FF9F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1"/>
          <a:stretch/>
        </p:blipFill>
        <p:spPr>
          <a:xfrm>
            <a:off x="4932073" y="1313415"/>
            <a:ext cx="7113607" cy="50155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インク 13">
                <a:extLst>
                  <a:ext uri="{FF2B5EF4-FFF2-40B4-BE49-F238E27FC236}">
                    <a16:creationId xmlns:a16="http://schemas.microsoft.com/office/drawing/2014/main" id="{A3E4A00A-2FD3-449F-B83C-1436E1B536C3}"/>
                  </a:ext>
                </a:extLst>
              </p14:cNvPr>
              <p14:cNvContentPartPr/>
              <p14:nvPr/>
            </p14:nvContentPartPr>
            <p14:xfrm>
              <a:off x="7794561" y="6652097"/>
              <a:ext cx="19440" cy="15480"/>
            </p14:xfrm>
          </p:contentPart>
        </mc:Choice>
        <mc:Fallback xmlns="">
          <p:pic>
            <p:nvPicPr>
              <p:cNvPr id="14" name="インク 13">
                <a:extLst>
                  <a:ext uri="{FF2B5EF4-FFF2-40B4-BE49-F238E27FC236}">
                    <a16:creationId xmlns:a16="http://schemas.microsoft.com/office/drawing/2014/main" id="{A3E4A00A-2FD3-449F-B83C-1436E1B536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85561" y="6643457"/>
                <a:ext cx="37080" cy="331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ECDE57-88E5-4439-A321-3DA503152FBC}"/>
              </a:ext>
            </a:extLst>
          </p:cNvPr>
          <p:cNvSpPr txBox="1"/>
          <p:nvPr/>
        </p:nvSpPr>
        <p:spPr>
          <a:xfrm>
            <a:off x="1258186" y="2400409"/>
            <a:ext cx="304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多目的最適化の定式化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9F86224-6B86-4368-83C7-C318649D4D41}"/>
              </a:ext>
            </a:extLst>
          </p:cNvPr>
          <p:cNvSpPr txBox="1"/>
          <p:nvPr/>
        </p:nvSpPr>
        <p:spPr>
          <a:xfrm>
            <a:off x="1132805" y="6178467"/>
            <a:ext cx="252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パレート解のイメージ</a:t>
            </a:r>
          </a:p>
        </p:txBody>
      </p:sp>
    </p:spTree>
    <p:extLst>
      <p:ext uri="{BB962C8B-B14F-4D97-AF65-F5344CB8AC3E}">
        <p14:creationId xmlns:p14="http://schemas.microsoft.com/office/powerpoint/2010/main" val="394650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7A4EA027-9103-452A-B2F8-66E8A21AFDFD}"/>
              </a:ext>
            </a:extLst>
          </p:cNvPr>
          <p:cNvGrpSpPr/>
          <p:nvPr/>
        </p:nvGrpSpPr>
        <p:grpSpPr>
          <a:xfrm>
            <a:off x="-272110" y="-69006"/>
            <a:ext cx="12464110" cy="6942849"/>
            <a:chOff x="-272110" y="-69006"/>
            <a:chExt cx="12464110" cy="6942849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C0FBD201-9B7C-40D9-9B8F-7CDC871D2E45}"/>
                </a:ext>
              </a:extLst>
            </p:cNvPr>
            <p:cNvSpPr/>
            <p:nvPr/>
          </p:nvSpPr>
          <p:spPr>
            <a:xfrm>
              <a:off x="21177" y="-69006"/>
              <a:ext cx="12170823" cy="6942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F853F9E-9F65-931F-5687-859CCD3FC2B0}"/>
                </a:ext>
              </a:extLst>
            </p:cNvPr>
            <p:cNvSpPr/>
            <p:nvPr/>
          </p:nvSpPr>
          <p:spPr>
            <a:xfrm>
              <a:off x="0" y="-69006"/>
              <a:ext cx="12192000" cy="61391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3171039" y="33703"/>
              <a:ext cx="5700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献立作成における多目的最適化の定式化</a:t>
              </a:r>
              <a:endPara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5ABC005-F29D-939F-06FD-D4D59607053D}"/>
                </a:ext>
              </a:extLst>
            </p:cNvPr>
            <p:cNvSpPr/>
            <p:nvPr/>
          </p:nvSpPr>
          <p:spPr>
            <a:xfrm>
              <a:off x="0" y="-53163"/>
              <a:ext cx="12192000" cy="69111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CF25198-34C9-4494-BBB1-FE6EB721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2110" y="2896320"/>
              <a:ext cx="4032177" cy="3376874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1A2E247-0041-423C-9087-015A5CF696F0}"/>
                </a:ext>
              </a:extLst>
            </p:cNvPr>
            <p:cNvSpPr txBox="1"/>
            <p:nvPr/>
          </p:nvSpPr>
          <p:spPr>
            <a:xfrm>
              <a:off x="6495726" y="6468734"/>
              <a:ext cx="34661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献立作成における多目的最適化の定式化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AA773B3-0E51-4C7B-BD3A-4C670AE78300}"/>
                </a:ext>
              </a:extLst>
            </p:cNvPr>
            <p:cNvSpPr txBox="1"/>
            <p:nvPr/>
          </p:nvSpPr>
          <p:spPr>
            <a:xfrm>
              <a:off x="908631" y="2145123"/>
              <a:ext cx="2064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多目的最適化の定式化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0586C52-63F4-48C4-A3FF-5A10469471FD}"/>
                </a:ext>
              </a:extLst>
            </p:cNvPr>
            <p:cNvSpPr txBox="1"/>
            <p:nvPr/>
          </p:nvSpPr>
          <p:spPr>
            <a:xfrm>
              <a:off x="560331" y="6314845"/>
              <a:ext cx="25295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パレート解のイメージ</a:t>
              </a: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9DF4645F-40FC-41B4-8BAE-006152387148}"/>
                </a:ext>
              </a:extLst>
            </p:cNvPr>
            <p:cNvGrpSpPr/>
            <p:nvPr/>
          </p:nvGrpSpPr>
          <p:grpSpPr>
            <a:xfrm>
              <a:off x="3918791" y="641550"/>
              <a:ext cx="8236499" cy="5827184"/>
              <a:chOff x="4386030" y="641549"/>
              <a:chExt cx="7769259" cy="6078227"/>
            </a:xfrm>
          </p:grpSpPr>
          <p:pic>
            <p:nvPicPr>
              <p:cNvPr id="17" name="Picture 6" descr="https://i.gyazo.com/cb4cfba35b9df03490d6dec43ced5fc5.png">
                <a:extLst>
                  <a:ext uri="{FF2B5EF4-FFF2-40B4-BE49-F238E27FC236}">
                    <a16:creationId xmlns:a16="http://schemas.microsoft.com/office/drawing/2014/main" id="{A62E8B9E-9F07-4B29-B6BA-6AD41981CC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36" r="82327" b="36"/>
              <a:stretch/>
            </p:blipFill>
            <p:spPr bwMode="auto">
              <a:xfrm>
                <a:off x="4386030" y="2135619"/>
                <a:ext cx="609948" cy="569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https://i.gyazo.com/548fd903265b5befcbeb2af34d0aa1f9.png">
                <a:extLst>
                  <a:ext uri="{FF2B5EF4-FFF2-40B4-BE49-F238E27FC236}">
                    <a16:creationId xmlns:a16="http://schemas.microsoft.com/office/drawing/2014/main" id="{45735300-29EC-4E83-8292-917908C375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1" r="68858" b="3337"/>
              <a:stretch/>
            </p:blipFill>
            <p:spPr bwMode="auto">
              <a:xfrm>
                <a:off x="4393885" y="1534450"/>
                <a:ext cx="582489" cy="569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s://i.gyazo.com/0defbd68e71327de71d6ade9a539e72d.png">
                <a:extLst>
                  <a:ext uri="{FF2B5EF4-FFF2-40B4-BE49-F238E27FC236}">
                    <a16:creationId xmlns:a16="http://schemas.microsoft.com/office/drawing/2014/main" id="{18BA7784-C8FE-40BF-830F-A2C2710DA4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121"/>
              <a:stretch/>
            </p:blipFill>
            <p:spPr bwMode="auto">
              <a:xfrm>
                <a:off x="4421136" y="868515"/>
                <a:ext cx="540193" cy="635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6" descr="https://i.gyazo.com/85dc84feef41b7015ef4490790be5e32.png">
                <a:extLst>
                  <a:ext uri="{FF2B5EF4-FFF2-40B4-BE49-F238E27FC236}">
                    <a16:creationId xmlns:a16="http://schemas.microsoft.com/office/drawing/2014/main" id="{1BA8278B-74A9-4182-835A-964282EFC1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681" y="2255953"/>
                <a:ext cx="613876" cy="2700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https://i.gyazo.com/6c1e934def6c7c6d0db67fc6bd79a625.png">
                <a:extLst>
                  <a:ext uri="{FF2B5EF4-FFF2-40B4-BE49-F238E27FC236}">
                    <a16:creationId xmlns:a16="http://schemas.microsoft.com/office/drawing/2014/main" id="{4DE8A6A0-DE1C-4649-8586-EFAC208C6D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747" r="67598" b="-991"/>
              <a:stretch/>
            </p:blipFill>
            <p:spPr bwMode="auto">
              <a:xfrm>
                <a:off x="5289708" y="3315470"/>
                <a:ext cx="785136" cy="581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https://i.gyazo.com/6c1e934def6c7c6d0db67fc6bd79a625.png">
                <a:extLst>
                  <a:ext uri="{FF2B5EF4-FFF2-40B4-BE49-F238E27FC236}">
                    <a16:creationId xmlns:a16="http://schemas.microsoft.com/office/drawing/2014/main" id="{C7B3BB34-2636-4D89-BA48-A542B2442E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893" b="52747"/>
              <a:stretch/>
            </p:blipFill>
            <p:spPr bwMode="auto">
              <a:xfrm>
                <a:off x="5322230" y="2740157"/>
                <a:ext cx="1189906" cy="569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i.gyazo.com/0defbd68e71327de71d6ade9a539e72d.png">
                <a:extLst>
                  <a:ext uri="{FF2B5EF4-FFF2-40B4-BE49-F238E27FC236}">
                    <a16:creationId xmlns:a16="http://schemas.microsoft.com/office/drawing/2014/main" id="{FFF7A21C-BAAA-47FF-8B09-65EC9ECE5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56"/>
              <a:stretch/>
            </p:blipFill>
            <p:spPr bwMode="auto">
              <a:xfrm>
                <a:off x="5307000" y="845585"/>
                <a:ext cx="726596" cy="635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https://i.gyazo.com/548fd903265b5befcbeb2af34d0aa1f9.png">
                <a:extLst>
                  <a:ext uri="{FF2B5EF4-FFF2-40B4-BE49-F238E27FC236}">
                    <a16:creationId xmlns:a16="http://schemas.microsoft.com/office/drawing/2014/main" id="{E52A70D1-DBA1-4148-A568-2B14D04ED3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252" t="1" r="1" b="3336"/>
              <a:stretch/>
            </p:blipFill>
            <p:spPr bwMode="auto">
              <a:xfrm>
                <a:off x="5330916" y="1534450"/>
                <a:ext cx="726596" cy="569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6" descr="https://i.gyazo.com/cb4cfba35b9df03490d6dec43ced5fc5.png">
                <a:extLst>
                  <a:ext uri="{FF2B5EF4-FFF2-40B4-BE49-F238E27FC236}">
                    <a16:creationId xmlns:a16="http://schemas.microsoft.com/office/drawing/2014/main" id="{A6E50094-1C0A-40D3-86B6-DD13226083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28" t="-36" r="31995" b="36"/>
              <a:stretch/>
            </p:blipFill>
            <p:spPr bwMode="auto">
              <a:xfrm>
                <a:off x="5330876" y="2143683"/>
                <a:ext cx="1172615" cy="569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https://i.gyazo.com/565eb83e805ab2f23bc91559a5ff0610.png">
                <a:extLst>
                  <a:ext uri="{FF2B5EF4-FFF2-40B4-BE49-F238E27FC236}">
                    <a16:creationId xmlns:a16="http://schemas.microsoft.com/office/drawing/2014/main" id="{F018CDF5-7C52-4B71-971A-61BD9E8109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477"/>
              <a:stretch/>
            </p:blipFill>
            <p:spPr bwMode="auto">
              <a:xfrm>
                <a:off x="5301646" y="3849351"/>
                <a:ext cx="785136" cy="1218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2" descr="https://i.gyazo.com/8f64997aeef194eb03742bb6ac5b8ccd.png">
                <a:extLst>
                  <a:ext uri="{FF2B5EF4-FFF2-40B4-BE49-F238E27FC236}">
                    <a16:creationId xmlns:a16="http://schemas.microsoft.com/office/drawing/2014/main" id="{AA3D5AD9-8FB6-4422-BAC8-9B71DAADE4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703"/>
              <a:stretch/>
            </p:blipFill>
            <p:spPr bwMode="auto">
              <a:xfrm>
                <a:off x="5327951" y="5036547"/>
                <a:ext cx="1132241" cy="1674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0" descr="https://i.gyazo.com/6fcc7e628f0c5394cbd20a9e9817d7ae.png">
                <a:extLst>
                  <a:ext uri="{FF2B5EF4-FFF2-40B4-BE49-F238E27FC236}">
                    <a16:creationId xmlns:a16="http://schemas.microsoft.com/office/drawing/2014/main" id="{77EBE3CC-3512-40D7-A582-8877C9A89A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6247" y="793433"/>
                <a:ext cx="2501619" cy="2552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2" descr="https://i.gyazo.com/fd87e46a0c7687a1a6f67b308c36203e.png">
                <a:extLst>
                  <a:ext uri="{FF2B5EF4-FFF2-40B4-BE49-F238E27FC236}">
                    <a16:creationId xmlns:a16="http://schemas.microsoft.com/office/drawing/2014/main" id="{73121CE0-39CF-441C-AAF5-5D81230287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6247" y="3354704"/>
                <a:ext cx="2772734" cy="2656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4" descr="https://i.gyazo.com/09e52c759d4492293816e89e9f5c9779.png">
                <a:extLst>
                  <a:ext uri="{FF2B5EF4-FFF2-40B4-BE49-F238E27FC236}">
                    <a16:creationId xmlns:a16="http://schemas.microsoft.com/office/drawing/2014/main" id="{9C3C3B8C-A9F0-459A-B268-33C0FF6C1F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9065" y="5974774"/>
                <a:ext cx="1619355" cy="745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2" descr="https://i.gyazo.com/8f64997aeef194eb03742bb6ac5b8ccd.png">
                <a:extLst>
                  <a:ext uri="{FF2B5EF4-FFF2-40B4-BE49-F238E27FC236}">
                    <a16:creationId xmlns:a16="http://schemas.microsoft.com/office/drawing/2014/main" id="{9FC6CFE7-116F-4653-BA90-54B76D197E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683"/>
              <a:stretch/>
            </p:blipFill>
            <p:spPr bwMode="auto">
              <a:xfrm>
                <a:off x="6530438" y="5026716"/>
                <a:ext cx="235178" cy="1674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8B26B236-5A67-46A7-B4F4-C4D863445F38}"/>
                  </a:ext>
                </a:extLst>
              </p:cNvPr>
              <p:cNvSpPr/>
              <p:nvPr/>
            </p:nvSpPr>
            <p:spPr>
              <a:xfrm>
                <a:off x="8680088" y="721139"/>
                <a:ext cx="3475201" cy="5998637"/>
              </a:xfrm>
              <a:prstGeom prst="roundRect">
                <a:avLst>
                  <a:gd name="adj" fmla="val 2804"/>
                </a:avLst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四角形: 角を丸くする 32">
                <a:extLst>
                  <a:ext uri="{FF2B5EF4-FFF2-40B4-BE49-F238E27FC236}">
                    <a16:creationId xmlns:a16="http://schemas.microsoft.com/office/drawing/2014/main" id="{5E124111-C13C-47E2-A048-A91A9B7998FF}"/>
                  </a:ext>
                </a:extLst>
              </p:cNvPr>
              <p:cNvSpPr/>
              <p:nvPr/>
            </p:nvSpPr>
            <p:spPr>
              <a:xfrm>
                <a:off x="4393885" y="730361"/>
                <a:ext cx="4250792" cy="5970874"/>
              </a:xfrm>
              <a:prstGeom prst="roundRect">
                <a:avLst>
                  <a:gd name="adj" fmla="val 3480"/>
                </a:avLst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四角形: 角を丸くする 33">
                <a:extLst>
                  <a:ext uri="{FF2B5EF4-FFF2-40B4-BE49-F238E27FC236}">
                    <a16:creationId xmlns:a16="http://schemas.microsoft.com/office/drawing/2014/main" id="{2E69DBCF-7552-4E7D-9818-9B3DEDC81F3D}"/>
                  </a:ext>
                </a:extLst>
              </p:cNvPr>
              <p:cNvSpPr/>
              <p:nvPr/>
            </p:nvSpPr>
            <p:spPr>
              <a:xfrm>
                <a:off x="9853953" y="641549"/>
                <a:ext cx="1083297" cy="32871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tx1"/>
                    </a:solidFill>
                  </a:rPr>
                  <a:t>変数</a:t>
                </a:r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四角形: 角を丸くする 34">
                <a:extLst>
                  <a:ext uri="{FF2B5EF4-FFF2-40B4-BE49-F238E27FC236}">
                    <a16:creationId xmlns:a16="http://schemas.microsoft.com/office/drawing/2014/main" id="{EC9C7F97-0860-445C-8E3A-2BF37CD68975}"/>
                  </a:ext>
                </a:extLst>
              </p:cNvPr>
              <p:cNvSpPr/>
              <p:nvPr/>
            </p:nvSpPr>
            <p:spPr>
              <a:xfrm>
                <a:off x="10563971" y="2588810"/>
                <a:ext cx="1544407" cy="1869574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四角形: 角を丸くする 35">
                <a:extLst>
                  <a:ext uri="{FF2B5EF4-FFF2-40B4-BE49-F238E27FC236}">
                    <a16:creationId xmlns:a16="http://schemas.microsoft.com/office/drawing/2014/main" id="{B18488C6-14CC-4A9C-AAE4-77E94033BF32}"/>
                  </a:ext>
                </a:extLst>
              </p:cNvPr>
              <p:cNvSpPr/>
              <p:nvPr/>
            </p:nvSpPr>
            <p:spPr>
              <a:xfrm>
                <a:off x="10807130" y="2381694"/>
                <a:ext cx="1058088" cy="40909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50" b="1" dirty="0">
                    <a:solidFill>
                      <a:schemeClr val="tx1"/>
                    </a:solidFill>
                  </a:rPr>
                  <a:t>ログイン情報</a:t>
                </a:r>
              </a:p>
            </p:txBody>
          </p:sp>
          <p:sp>
            <p:nvSpPr>
              <p:cNvPr id="37" name="四角形: 角を丸くする 36">
                <a:extLst>
                  <a:ext uri="{FF2B5EF4-FFF2-40B4-BE49-F238E27FC236}">
                    <a16:creationId xmlns:a16="http://schemas.microsoft.com/office/drawing/2014/main" id="{81608F3D-76E1-412B-9AC0-61349D7F38A6}"/>
                  </a:ext>
                </a:extLst>
              </p:cNvPr>
              <p:cNvSpPr/>
              <p:nvPr/>
            </p:nvSpPr>
            <p:spPr>
              <a:xfrm>
                <a:off x="7266320" y="991065"/>
                <a:ext cx="1289918" cy="34455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50" b="1" dirty="0">
                    <a:solidFill>
                      <a:schemeClr val="tx1"/>
                    </a:solidFill>
                  </a:rPr>
                  <a:t>調理時間の最小化</a:t>
                </a:r>
              </a:p>
            </p:txBody>
          </p:sp>
          <p:sp>
            <p:nvSpPr>
              <p:cNvPr id="38" name="四角形: 角を丸くする 37">
                <a:extLst>
                  <a:ext uri="{FF2B5EF4-FFF2-40B4-BE49-F238E27FC236}">
                    <a16:creationId xmlns:a16="http://schemas.microsoft.com/office/drawing/2014/main" id="{F87F2C13-7337-4BEE-97CF-546F516EBA70}"/>
                  </a:ext>
                </a:extLst>
              </p:cNvPr>
              <p:cNvSpPr/>
              <p:nvPr/>
            </p:nvSpPr>
            <p:spPr>
              <a:xfrm>
                <a:off x="7260255" y="1615236"/>
                <a:ext cx="1343617" cy="34455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900" b="1" dirty="0">
                    <a:solidFill>
                      <a:schemeClr val="tx1"/>
                    </a:solidFill>
                  </a:rPr>
                  <a:t>食材コスト</a:t>
                </a:r>
                <a:r>
                  <a:rPr kumimoji="1" lang="ja-JP" altLang="en-US" sz="900" b="1" dirty="0">
                    <a:solidFill>
                      <a:schemeClr val="tx1"/>
                    </a:solidFill>
                  </a:rPr>
                  <a:t>の最小化</a:t>
                </a:r>
              </a:p>
            </p:txBody>
          </p:sp>
          <p:sp>
            <p:nvSpPr>
              <p:cNvPr id="39" name="四角形: 角を丸くする 38">
                <a:extLst>
                  <a:ext uri="{FF2B5EF4-FFF2-40B4-BE49-F238E27FC236}">
                    <a16:creationId xmlns:a16="http://schemas.microsoft.com/office/drawing/2014/main" id="{2FA83617-00AA-4A14-B6F6-F0B0E9B8209E}"/>
                  </a:ext>
                </a:extLst>
              </p:cNvPr>
              <p:cNvSpPr/>
              <p:nvPr/>
            </p:nvSpPr>
            <p:spPr>
              <a:xfrm>
                <a:off x="7260255" y="2239214"/>
                <a:ext cx="1343617" cy="34455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b="1" dirty="0">
                    <a:solidFill>
                      <a:schemeClr val="tx1"/>
                    </a:solidFill>
                  </a:rPr>
                  <a:t>摂取栄養量の制約</a:t>
                </a:r>
              </a:p>
            </p:txBody>
          </p:sp>
          <p:sp>
            <p:nvSpPr>
              <p:cNvPr id="40" name="四角形: 角を丸くする 39">
                <a:extLst>
                  <a:ext uri="{FF2B5EF4-FFF2-40B4-BE49-F238E27FC236}">
                    <a16:creationId xmlns:a16="http://schemas.microsoft.com/office/drawing/2014/main" id="{F612AF3E-7D08-4858-9EE7-2F42040D8BC8}"/>
                  </a:ext>
                </a:extLst>
              </p:cNvPr>
              <p:cNvSpPr/>
              <p:nvPr/>
            </p:nvSpPr>
            <p:spPr>
              <a:xfrm>
                <a:off x="7262455" y="2841822"/>
                <a:ext cx="1343617" cy="34455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900" b="1" dirty="0">
                    <a:solidFill>
                      <a:schemeClr val="tx1"/>
                    </a:solidFill>
                  </a:rPr>
                  <a:t>摂取カロリーの制約</a:t>
                </a:r>
              </a:p>
            </p:txBody>
          </p:sp>
          <p:sp>
            <p:nvSpPr>
              <p:cNvPr id="41" name="四角形: 角を丸くする 40">
                <a:extLst>
                  <a:ext uri="{FF2B5EF4-FFF2-40B4-BE49-F238E27FC236}">
                    <a16:creationId xmlns:a16="http://schemas.microsoft.com/office/drawing/2014/main" id="{D26C04E9-BB41-4403-964B-5EC440E079F4}"/>
                  </a:ext>
                </a:extLst>
              </p:cNvPr>
              <p:cNvSpPr/>
              <p:nvPr/>
            </p:nvSpPr>
            <p:spPr>
              <a:xfrm>
                <a:off x="7260255" y="3392127"/>
                <a:ext cx="1343617" cy="34455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 b="1" dirty="0">
                    <a:solidFill>
                      <a:schemeClr val="tx1"/>
                    </a:solidFill>
                  </a:rPr>
                  <a:t>調理時間の制約</a:t>
                </a:r>
                <a:r>
                  <a:rPr kumimoji="1" lang="en-US" altLang="ja-JP" sz="1000" b="1" dirty="0">
                    <a:solidFill>
                      <a:schemeClr val="tx1"/>
                    </a:solidFill>
                  </a:rPr>
                  <a:t>(</a:t>
                </a:r>
                <a:r>
                  <a:rPr kumimoji="1" lang="ja-JP" altLang="en-US" sz="1000" b="1" dirty="0">
                    <a:solidFill>
                      <a:schemeClr val="tx1"/>
                    </a:solidFill>
                  </a:rPr>
                  <a:t>朝</a:t>
                </a:r>
                <a:r>
                  <a:rPr kumimoji="1" lang="en-US" altLang="ja-JP" sz="1000" b="1" dirty="0">
                    <a:solidFill>
                      <a:schemeClr val="tx1"/>
                    </a:solidFill>
                  </a:rPr>
                  <a:t>)</a:t>
                </a:r>
                <a:endParaRPr kumimoji="1" lang="ja-JP" alt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四角形: 角を丸くする 41">
                <a:extLst>
                  <a:ext uri="{FF2B5EF4-FFF2-40B4-BE49-F238E27FC236}">
                    <a16:creationId xmlns:a16="http://schemas.microsoft.com/office/drawing/2014/main" id="{599C4168-911C-416D-809B-7BA7C8EB7826}"/>
                  </a:ext>
                </a:extLst>
              </p:cNvPr>
              <p:cNvSpPr/>
              <p:nvPr/>
            </p:nvSpPr>
            <p:spPr>
              <a:xfrm>
                <a:off x="7262455" y="3994734"/>
                <a:ext cx="1343617" cy="34455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 b="1" dirty="0">
                    <a:solidFill>
                      <a:schemeClr val="tx1"/>
                    </a:solidFill>
                  </a:rPr>
                  <a:t>調理時間の制約</a:t>
                </a:r>
                <a:r>
                  <a:rPr kumimoji="1" lang="en-US" altLang="ja-JP" sz="1000" b="1" dirty="0">
                    <a:solidFill>
                      <a:schemeClr val="tx1"/>
                    </a:solidFill>
                  </a:rPr>
                  <a:t>(</a:t>
                </a:r>
                <a:r>
                  <a:rPr lang="ja-JP" altLang="en-US" sz="1000" b="1" dirty="0">
                    <a:solidFill>
                      <a:schemeClr val="tx1"/>
                    </a:solidFill>
                  </a:rPr>
                  <a:t>昼</a:t>
                </a:r>
                <a:r>
                  <a:rPr kumimoji="1" lang="en-US" altLang="ja-JP" sz="1000" b="1" dirty="0">
                    <a:solidFill>
                      <a:schemeClr val="tx1"/>
                    </a:solidFill>
                  </a:rPr>
                  <a:t>)</a:t>
                </a:r>
                <a:endParaRPr kumimoji="1" lang="ja-JP" alt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四角形: 角を丸くする 42">
                <a:extLst>
                  <a:ext uri="{FF2B5EF4-FFF2-40B4-BE49-F238E27FC236}">
                    <a16:creationId xmlns:a16="http://schemas.microsoft.com/office/drawing/2014/main" id="{5D25C990-02E9-465F-B7FE-96FECD8622FF}"/>
                  </a:ext>
                </a:extLst>
              </p:cNvPr>
              <p:cNvSpPr/>
              <p:nvPr/>
            </p:nvSpPr>
            <p:spPr>
              <a:xfrm>
                <a:off x="7262455" y="4643742"/>
                <a:ext cx="1343617" cy="34455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 b="1" dirty="0">
                    <a:solidFill>
                      <a:schemeClr val="tx1"/>
                    </a:solidFill>
                  </a:rPr>
                  <a:t>調理時間の制約</a:t>
                </a:r>
                <a:r>
                  <a:rPr kumimoji="1" lang="en-US" altLang="ja-JP" sz="1000" b="1" dirty="0">
                    <a:solidFill>
                      <a:schemeClr val="tx1"/>
                    </a:solidFill>
                  </a:rPr>
                  <a:t>(</a:t>
                </a:r>
                <a:r>
                  <a:rPr kumimoji="1" lang="ja-JP" altLang="en-US" sz="1000" b="1" dirty="0">
                    <a:solidFill>
                      <a:schemeClr val="tx1"/>
                    </a:solidFill>
                  </a:rPr>
                  <a:t>夜</a:t>
                </a:r>
                <a:r>
                  <a:rPr kumimoji="1" lang="en-US" altLang="ja-JP" sz="1000" b="1" dirty="0">
                    <a:solidFill>
                      <a:schemeClr val="tx1"/>
                    </a:solidFill>
                  </a:rPr>
                  <a:t>)</a:t>
                </a:r>
                <a:endParaRPr kumimoji="1" lang="ja-JP" alt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四角形: 角を丸くする 43">
                <a:extLst>
                  <a:ext uri="{FF2B5EF4-FFF2-40B4-BE49-F238E27FC236}">
                    <a16:creationId xmlns:a16="http://schemas.microsoft.com/office/drawing/2014/main" id="{A05134D2-E291-416E-AA1A-ABE7F2878A0F}"/>
                  </a:ext>
                </a:extLst>
              </p:cNvPr>
              <p:cNvSpPr/>
              <p:nvPr/>
            </p:nvSpPr>
            <p:spPr>
              <a:xfrm>
                <a:off x="7260255" y="5137043"/>
                <a:ext cx="1343617" cy="34455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400" b="1" dirty="0">
                    <a:solidFill>
                      <a:schemeClr val="tx1"/>
                    </a:solidFill>
                  </a:rPr>
                  <a:t>主菜の制約</a:t>
                </a:r>
                <a:endParaRPr kumimoji="1" lang="ja-JP" alt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四角形: 角を丸くする 44">
                <a:extLst>
                  <a:ext uri="{FF2B5EF4-FFF2-40B4-BE49-F238E27FC236}">
                    <a16:creationId xmlns:a16="http://schemas.microsoft.com/office/drawing/2014/main" id="{98D70C8A-E726-4E15-8364-139C390D1E1D}"/>
                  </a:ext>
                </a:extLst>
              </p:cNvPr>
              <p:cNvSpPr/>
              <p:nvPr/>
            </p:nvSpPr>
            <p:spPr>
              <a:xfrm>
                <a:off x="7260255" y="5691699"/>
                <a:ext cx="1343617" cy="34455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400" b="1" dirty="0">
                    <a:solidFill>
                      <a:schemeClr val="tx1"/>
                    </a:solidFill>
                  </a:rPr>
                  <a:t>副菜の制約</a:t>
                </a:r>
                <a:endParaRPr kumimoji="1" lang="ja-JP" alt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四角形: 角を丸くする 45">
                <a:extLst>
                  <a:ext uri="{FF2B5EF4-FFF2-40B4-BE49-F238E27FC236}">
                    <a16:creationId xmlns:a16="http://schemas.microsoft.com/office/drawing/2014/main" id="{B711DECE-193E-4B0D-B254-F6EB709598C1}"/>
                  </a:ext>
                </a:extLst>
              </p:cNvPr>
              <p:cNvSpPr/>
              <p:nvPr/>
            </p:nvSpPr>
            <p:spPr>
              <a:xfrm>
                <a:off x="7260255" y="6254822"/>
                <a:ext cx="1343617" cy="34455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b="1" dirty="0">
                    <a:solidFill>
                      <a:schemeClr val="tx1"/>
                    </a:solidFill>
                  </a:rPr>
                  <a:t>料理種類の制約</a:t>
                </a:r>
                <a:endParaRPr kumimoji="1" lang="ja-JP" altLang="en-US" sz="12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60EB249E-AD73-4D34-A60B-D49AE430ED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7619" y="2862797"/>
                <a:ext cx="1197061" cy="1559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6D385ABA-2332-4DF8-9A71-86C56271A9D5}"/>
                </a:ext>
              </a:extLst>
            </p:cNvPr>
            <p:cNvSpPr/>
            <p:nvPr/>
          </p:nvSpPr>
          <p:spPr>
            <a:xfrm>
              <a:off x="5500102" y="621494"/>
              <a:ext cx="1345316" cy="3367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chemeClr val="tx1"/>
                  </a:solidFill>
                </a:rPr>
                <a:t>定式化</a:t>
              </a:r>
            </a:p>
          </p:txBody>
        </p:sp>
        <p:pic>
          <p:nvPicPr>
            <p:cNvPr id="53" name="Picture 6" descr="https://i.gyazo.com/dd4819fe2a2f9b69f4c586e4bb1e2157.png">
              <a:extLst>
                <a:ext uri="{FF2B5EF4-FFF2-40B4-BE49-F238E27FC236}">
                  <a16:creationId xmlns:a16="http://schemas.microsoft.com/office/drawing/2014/main" id="{66A0F5F7-2960-45FC-9795-9031C2EE1F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449"/>
            <a:stretch/>
          </p:blipFill>
          <p:spPr bwMode="auto">
            <a:xfrm>
              <a:off x="272555" y="1054684"/>
              <a:ext cx="3336417" cy="73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四角形: 角を丸くする 53">
              <a:extLst>
                <a:ext uri="{FF2B5EF4-FFF2-40B4-BE49-F238E27FC236}">
                  <a16:creationId xmlns:a16="http://schemas.microsoft.com/office/drawing/2014/main" id="{2AF160FE-CEEA-4A1D-B801-029C482F1B08}"/>
                </a:ext>
              </a:extLst>
            </p:cNvPr>
            <p:cNvSpPr/>
            <p:nvPr/>
          </p:nvSpPr>
          <p:spPr>
            <a:xfrm>
              <a:off x="153520" y="903224"/>
              <a:ext cx="3606956" cy="114033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AF061834-DF4F-4D8D-AF24-3954579E4045}"/>
                </a:ext>
              </a:extLst>
            </p:cNvPr>
            <p:cNvSpPr txBox="1"/>
            <p:nvPr/>
          </p:nvSpPr>
          <p:spPr>
            <a:xfrm>
              <a:off x="2573676" y="1565223"/>
              <a:ext cx="14318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k = 1,2,</a:t>
              </a:r>
              <a:r>
                <a:rPr lang="ja-JP" altLang="en-US" sz="1200" i="1" dirty="0">
                  <a:latin typeface="Cambria Math" panose="02040503050406030204" pitchFamily="18" charset="0"/>
                  <a:ea typeface="Meiryo UI" panose="020B0604030504040204" pitchFamily="50" charset="-128"/>
                </a:rPr>
                <a:t>　・・・</a:t>
              </a:r>
              <a:r>
                <a:rPr lang="en-US" altLang="ja-JP" sz="12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m</a:t>
              </a:r>
              <a:endParaRPr kumimoji="1" lang="ja-JP" altLang="en-US" sz="1200" i="1" dirty="0">
                <a:latin typeface="Cambria Math" panose="02040503050406030204" pitchFamily="18" charset="0"/>
                <a:ea typeface="Meiryo UI" panose="020B0604030504040204" pitchFamily="50" charset="-128"/>
              </a:endParaRPr>
            </a:p>
          </p:txBody>
        </p:sp>
        <p:sp>
          <p:nvSpPr>
            <p:cNvPr id="60" name="四角形: 角を丸くする 59">
              <a:extLst>
                <a:ext uri="{FF2B5EF4-FFF2-40B4-BE49-F238E27FC236}">
                  <a16:creationId xmlns:a16="http://schemas.microsoft.com/office/drawing/2014/main" id="{74970DC7-50D0-47D9-A886-83FD2E937800}"/>
                </a:ext>
              </a:extLst>
            </p:cNvPr>
            <p:cNvSpPr/>
            <p:nvPr/>
          </p:nvSpPr>
          <p:spPr>
            <a:xfrm>
              <a:off x="407582" y="673654"/>
              <a:ext cx="1345316" cy="3367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chemeClr val="tx1"/>
                  </a:solidFill>
                </a:rPr>
                <a:t>定式化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05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F64F695-D06A-4B46-BCFB-B8CF38E287D2}"/>
              </a:ext>
            </a:extLst>
          </p:cNvPr>
          <p:cNvGrpSpPr/>
          <p:nvPr/>
        </p:nvGrpSpPr>
        <p:grpSpPr>
          <a:xfrm>
            <a:off x="0" y="-69006"/>
            <a:ext cx="12192000" cy="6927006"/>
            <a:chOff x="0" y="-69006"/>
            <a:chExt cx="12192000" cy="692700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F853F9E-9F65-931F-5687-859CCD3FC2B0}"/>
                </a:ext>
              </a:extLst>
            </p:cNvPr>
            <p:cNvSpPr/>
            <p:nvPr/>
          </p:nvSpPr>
          <p:spPr>
            <a:xfrm>
              <a:off x="0" y="-69006"/>
              <a:ext cx="12192000" cy="61391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3171039" y="33703"/>
              <a:ext cx="5700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献立作成における多目的最適化の定式化</a:t>
              </a:r>
              <a:endPara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5ABC005-F29D-939F-06FD-D4D59607053D}"/>
                </a:ext>
              </a:extLst>
            </p:cNvPr>
            <p:cNvSpPr/>
            <p:nvPr/>
          </p:nvSpPr>
          <p:spPr>
            <a:xfrm>
              <a:off x="0" y="-53163"/>
              <a:ext cx="12192000" cy="69111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Picture 6" descr="https://i.gyazo.com/cb4cfba35b9df03490d6dec43ced5fc5.png">
              <a:extLst>
                <a:ext uri="{FF2B5EF4-FFF2-40B4-BE49-F238E27FC236}">
                  <a16:creationId xmlns:a16="http://schemas.microsoft.com/office/drawing/2014/main" id="{43C4BDB8-38C3-4B64-AA45-E9AEC4B43D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6" r="82327" b="36"/>
            <a:stretch/>
          </p:blipFill>
          <p:spPr bwMode="auto">
            <a:xfrm>
              <a:off x="74429" y="2135619"/>
              <a:ext cx="946850" cy="56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i.gyazo.com/548fd903265b5befcbeb2af34d0aa1f9.png">
              <a:extLst>
                <a:ext uri="{FF2B5EF4-FFF2-40B4-BE49-F238E27FC236}">
                  <a16:creationId xmlns:a16="http://schemas.microsoft.com/office/drawing/2014/main" id="{C4BD302E-8F10-44B5-A0C6-7BA1297E16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" r="68858" b="3337"/>
            <a:stretch/>
          </p:blipFill>
          <p:spPr bwMode="auto">
            <a:xfrm>
              <a:off x="86622" y="1534450"/>
              <a:ext cx="904225" cy="569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i.gyazo.com/0defbd68e71327de71d6ade9a539e72d.png">
              <a:extLst>
                <a:ext uri="{FF2B5EF4-FFF2-40B4-BE49-F238E27FC236}">
                  <a16:creationId xmlns:a16="http://schemas.microsoft.com/office/drawing/2014/main" id="{3CFED449-EF09-401D-A369-668EF3EFF0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121"/>
            <a:stretch/>
          </p:blipFill>
          <p:spPr bwMode="auto">
            <a:xfrm>
              <a:off x="128926" y="868515"/>
              <a:ext cx="838567" cy="63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 descr="https://i.gyazo.com/85dc84feef41b7015ef4490790be5e32.png">
              <a:extLst>
                <a:ext uri="{FF2B5EF4-FFF2-40B4-BE49-F238E27FC236}">
                  <a16:creationId xmlns:a16="http://schemas.microsoft.com/office/drawing/2014/main" id="{C337BDCD-8929-4863-A658-29AA217F6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100" y="2255953"/>
              <a:ext cx="952948" cy="270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s://i.gyazo.com/6c1e934def6c7c6d0db67fc6bd79a625.png">
              <a:extLst>
                <a:ext uri="{FF2B5EF4-FFF2-40B4-BE49-F238E27FC236}">
                  <a16:creationId xmlns:a16="http://schemas.microsoft.com/office/drawing/2014/main" id="{BA4CD6FB-BC0C-4EF9-AF9E-E98D7A12A7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47" r="67598" b="-991"/>
            <a:stretch/>
          </p:blipFill>
          <p:spPr bwMode="auto">
            <a:xfrm>
              <a:off x="1477251" y="3315470"/>
              <a:ext cx="1218803" cy="581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s://i.gyazo.com/6c1e934def6c7c6d0db67fc6bd79a625.png">
              <a:extLst>
                <a:ext uri="{FF2B5EF4-FFF2-40B4-BE49-F238E27FC236}">
                  <a16:creationId xmlns:a16="http://schemas.microsoft.com/office/drawing/2014/main" id="{6F4AE511-9CD9-4DC9-B63F-5B32953B34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93" b="52747"/>
            <a:stretch/>
          </p:blipFill>
          <p:spPr bwMode="auto">
            <a:xfrm>
              <a:off x="1527736" y="2740157"/>
              <a:ext cx="1847147" cy="56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s://i.gyazo.com/0defbd68e71327de71d6ade9a539e72d.png">
              <a:extLst>
                <a:ext uri="{FF2B5EF4-FFF2-40B4-BE49-F238E27FC236}">
                  <a16:creationId xmlns:a16="http://schemas.microsoft.com/office/drawing/2014/main" id="{68D34BF9-C0F2-4972-A9D6-0F24D8475D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56"/>
            <a:stretch/>
          </p:blipFill>
          <p:spPr bwMode="auto">
            <a:xfrm>
              <a:off x="1504093" y="845585"/>
              <a:ext cx="1127929" cy="63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s://i.gyazo.com/548fd903265b5befcbeb2af34d0aa1f9.png">
              <a:extLst>
                <a:ext uri="{FF2B5EF4-FFF2-40B4-BE49-F238E27FC236}">
                  <a16:creationId xmlns:a16="http://schemas.microsoft.com/office/drawing/2014/main" id="{BB24C055-4199-40EE-B761-25DB1764C1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52" t="1" r="1" b="3336"/>
            <a:stretch/>
          </p:blipFill>
          <p:spPr bwMode="auto">
            <a:xfrm>
              <a:off x="1541219" y="1534450"/>
              <a:ext cx="1127929" cy="569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s://i.gyazo.com/cb4cfba35b9df03490d6dec43ced5fc5.png">
              <a:extLst>
                <a:ext uri="{FF2B5EF4-FFF2-40B4-BE49-F238E27FC236}">
                  <a16:creationId xmlns:a16="http://schemas.microsoft.com/office/drawing/2014/main" id="{EAB17C30-4718-472A-8EBC-DC508626E6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8" t="-36" r="31995" b="36"/>
            <a:stretch/>
          </p:blipFill>
          <p:spPr bwMode="auto">
            <a:xfrm>
              <a:off x="1541158" y="2143683"/>
              <a:ext cx="1820305" cy="56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https://i.gyazo.com/565eb83e805ab2f23bc91559a5ff0610.png">
              <a:extLst>
                <a:ext uri="{FF2B5EF4-FFF2-40B4-BE49-F238E27FC236}">
                  <a16:creationId xmlns:a16="http://schemas.microsoft.com/office/drawing/2014/main" id="{4475D6B7-99F9-4D8B-9248-932C6436AB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77"/>
            <a:stretch/>
          </p:blipFill>
          <p:spPr bwMode="auto">
            <a:xfrm>
              <a:off x="1495782" y="3849351"/>
              <a:ext cx="1218803" cy="1218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https://i.gyazo.com/8f64997aeef194eb03742bb6ac5b8ccd.png">
              <a:extLst>
                <a:ext uri="{FF2B5EF4-FFF2-40B4-BE49-F238E27FC236}">
                  <a16:creationId xmlns:a16="http://schemas.microsoft.com/office/drawing/2014/main" id="{67166A4A-FE87-472E-9D1D-27A5159F2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03"/>
            <a:stretch/>
          </p:blipFill>
          <p:spPr bwMode="auto">
            <a:xfrm>
              <a:off x="1536617" y="5036547"/>
              <a:ext cx="1757631" cy="1674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0" descr="https://i.gyazo.com/6fcc7e628f0c5394cbd20a9e9817d7ae.png">
              <a:extLst>
                <a:ext uri="{FF2B5EF4-FFF2-40B4-BE49-F238E27FC236}">
                  <a16:creationId xmlns:a16="http://schemas.microsoft.com/office/drawing/2014/main" id="{50F0F57F-5CF8-425A-A670-0273FBAF7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567" y="793433"/>
              <a:ext cx="3883380" cy="2552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2" descr="https://i.gyazo.com/fd87e46a0c7687a1a6f67b308c36203e.png">
              <a:extLst>
                <a:ext uri="{FF2B5EF4-FFF2-40B4-BE49-F238E27FC236}">
                  <a16:creationId xmlns:a16="http://schemas.microsoft.com/office/drawing/2014/main" id="{FFD327CF-3643-4C0E-A292-D08590FB2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567" y="3354704"/>
              <a:ext cx="4304244" cy="265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4" descr="https://i.gyazo.com/09e52c759d4492293816e89e9f5c9779.png">
              <a:extLst>
                <a:ext uri="{FF2B5EF4-FFF2-40B4-BE49-F238E27FC236}">
                  <a16:creationId xmlns:a16="http://schemas.microsoft.com/office/drawing/2014/main" id="{BB7F0D38-DFD3-4175-972F-A510C4D3A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8419" y="5974774"/>
              <a:ext cx="2513800" cy="745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s://i.gyazo.com/8f64997aeef194eb03742bb6ac5b8ccd.png">
              <a:extLst>
                <a:ext uri="{FF2B5EF4-FFF2-40B4-BE49-F238E27FC236}">
                  <a16:creationId xmlns:a16="http://schemas.microsoft.com/office/drawing/2014/main" id="{AE12D45A-DFF2-496B-B614-756CC24237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83"/>
            <a:stretch/>
          </p:blipFill>
          <p:spPr bwMode="auto">
            <a:xfrm>
              <a:off x="3403294" y="5026716"/>
              <a:ext cx="365077" cy="1674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7015DA96-7D53-42D4-A733-0CF7A720B03B}"/>
                </a:ext>
              </a:extLst>
            </p:cNvPr>
            <p:cNvSpPr/>
            <p:nvPr/>
          </p:nvSpPr>
          <p:spPr>
            <a:xfrm>
              <a:off x="6740296" y="721139"/>
              <a:ext cx="5394717" cy="5998637"/>
            </a:xfrm>
            <a:prstGeom prst="roundRect">
              <a:avLst>
                <a:gd name="adj" fmla="val 2804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EA9F5050-7621-416C-84E2-56A9202C696E}"/>
                </a:ext>
              </a:extLst>
            </p:cNvPr>
            <p:cNvSpPr/>
            <p:nvPr/>
          </p:nvSpPr>
          <p:spPr>
            <a:xfrm>
              <a:off x="86622" y="730361"/>
              <a:ext cx="6598703" cy="5970874"/>
            </a:xfrm>
            <a:prstGeom prst="roundRect">
              <a:avLst>
                <a:gd name="adj" fmla="val 3480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856461AB-020E-4EF3-BF79-6287C0EE727C}"/>
                </a:ext>
              </a:extLst>
            </p:cNvPr>
            <p:cNvSpPr/>
            <p:nvPr/>
          </p:nvSpPr>
          <p:spPr>
            <a:xfrm>
              <a:off x="8562540" y="641549"/>
              <a:ext cx="1681652" cy="32871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chemeClr val="tx1"/>
                  </a:solidFill>
                </a:rPr>
                <a:t>変数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四角形: 角を丸くする 32">
              <a:extLst>
                <a:ext uri="{FF2B5EF4-FFF2-40B4-BE49-F238E27FC236}">
                  <a16:creationId xmlns:a16="http://schemas.microsoft.com/office/drawing/2014/main" id="{E47AAF63-984A-45B0-B83E-0D47BFD30240}"/>
                </a:ext>
              </a:extLst>
            </p:cNvPr>
            <p:cNvSpPr/>
            <p:nvPr/>
          </p:nvSpPr>
          <p:spPr>
            <a:xfrm>
              <a:off x="9664734" y="2588810"/>
              <a:ext cx="2397455" cy="1869574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35D952F9-301B-494E-A8EC-70DF0EECB80C}"/>
                </a:ext>
              </a:extLst>
            </p:cNvPr>
            <p:cNvSpPr/>
            <p:nvPr/>
          </p:nvSpPr>
          <p:spPr>
            <a:xfrm>
              <a:off x="10042201" y="2381694"/>
              <a:ext cx="1642519" cy="4090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ログイン情報</a:t>
              </a:r>
            </a:p>
          </p:txBody>
        </p:sp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8A1CE2D6-485A-4283-B970-AB2CBD4C6E00}"/>
                </a:ext>
              </a:extLst>
            </p:cNvPr>
            <p:cNvSpPr/>
            <p:nvPr/>
          </p:nvSpPr>
          <p:spPr>
            <a:xfrm>
              <a:off x="4622667" y="991064"/>
              <a:ext cx="2002400" cy="3445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調理時間の最小化</a:t>
              </a:r>
            </a:p>
          </p:txBody>
        </p:sp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990FB5D1-41E9-43BD-A640-30E7C77A6351}"/>
                </a:ext>
              </a:extLst>
            </p:cNvPr>
            <p:cNvSpPr/>
            <p:nvPr/>
          </p:nvSpPr>
          <p:spPr>
            <a:xfrm>
              <a:off x="4536222" y="1615236"/>
              <a:ext cx="2085759" cy="3445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chemeClr val="tx1"/>
                  </a:solidFill>
                </a:rPr>
                <a:t>食材コスト</a:t>
              </a:r>
              <a:r>
                <a:rPr kumimoji="1" lang="ja-JP" altLang="en-US" sz="1600" b="1" dirty="0">
                  <a:solidFill>
                    <a:schemeClr val="tx1"/>
                  </a:solidFill>
                </a:rPr>
                <a:t>の最小化</a:t>
              </a:r>
            </a:p>
          </p:txBody>
        </p: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9FB58838-77AD-4E08-A8D1-CDF8F6B24A30}"/>
                </a:ext>
              </a:extLst>
            </p:cNvPr>
            <p:cNvSpPr/>
            <p:nvPr/>
          </p:nvSpPr>
          <p:spPr>
            <a:xfrm>
              <a:off x="4536222" y="2239214"/>
              <a:ext cx="2085759" cy="3445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摂取栄養量の制約</a:t>
              </a:r>
            </a:p>
          </p:txBody>
        </p:sp>
        <p:sp>
          <p:nvSpPr>
            <p:cNvPr id="38" name="四角形: 角を丸くする 37">
              <a:extLst>
                <a:ext uri="{FF2B5EF4-FFF2-40B4-BE49-F238E27FC236}">
                  <a16:creationId xmlns:a16="http://schemas.microsoft.com/office/drawing/2014/main" id="{7744D7C3-165C-4584-964A-DBFF9BC4B3A3}"/>
                </a:ext>
              </a:extLst>
            </p:cNvPr>
            <p:cNvSpPr/>
            <p:nvPr/>
          </p:nvSpPr>
          <p:spPr>
            <a:xfrm>
              <a:off x="4539637" y="2841822"/>
              <a:ext cx="2085759" cy="3445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摂取カロリーの制約</a:t>
              </a:r>
            </a:p>
          </p:txBody>
        </p:sp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6B9D3132-8468-4937-814D-256AD50B59DF}"/>
                </a:ext>
              </a:extLst>
            </p:cNvPr>
            <p:cNvSpPr/>
            <p:nvPr/>
          </p:nvSpPr>
          <p:spPr>
            <a:xfrm>
              <a:off x="4536222" y="3392127"/>
              <a:ext cx="2085759" cy="3445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調理時間の制約</a:t>
              </a:r>
              <a:r>
                <a:rPr kumimoji="1" lang="en-US" altLang="ja-JP" sz="1600" b="1" dirty="0">
                  <a:solidFill>
                    <a:schemeClr val="tx1"/>
                  </a:solidFill>
                </a:rPr>
                <a:t>(</a:t>
              </a:r>
              <a:r>
                <a:rPr kumimoji="1" lang="ja-JP" altLang="en-US" sz="1600" b="1" dirty="0">
                  <a:solidFill>
                    <a:schemeClr val="tx1"/>
                  </a:solidFill>
                </a:rPr>
                <a:t>朝</a:t>
              </a:r>
              <a:r>
                <a:rPr kumimoji="1" lang="en-US" altLang="ja-JP" sz="1600" b="1" dirty="0">
                  <a:solidFill>
                    <a:schemeClr val="tx1"/>
                  </a:solidFill>
                </a:rPr>
                <a:t>)</a:t>
              </a:r>
              <a:endParaRPr kumimoji="1"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四角形: 角を丸くする 39">
              <a:extLst>
                <a:ext uri="{FF2B5EF4-FFF2-40B4-BE49-F238E27FC236}">
                  <a16:creationId xmlns:a16="http://schemas.microsoft.com/office/drawing/2014/main" id="{10A72F04-EF6A-44BB-9E6F-5AC8D50CFCC1}"/>
                </a:ext>
              </a:extLst>
            </p:cNvPr>
            <p:cNvSpPr/>
            <p:nvPr/>
          </p:nvSpPr>
          <p:spPr>
            <a:xfrm>
              <a:off x="4539637" y="3994734"/>
              <a:ext cx="2085759" cy="3445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調理時間の制約</a:t>
              </a:r>
              <a:r>
                <a:rPr kumimoji="1" lang="en-US" altLang="ja-JP" sz="1600" b="1" dirty="0">
                  <a:solidFill>
                    <a:schemeClr val="tx1"/>
                  </a:solidFill>
                </a:rPr>
                <a:t>(</a:t>
              </a:r>
              <a:r>
                <a:rPr lang="ja-JP" altLang="en-US" sz="1600" b="1" dirty="0">
                  <a:solidFill>
                    <a:schemeClr val="tx1"/>
                  </a:solidFill>
                </a:rPr>
                <a:t>昼</a:t>
              </a:r>
              <a:r>
                <a:rPr kumimoji="1" lang="en-US" altLang="ja-JP" sz="1600" b="1" dirty="0">
                  <a:solidFill>
                    <a:schemeClr val="tx1"/>
                  </a:solidFill>
                </a:rPr>
                <a:t>)</a:t>
              </a:r>
              <a:endParaRPr kumimoji="1"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四角形: 角を丸くする 40">
              <a:extLst>
                <a:ext uri="{FF2B5EF4-FFF2-40B4-BE49-F238E27FC236}">
                  <a16:creationId xmlns:a16="http://schemas.microsoft.com/office/drawing/2014/main" id="{3AB10E7A-96E0-43E4-A1C2-3483521A3F18}"/>
                </a:ext>
              </a:extLst>
            </p:cNvPr>
            <p:cNvSpPr/>
            <p:nvPr/>
          </p:nvSpPr>
          <p:spPr>
            <a:xfrm>
              <a:off x="4539637" y="4643742"/>
              <a:ext cx="2085759" cy="3445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</a:rPr>
                <a:t>調理時間の制約</a:t>
              </a:r>
              <a:r>
                <a:rPr kumimoji="1" lang="en-US" altLang="ja-JP" sz="1600" b="1" dirty="0">
                  <a:solidFill>
                    <a:schemeClr val="tx1"/>
                  </a:solidFill>
                </a:rPr>
                <a:t>(</a:t>
              </a:r>
              <a:r>
                <a:rPr kumimoji="1" lang="ja-JP" altLang="en-US" sz="1600" b="1" dirty="0">
                  <a:solidFill>
                    <a:schemeClr val="tx1"/>
                  </a:solidFill>
                </a:rPr>
                <a:t>夜</a:t>
              </a:r>
              <a:r>
                <a:rPr kumimoji="1" lang="en-US" altLang="ja-JP" sz="1600" b="1" dirty="0">
                  <a:solidFill>
                    <a:schemeClr val="tx1"/>
                  </a:solidFill>
                </a:rPr>
                <a:t>)</a:t>
              </a:r>
              <a:endParaRPr kumimoji="1"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四角形: 角を丸くする 41">
              <a:extLst>
                <a:ext uri="{FF2B5EF4-FFF2-40B4-BE49-F238E27FC236}">
                  <a16:creationId xmlns:a16="http://schemas.microsoft.com/office/drawing/2014/main" id="{8EF158F9-406F-45FC-9879-D5630BAD0F58}"/>
                </a:ext>
              </a:extLst>
            </p:cNvPr>
            <p:cNvSpPr/>
            <p:nvPr/>
          </p:nvSpPr>
          <p:spPr>
            <a:xfrm>
              <a:off x="4536222" y="5137043"/>
              <a:ext cx="2085759" cy="3445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chemeClr val="tx1"/>
                  </a:solidFill>
                </a:rPr>
                <a:t>主菜の制約</a:t>
              </a:r>
              <a:endParaRPr kumimoji="1"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四角形: 角を丸くする 42">
              <a:extLst>
                <a:ext uri="{FF2B5EF4-FFF2-40B4-BE49-F238E27FC236}">
                  <a16:creationId xmlns:a16="http://schemas.microsoft.com/office/drawing/2014/main" id="{C33F5BD4-4B7E-4A1A-A42E-4EA7C6392F95}"/>
                </a:ext>
              </a:extLst>
            </p:cNvPr>
            <p:cNvSpPr/>
            <p:nvPr/>
          </p:nvSpPr>
          <p:spPr>
            <a:xfrm>
              <a:off x="4536222" y="5691699"/>
              <a:ext cx="2085759" cy="3445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chemeClr val="tx1"/>
                  </a:solidFill>
                </a:rPr>
                <a:t>副菜の制約</a:t>
              </a:r>
              <a:endParaRPr kumimoji="1"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5DA3FFC7-9977-4BB4-95AB-4C63AA68285F}"/>
                </a:ext>
              </a:extLst>
            </p:cNvPr>
            <p:cNvSpPr/>
            <p:nvPr/>
          </p:nvSpPr>
          <p:spPr>
            <a:xfrm>
              <a:off x="4536222" y="6254822"/>
              <a:ext cx="2085759" cy="3445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chemeClr val="tx1"/>
                  </a:solidFill>
                </a:rPr>
                <a:t>料理種類の制約</a:t>
              </a:r>
              <a:endParaRPr kumimoji="1"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7D047158-1CBD-4BA8-9F88-608C2CA9C227}"/>
                </a:ext>
              </a:extLst>
            </p:cNvPr>
            <p:cNvSpPr/>
            <p:nvPr/>
          </p:nvSpPr>
          <p:spPr>
            <a:xfrm>
              <a:off x="2302561" y="631773"/>
              <a:ext cx="2021310" cy="3367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>
                  <a:solidFill>
                    <a:schemeClr val="tx1"/>
                  </a:solidFill>
                </a:rPr>
                <a:t>定式化</a:t>
              </a:r>
            </a:p>
          </p:txBody>
        </p:sp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4A128FD1-83E4-450A-BC81-E21BB4194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2203" y="2862797"/>
              <a:ext cx="1858253" cy="1559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577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D99133D-33BB-42BA-8B71-86D6623A3E1C}"/>
              </a:ext>
            </a:extLst>
          </p:cNvPr>
          <p:cNvGrpSpPr/>
          <p:nvPr/>
        </p:nvGrpSpPr>
        <p:grpSpPr>
          <a:xfrm>
            <a:off x="72928" y="-106326"/>
            <a:ext cx="12044274" cy="6658851"/>
            <a:chOff x="72928" y="0"/>
            <a:chExt cx="12044274" cy="6658851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30FB5BBD-F192-4D67-99ED-56091B6A810C}"/>
                </a:ext>
              </a:extLst>
            </p:cNvPr>
            <p:cNvGrpSpPr/>
            <p:nvPr/>
          </p:nvGrpSpPr>
          <p:grpSpPr>
            <a:xfrm>
              <a:off x="472152" y="465891"/>
              <a:ext cx="11131134" cy="5862998"/>
              <a:chOff x="472152" y="572217"/>
              <a:chExt cx="11131134" cy="5862998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11E4DF62-DDC6-44AD-99E3-A21BEFE1A0EE}"/>
                  </a:ext>
                </a:extLst>
              </p:cNvPr>
              <p:cNvGrpSpPr/>
              <p:nvPr/>
            </p:nvGrpSpPr>
            <p:grpSpPr>
              <a:xfrm>
                <a:off x="472152" y="572217"/>
                <a:ext cx="11131134" cy="5862998"/>
                <a:chOff x="412822" y="615437"/>
                <a:chExt cx="11131134" cy="5862998"/>
              </a:xfrm>
            </p:grpSpPr>
            <p:grpSp>
              <p:nvGrpSpPr>
                <p:cNvPr id="12" name="グループ化 11">
                  <a:extLst>
                    <a:ext uri="{FF2B5EF4-FFF2-40B4-BE49-F238E27FC236}">
                      <a16:creationId xmlns:a16="http://schemas.microsoft.com/office/drawing/2014/main" id="{6651D988-F866-4588-AB9A-B368F2DF7DD4}"/>
                    </a:ext>
                  </a:extLst>
                </p:cNvPr>
                <p:cNvGrpSpPr/>
                <p:nvPr/>
              </p:nvGrpSpPr>
              <p:grpSpPr>
                <a:xfrm>
                  <a:off x="412822" y="635323"/>
                  <a:ext cx="11035565" cy="5843112"/>
                  <a:chOff x="519936" y="637092"/>
                  <a:chExt cx="11035565" cy="5843112"/>
                </a:xfrm>
              </p:grpSpPr>
              <p:pic>
                <p:nvPicPr>
                  <p:cNvPr id="5" name="図 4">
                    <a:extLst>
                      <a:ext uri="{FF2B5EF4-FFF2-40B4-BE49-F238E27FC236}">
                        <a16:creationId xmlns:a16="http://schemas.microsoft.com/office/drawing/2014/main" id="{E2CC9B09-868C-406E-8840-5603C5346A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9936" y="637092"/>
                    <a:ext cx="11035565" cy="5843112"/>
                  </a:xfrm>
                  <a:prstGeom prst="rect">
                    <a:avLst/>
                  </a:prstGeom>
                </p:spPr>
              </p:pic>
              <p:sp>
                <p:nvSpPr>
                  <p:cNvPr id="10" name="正方形/長方形 9">
                    <a:extLst>
                      <a:ext uri="{FF2B5EF4-FFF2-40B4-BE49-F238E27FC236}">
                        <a16:creationId xmlns:a16="http://schemas.microsoft.com/office/drawing/2014/main" id="{865B1AC4-2B03-4780-A2A5-E8E621117D83}"/>
                      </a:ext>
                    </a:extLst>
                  </p:cNvPr>
                  <p:cNvSpPr/>
                  <p:nvPr/>
                </p:nvSpPr>
                <p:spPr>
                  <a:xfrm>
                    <a:off x="1148315" y="5886501"/>
                    <a:ext cx="2849527" cy="313141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dirty="0"/>
                      <a:t>ランク付けの例</a:t>
                    </a:r>
                  </a:p>
                </p:txBody>
              </p:sp>
            </p:grpSp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D6AB73D0-545F-4315-87E6-2A4203014E47}"/>
                    </a:ext>
                  </a:extLst>
                </p:cNvPr>
                <p:cNvSpPr/>
                <p:nvPr/>
              </p:nvSpPr>
              <p:spPr>
                <a:xfrm>
                  <a:off x="5664151" y="615437"/>
                  <a:ext cx="5879805" cy="30773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D6BF823A-43C4-41AC-B63C-72DCFCA4FB30}"/>
                  </a:ext>
                </a:extLst>
              </p:cNvPr>
              <p:cNvSpPr/>
              <p:nvPr/>
            </p:nvSpPr>
            <p:spPr>
              <a:xfrm>
                <a:off x="5930718" y="1226862"/>
                <a:ext cx="5624783" cy="2335045"/>
              </a:xfrm>
              <a:prstGeom prst="round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四角形: 角を丸くする 20">
                <a:extLst>
                  <a:ext uri="{FF2B5EF4-FFF2-40B4-BE49-F238E27FC236}">
                    <a16:creationId xmlns:a16="http://schemas.microsoft.com/office/drawing/2014/main" id="{D1E34647-0CD9-4287-A537-50661E63D407}"/>
                  </a:ext>
                </a:extLst>
              </p:cNvPr>
              <p:cNvSpPr/>
              <p:nvPr/>
            </p:nvSpPr>
            <p:spPr>
              <a:xfrm>
                <a:off x="6163999" y="911380"/>
                <a:ext cx="2328556" cy="3427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b="1" dirty="0"/>
                  <a:t>NSGA-Ⅱ</a:t>
                </a:r>
                <a:r>
                  <a:rPr kumimoji="1" lang="ja-JP" altLang="en-US" b="1" dirty="0"/>
                  <a:t>の流れ</a:t>
                </a:r>
              </a:p>
            </p:txBody>
          </p:sp>
        </p:grp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DE202B2-CB50-0F38-3CF9-4525ED76545B}"/>
                </a:ext>
              </a:extLst>
            </p:cNvPr>
            <p:cNvSpPr/>
            <p:nvPr/>
          </p:nvSpPr>
          <p:spPr>
            <a:xfrm>
              <a:off x="72928" y="1585"/>
              <a:ext cx="12044274" cy="5596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端子 6">
              <a:extLst>
                <a:ext uri="{FF2B5EF4-FFF2-40B4-BE49-F238E27FC236}">
                  <a16:creationId xmlns:a16="http://schemas.microsoft.com/office/drawing/2014/main" id="{1D2AD0FC-C256-E4EF-C6B5-CDF90B7B0EE5}"/>
                </a:ext>
              </a:extLst>
            </p:cNvPr>
            <p:cNvSpPr/>
            <p:nvPr/>
          </p:nvSpPr>
          <p:spPr>
            <a:xfrm>
              <a:off x="627052" y="25244"/>
              <a:ext cx="10821335" cy="516103"/>
            </a:xfrm>
            <a:prstGeom prst="flowChartTermina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2472059" y="45466"/>
              <a:ext cx="7247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chemeClr val="bg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NSGA-Ⅱ</a:t>
              </a:r>
              <a:r>
                <a:rPr lang="ja-JP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の特徴</a:t>
              </a:r>
              <a:endPara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72928" y="0"/>
              <a:ext cx="12044274" cy="6658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F1FC7777-8025-490B-ABB0-1FE9033C6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58" y="1124418"/>
            <a:ext cx="4987630" cy="22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12333</TotalTime>
  <Words>399</Words>
  <Application>Microsoft Office PowerPoint</Application>
  <PresentationFormat>ワイド画面</PresentationFormat>
  <Paragraphs>92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メイリオ</vt:lpstr>
      <vt:lpstr>游ゴシック</vt:lpstr>
      <vt:lpstr>游ゴシック Light</vt:lpstr>
      <vt:lpstr>Arial</vt:lpstr>
      <vt:lpstr>Cambria Math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大森 一輝</dc:creator>
  <cp:lastModifiedBy>カ ズ</cp:lastModifiedBy>
  <cp:revision>222</cp:revision>
  <dcterms:created xsi:type="dcterms:W3CDTF">2022-10-07T01:22:00Z</dcterms:created>
  <dcterms:modified xsi:type="dcterms:W3CDTF">2022-11-02T10:07:15Z</dcterms:modified>
</cp:coreProperties>
</file>