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1" r:id="rId3"/>
    <p:sldId id="276" r:id="rId4"/>
    <p:sldId id="277" r:id="rId5"/>
    <p:sldId id="256" r:id="rId6"/>
    <p:sldId id="275" r:id="rId7"/>
    <p:sldId id="272" r:id="rId8"/>
    <p:sldId id="280" r:id="rId9"/>
    <p:sldId id="273" r:id="rId10"/>
    <p:sldId id="274" r:id="rId11"/>
    <p:sldId id="269" r:id="rId12"/>
    <p:sldId id="281" r:id="rId13"/>
    <p:sldId id="282" r:id="rId14"/>
    <p:sldId id="27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カ ズ" initials="カズ" lastIdx="1" clrIdx="0">
    <p:extLst>
      <p:ext uri="{19B8F6BF-5375-455C-9EA6-DF929625EA0E}">
        <p15:presenceInfo xmlns:p15="http://schemas.microsoft.com/office/powerpoint/2012/main" userId="7fb4fd305a2ce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4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6DF9-5340-4E3A-980D-575DE1D5B391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3860-B63E-414B-9E2B-FC2B81EBB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EDCBF-6B93-3CE1-0726-B93AB2B7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D74BAA-1E1D-53F9-052A-9ED628887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68FC2-D7DE-1276-5BF5-D97A78FE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E6EDCA-FBD3-8EC4-9BF2-489BD8CE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3115E-1DD5-E04B-27E6-C49B67E2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13A13-62F2-D305-107F-A1F4684A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3BDF91-B1ED-3190-9128-FAA40D11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6DFA98-E8B6-3EBC-8685-D913EA5B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6DD47-95FA-6BA3-1923-23C67922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CBC7E-C01F-97D6-936E-8B0E66C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6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9F2C7F-46BA-0417-A6A5-9F536D575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7FB71C-10F1-F9DF-DB9D-DCF0E551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5031D-EA9B-B97B-7333-6ED054A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27261-F1A9-3659-BECD-67839B92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0050F-1300-9141-7266-99D1F5E5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F7D0A-EF1D-E0E0-A580-6CA2495E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9E6B0-936B-EA0D-2AD0-BBD61898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CF4C0-2733-A712-A0A7-2DD55C5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41657-224C-185C-5849-7FBD954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15D6EC-81BF-C1B9-AFDA-88EC355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4D603-099C-46B7-A1F1-55CC4F13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752EF-0F76-00D7-E501-408A947F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CBCF5-2847-A9C7-8AF2-8ED75E88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F27D9-943B-7E66-48D6-A1B50608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C38ED-84C9-4C0C-8852-225AC94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6E909-7378-816F-605D-891D207E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83C32-C7BF-1F8E-1B7B-07E0BB35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4C4DED-02F5-1D17-D14A-D95DABAE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14DFB-25E2-2A01-EA5E-E6F50258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23403A-6364-1FFB-F457-3A93E7DD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C3543E-C955-E0C9-667F-8425C15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BF673-7A74-3040-E2BE-1BAACD1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42724B-35CC-F41D-D25A-3B6281C8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6FA780-2F8F-D51D-FEDA-39F84388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731C04-8673-1733-2882-0CD5D8FEF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ACDBBD-6DE4-C843-962D-ADFEBADB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489974-5F3F-356B-5F30-42FADEA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D364AE-3DD6-0F69-DA7C-DB18B0AE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41E24B-F709-792E-54B9-5A1B98A0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89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8F9-08D4-9334-6091-48274055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97ECA2-51F0-C40D-00EA-B8C49CAB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372D31-8D40-34CA-AF5D-0906E75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F292CC-9636-E691-E6D9-B21EC05B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7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B44BFD-ED60-E4E2-043F-16685C68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471282-CE86-A61F-AD54-F80E22FD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4D00E-886E-1E29-230F-DEEB3790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8EE8C-A20A-1AFD-3965-40A73FDB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05F02-BE06-DD35-A93F-46990D2D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C559D2-423D-E64C-46CD-2DCE1B2A1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BBAA2-1132-F34E-7644-9D43058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D765C0-AA19-0A41-CF40-F4F91B17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6B2E45-C14E-94E7-BA2F-A8FD857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8DCA6-E7E0-CB84-2D23-0F1726B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B6EF06-91CC-A781-DA09-D5257577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01C08C-4395-7122-57AB-8EEE29B9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56D65B-1476-3E66-A11B-B04FCD8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7DF5C-7A8D-6522-321E-CA1B899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AC4CC4-16BF-63CE-421A-4661F968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5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1941C-9E58-6C3C-0B78-07E2182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69D62-4103-8A7A-E570-FA73EE10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7EBDD4-8F53-77DA-3D13-DE6A098B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6125-E945-471E-A528-C803E83E2FF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DE56E-C9CE-73D1-A679-315AB6EAD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4295E-6D05-B07B-98E3-B01EFB32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0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61A894-602D-6371-1396-7A30DD3A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0"/>
            <a:ext cx="12192000" cy="64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リアルタイムでの音階取得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C58EB3-355C-C9BC-DE2A-7E44EB69849A}"/>
              </a:ext>
            </a:extLst>
          </p:cNvPr>
          <p:cNvSpPr txBox="1"/>
          <p:nvPr/>
        </p:nvSpPr>
        <p:spPr>
          <a:xfrm>
            <a:off x="7288306" y="6092488"/>
            <a:ext cx="379207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最も近い音階を判定し出力する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ACB7780-0B4F-E621-8BF1-3A4D3374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306" y="822718"/>
            <a:ext cx="5807458" cy="4306844"/>
          </a:xfrm>
          <a:prstGeom prst="rect">
            <a:avLst/>
          </a:prstGeom>
        </p:spPr>
      </p:pic>
      <p:pic>
        <p:nvPicPr>
          <p:cNvPr id="2" name="Picture 2" descr="音のカタチ">
            <a:extLst>
              <a:ext uri="{FF2B5EF4-FFF2-40B4-BE49-F238E27FC236}">
                <a16:creationId xmlns:a16="http://schemas.microsoft.com/office/drawing/2014/main" id="{F216ACA9-287E-34ED-A732-87DF6772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2" y="681317"/>
            <a:ext cx="5433528" cy="43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8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B10D8F3-BACD-AE30-A3FA-E0E01E2D9561}"/>
              </a:ext>
            </a:extLst>
          </p:cNvPr>
          <p:cNvSpPr/>
          <p:nvPr/>
        </p:nvSpPr>
        <p:spPr>
          <a:xfrm>
            <a:off x="5567083" y="765512"/>
            <a:ext cx="6266328" cy="5871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リアルタイムでの音階取得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C58EB3-355C-C9BC-DE2A-7E44EB69849A}"/>
              </a:ext>
            </a:extLst>
          </p:cNvPr>
          <p:cNvSpPr txBox="1"/>
          <p:nvPr/>
        </p:nvSpPr>
        <p:spPr>
          <a:xfrm>
            <a:off x="6804211" y="6088976"/>
            <a:ext cx="3792071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最も近い音階を判定し出力する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A936A4A-506D-A2E2-FA85-BAD110B36F89}"/>
              </a:ext>
            </a:extLst>
          </p:cNvPr>
          <p:cNvGrpSpPr/>
          <p:nvPr/>
        </p:nvGrpSpPr>
        <p:grpSpPr>
          <a:xfrm>
            <a:off x="569260" y="1099932"/>
            <a:ext cx="4428564" cy="4344378"/>
            <a:chOff x="528918" y="1318520"/>
            <a:chExt cx="4428564" cy="434437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1CB0810-5285-8857-B65E-2437C5A51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918" y="1318520"/>
              <a:ext cx="2156647" cy="432853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6CFE7787-F320-5998-C9F6-681D59870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5565" y="1517646"/>
              <a:ext cx="2271917" cy="4145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6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未定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12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未定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13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A58987B-9380-426F-9ED6-A7FED663943E}"/>
              </a:ext>
            </a:extLst>
          </p:cNvPr>
          <p:cNvSpPr/>
          <p:nvPr/>
        </p:nvSpPr>
        <p:spPr>
          <a:xfrm>
            <a:off x="287326" y="4219412"/>
            <a:ext cx="5713934" cy="22768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現時点のシステム全体の流れ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A4DC843-856E-4247-829C-135A8A961098}"/>
              </a:ext>
            </a:extLst>
          </p:cNvPr>
          <p:cNvGrpSpPr/>
          <p:nvPr/>
        </p:nvGrpSpPr>
        <p:grpSpPr>
          <a:xfrm>
            <a:off x="6170138" y="4219412"/>
            <a:ext cx="5852984" cy="2276897"/>
            <a:chOff x="6231924" y="4497859"/>
            <a:chExt cx="5852984" cy="2276897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1CD6257-8B15-4265-807E-47AB0144E334}"/>
                </a:ext>
              </a:extLst>
            </p:cNvPr>
            <p:cNvSpPr/>
            <p:nvPr/>
          </p:nvSpPr>
          <p:spPr>
            <a:xfrm>
              <a:off x="6231924" y="4497859"/>
              <a:ext cx="5852984" cy="227689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49B2601-954A-4E04-B8FE-A2DD1483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3721" y="4852087"/>
              <a:ext cx="2778433" cy="120427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5D41895-4380-42DF-9767-1F684BE11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9967" y="4545068"/>
              <a:ext cx="2264134" cy="1714679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1246E6F-AAD3-498C-ABAD-20C3E29AE99F}"/>
                </a:ext>
              </a:extLst>
            </p:cNvPr>
            <p:cNvSpPr/>
            <p:nvPr/>
          </p:nvSpPr>
          <p:spPr>
            <a:xfrm>
              <a:off x="7166564" y="6330312"/>
              <a:ext cx="1659924" cy="22654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単音の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tab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譜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D394E95-6664-4A3E-AC58-CAEAFBAE02AD}"/>
                </a:ext>
              </a:extLst>
            </p:cNvPr>
            <p:cNvSpPr/>
            <p:nvPr/>
          </p:nvSpPr>
          <p:spPr>
            <a:xfrm>
              <a:off x="9775618" y="6332333"/>
              <a:ext cx="1659924" cy="22654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和音の</a:t>
              </a:r>
              <a:r>
                <a: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tab</a:t>
              </a:r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譜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6FEAF0E-A6CE-4C24-8317-B2B2DE2BD49E}"/>
              </a:ext>
            </a:extLst>
          </p:cNvPr>
          <p:cNvSpPr/>
          <p:nvPr/>
        </p:nvSpPr>
        <p:spPr>
          <a:xfrm>
            <a:off x="8507625" y="3865643"/>
            <a:ext cx="589005" cy="2842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711423-63D3-4306-B641-1D57EC0051AF}"/>
              </a:ext>
            </a:extLst>
          </p:cNvPr>
          <p:cNvSpPr txBox="1"/>
          <p:nvPr/>
        </p:nvSpPr>
        <p:spPr>
          <a:xfrm>
            <a:off x="7593226" y="3596112"/>
            <a:ext cx="24795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演奏に必要なタブ譜として出力する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4B554C3-0AB6-4D9E-A6AC-9CD04BA6878B}"/>
              </a:ext>
            </a:extLst>
          </p:cNvPr>
          <p:cNvSpPr/>
          <p:nvPr/>
        </p:nvSpPr>
        <p:spPr>
          <a:xfrm>
            <a:off x="1838109" y="6165135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リアルタイム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9F362B93-727C-4512-A7D2-359613A20F34}"/>
              </a:ext>
            </a:extLst>
          </p:cNvPr>
          <p:cNvSpPr/>
          <p:nvPr/>
        </p:nvSpPr>
        <p:spPr>
          <a:xfrm rot="10800000">
            <a:off x="2668071" y="3696002"/>
            <a:ext cx="589005" cy="2842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レコーディングをする歌手のイラスト（男性）">
            <a:extLst>
              <a:ext uri="{FF2B5EF4-FFF2-40B4-BE49-F238E27FC236}">
                <a16:creationId xmlns:a16="http://schemas.microsoft.com/office/drawing/2014/main" id="{F6298474-93E5-426A-8395-A8F75A5B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39" y="5531133"/>
            <a:ext cx="876834" cy="8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A2CA24-B330-4DA0-8538-DE82151883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3507" r="775"/>
          <a:stretch/>
        </p:blipFill>
        <p:spPr>
          <a:xfrm>
            <a:off x="852973" y="4459622"/>
            <a:ext cx="2404103" cy="1529118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7CB4896-582D-489A-BF83-787C0ABEA3C8}"/>
              </a:ext>
            </a:extLst>
          </p:cNvPr>
          <p:cNvSpPr/>
          <p:nvPr/>
        </p:nvSpPr>
        <p:spPr>
          <a:xfrm>
            <a:off x="425183" y="687623"/>
            <a:ext cx="11489909" cy="28509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96310-7852-4160-8918-EFEF4DEFB075}"/>
              </a:ext>
            </a:extLst>
          </p:cNvPr>
          <p:cNvSpPr txBox="1"/>
          <p:nvPr/>
        </p:nvSpPr>
        <p:spPr>
          <a:xfrm>
            <a:off x="3432992" y="5236621"/>
            <a:ext cx="2392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マイクからリアルタイムで音声を入力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4363C9-1564-456E-A05B-A678DF1CA908}"/>
              </a:ext>
            </a:extLst>
          </p:cNvPr>
          <p:cNvSpPr/>
          <p:nvPr/>
        </p:nvSpPr>
        <p:spPr>
          <a:xfrm>
            <a:off x="4828521" y="774793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FFT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を用いた音高推定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40BE2DC-8F95-4A8F-AE4C-8A898D90309C}"/>
              </a:ext>
            </a:extLst>
          </p:cNvPr>
          <p:cNvSpPr txBox="1"/>
          <p:nvPr/>
        </p:nvSpPr>
        <p:spPr>
          <a:xfrm>
            <a:off x="2055024" y="1604450"/>
            <a:ext cx="261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波形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208716-9524-6F1D-14F6-3CFDD932A881}"/>
              </a:ext>
            </a:extLst>
          </p:cNvPr>
          <p:cNvSpPr txBox="1"/>
          <p:nvPr/>
        </p:nvSpPr>
        <p:spPr>
          <a:xfrm>
            <a:off x="7077451" y="1688331"/>
            <a:ext cx="261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数式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90C456-DADA-5FCB-C388-8CCCB0644D92}"/>
              </a:ext>
            </a:extLst>
          </p:cNvPr>
          <p:cNvSpPr txBox="1"/>
          <p:nvPr/>
        </p:nvSpPr>
        <p:spPr>
          <a:xfrm>
            <a:off x="7229851" y="1840731"/>
            <a:ext cx="261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/>
              <a:t>数式</a:t>
            </a:r>
          </a:p>
        </p:txBody>
      </p:sp>
    </p:spTree>
    <p:extLst>
      <p:ext uri="{BB962C8B-B14F-4D97-AF65-F5344CB8AC3E}">
        <p14:creationId xmlns:p14="http://schemas.microsoft.com/office/powerpoint/2010/main" val="151409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D6F332A1-2505-44BB-9C37-801F2794F4E7}"/>
              </a:ext>
            </a:extLst>
          </p:cNvPr>
          <p:cNvSpPr/>
          <p:nvPr/>
        </p:nvSpPr>
        <p:spPr>
          <a:xfrm>
            <a:off x="6273463" y="3752193"/>
            <a:ext cx="5617998" cy="267383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数値実験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DA5D6BE9-4CBD-446D-BE53-26983001EC08}"/>
              </a:ext>
            </a:extLst>
          </p:cNvPr>
          <p:cNvGrpSpPr/>
          <p:nvPr/>
        </p:nvGrpSpPr>
        <p:grpSpPr>
          <a:xfrm>
            <a:off x="144163" y="688966"/>
            <a:ext cx="11747298" cy="2967729"/>
            <a:chOff x="1" y="720811"/>
            <a:chExt cx="11747298" cy="2967729"/>
          </a:xfrm>
        </p:grpSpPr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FA5916F1-8E22-457A-B051-EBCAD11F407E}"/>
                </a:ext>
              </a:extLst>
            </p:cNvPr>
            <p:cNvSpPr/>
            <p:nvPr/>
          </p:nvSpPr>
          <p:spPr>
            <a:xfrm>
              <a:off x="1" y="720811"/>
              <a:ext cx="11747298" cy="296772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D7123C3-D3C6-4264-9263-0093EEF03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3" r="924" b="2252"/>
            <a:stretch/>
          </p:blipFill>
          <p:spPr>
            <a:xfrm>
              <a:off x="302344" y="1170793"/>
              <a:ext cx="3511646" cy="2362551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3574BBAC-F850-431C-8744-42B614E5A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304" y="1171577"/>
              <a:ext cx="3582468" cy="2400528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1584DA5A-5245-4C0A-A70D-ECFD8B2A3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311" y="1170794"/>
              <a:ext cx="3463598" cy="2324020"/>
            </a:xfrm>
            <a:prstGeom prst="rect">
              <a:avLst/>
            </a:prstGeom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B1A113-A42A-4FEB-BCB0-D144F16386CD}"/>
              </a:ext>
            </a:extLst>
          </p:cNvPr>
          <p:cNvSpPr/>
          <p:nvPr/>
        </p:nvSpPr>
        <p:spPr>
          <a:xfrm>
            <a:off x="4799786" y="6475650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音高推定の結果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E25EE154-ACBE-4100-922A-4D81B57DE181}"/>
              </a:ext>
            </a:extLst>
          </p:cNvPr>
          <p:cNvSpPr/>
          <p:nvPr/>
        </p:nvSpPr>
        <p:spPr>
          <a:xfrm>
            <a:off x="5535171" y="5178497"/>
            <a:ext cx="449633" cy="57252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A240500-767C-48DE-BEF1-AA9AFD83FC44}"/>
              </a:ext>
            </a:extLst>
          </p:cNvPr>
          <p:cNvGrpSpPr/>
          <p:nvPr/>
        </p:nvGrpSpPr>
        <p:grpSpPr>
          <a:xfrm>
            <a:off x="518984" y="4078028"/>
            <a:ext cx="4596855" cy="2196647"/>
            <a:chOff x="210065" y="3855308"/>
            <a:chExt cx="4596855" cy="1944130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51676591-210E-4993-A39C-AC379B1F0733}"/>
                </a:ext>
              </a:extLst>
            </p:cNvPr>
            <p:cNvSpPr/>
            <p:nvPr/>
          </p:nvSpPr>
          <p:spPr>
            <a:xfrm>
              <a:off x="210065" y="3855308"/>
              <a:ext cx="4452552" cy="194413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B572A93-BB2B-447C-90BF-56FDD0C97904}"/>
                </a:ext>
              </a:extLst>
            </p:cNvPr>
            <p:cNvGrpSpPr/>
            <p:nvPr/>
          </p:nvGrpSpPr>
          <p:grpSpPr>
            <a:xfrm>
              <a:off x="298483" y="4171979"/>
              <a:ext cx="4508437" cy="1445285"/>
              <a:chOff x="302344" y="4188376"/>
              <a:chExt cx="4508437" cy="1445285"/>
            </a:xfrm>
          </p:grpSpPr>
          <p:pic>
            <p:nvPicPr>
              <p:cNvPr id="1026" name="Picture 2" descr="WAVファイル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ED64C4E9-F18A-4836-BCD1-D325D4822F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4667" y="4201710"/>
                <a:ext cx="1024249" cy="1024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WAVファイル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259FFC27-D365-4ECC-9D3A-1C2E80B3A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385" y="4201711"/>
                <a:ext cx="1024248" cy="1024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WAVファイルアイコン | アイコン素材ダウンロードサイト「icooon-mono」 | 商用利用可能なアイコン 素材が無料(フリー)ダウンロードできるサイト">
                <a:extLst>
                  <a:ext uri="{FF2B5EF4-FFF2-40B4-BE49-F238E27FC236}">
                    <a16:creationId xmlns:a16="http://schemas.microsoft.com/office/drawing/2014/main" id="{A103615A-6856-4C55-8746-C838365D65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013" y="4188376"/>
                <a:ext cx="1024248" cy="1024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0DFED2B-CA65-48A1-B110-780A3C8933D7}"/>
                  </a:ext>
                </a:extLst>
              </p:cNvPr>
              <p:cNvSpPr txBox="1"/>
              <p:nvPr/>
            </p:nvSpPr>
            <p:spPr>
              <a:xfrm>
                <a:off x="302344" y="5387440"/>
                <a:ext cx="137558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b="0" i="0" dirty="0">
                    <a:effectLst/>
                    <a:latin typeface="YakuHanJPs"/>
                  </a:rPr>
                  <a:t>魔王魂のピアノ</a:t>
                </a:r>
                <a:r>
                  <a:rPr lang="en-US" altLang="ja-JP" sz="1000" b="0" i="0" dirty="0">
                    <a:effectLst/>
                    <a:latin typeface="YakuHanJPs"/>
                  </a:rPr>
                  <a:t>2-6</a:t>
                </a:r>
                <a:r>
                  <a:rPr lang="ja-JP" altLang="en-US" sz="1000" b="0" i="0" dirty="0">
                    <a:effectLst/>
                    <a:latin typeface="YakuHanJPs"/>
                  </a:rPr>
                  <a:t>ラ</a:t>
                </a:r>
                <a:endPara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FAEE75F-DBCD-4A17-B9E3-0B6DA674BE8A}"/>
                  </a:ext>
                </a:extLst>
              </p:cNvPr>
              <p:cNvSpPr txBox="1"/>
              <p:nvPr/>
            </p:nvSpPr>
            <p:spPr>
              <a:xfrm>
                <a:off x="1635211" y="5382155"/>
                <a:ext cx="20017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b="0" i="0" dirty="0">
                    <a:effectLst/>
                    <a:latin typeface="YakuHanJPs"/>
                  </a:rPr>
                  <a:t>ガレージバンドのピアノのラ</a:t>
                </a:r>
                <a:endPara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3C34AE9-25E3-42F0-8E23-9E54B1A58954}"/>
                  </a:ext>
                </a:extLst>
              </p:cNvPr>
              <p:cNvSpPr txBox="1"/>
              <p:nvPr/>
            </p:nvSpPr>
            <p:spPr>
              <a:xfrm>
                <a:off x="3665722" y="5382155"/>
                <a:ext cx="11450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000" b="0" i="0" dirty="0">
                    <a:effectLst/>
                    <a:latin typeface="YakuHanJPs"/>
                  </a:rPr>
                  <a:t>自身の声</a:t>
                </a:r>
                <a:endParaRPr kumimoji="1"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34" name="矢印: 右 33">
            <a:extLst>
              <a:ext uri="{FF2B5EF4-FFF2-40B4-BE49-F238E27FC236}">
                <a16:creationId xmlns:a16="http://schemas.microsoft.com/office/drawing/2014/main" id="{E2A955CD-B6FE-43A3-9731-58B838709691}"/>
              </a:ext>
            </a:extLst>
          </p:cNvPr>
          <p:cNvSpPr/>
          <p:nvPr/>
        </p:nvSpPr>
        <p:spPr>
          <a:xfrm rot="19039673">
            <a:off x="5535170" y="4036122"/>
            <a:ext cx="449633" cy="57252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E2E4E2-5CA7-47F6-A40F-52BF90E8D68B}"/>
              </a:ext>
            </a:extLst>
          </p:cNvPr>
          <p:cNvSpPr txBox="1"/>
          <p:nvPr/>
        </p:nvSpPr>
        <p:spPr>
          <a:xfrm>
            <a:off x="5307041" y="4806087"/>
            <a:ext cx="891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波形の出力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EE00762-F1D3-4117-96BA-860E1B13ADC8}"/>
              </a:ext>
            </a:extLst>
          </p:cNvPr>
          <p:cNvSpPr txBox="1"/>
          <p:nvPr/>
        </p:nvSpPr>
        <p:spPr>
          <a:xfrm>
            <a:off x="5319284" y="5826149"/>
            <a:ext cx="922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周波数配列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16F2C2-17F4-4A1B-8290-9299C80EF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415" y="4017256"/>
            <a:ext cx="5090634" cy="1892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B5D51DE-30D1-4D60-8588-063FDC7C9184}"/>
              </a:ext>
            </a:extLst>
          </p:cNvPr>
          <p:cNvSpPr txBox="1"/>
          <p:nvPr/>
        </p:nvSpPr>
        <p:spPr>
          <a:xfrm>
            <a:off x="7752900" y="5969878"/>
            <a:ext cx="3636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各音源の周波数と音高を出力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87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7CB4896-582D-489A-BF83-787C0ABEA3C8}"/>
              </a:ext>
            </a:extLst>
          </p:cNvPr>
          <p:cNvSpPr/>
          <p:nvPr/>
        </p:nvSpPr>
        <p:spPr>
          <a:xfrm>
            <a:off x="5429482" y="652435"/>
            <a:ext cx="6602992" cy="60871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A58987B-9380-426F-9ED6-A7FED663943E}"/>
              </a:ext>
            </a:extLst>
          </p:cNvPr>
          <p:cNvSpPr/>
          <p:nvPr/>
        </p:nvSpPr>
        <p:spPr>
          <a:xfrm>
            <a:off x="241205" y="658778"/>
            <a:ext cx="4660734" cy="27702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現時点のシステム全体の流れ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A4DC843-856E-4247-829C-135A8A961098}"/>
              </a:ext>
            </a:extLst>
          </p:cNvPr>
          <p:cNvGrpSpPr/>
          <p:nvPr/>
        </p:nvGrpSpPr>
        <p:grpSpPr>
          <a:xfrm>
            <a:off x="241205" y="3662419"/>
            <a:ext cx="4660734" cy="2962161"/>
            <a:chOff x="6231924" y="4497860"/>
            <a:chExt cx="5852984" cy="2276897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F1CD6257-8B15-4265-807E-47AB0144E334}"/>
                </a:ext>
              </a:extLst>
            </p:cNvPr>
            <p:cNvSpPr/>
            <p:nvPr/>
          </p:nvSpPr>
          <p:spPr>
            <a:xfrm>
              <a:off x="6231924" y="4497860"/>
              <a:ext cx="5852984" cy="227689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49B2601-954A-4E04-B8FE-A2DD14839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4855" y="4980585"/>
              <a:ext cx="2778434" cy="1204274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5D41895-4380-42DF-9767-1F684BE11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73512" y="4874794"/>
              <a:ext cx="2264134" cy="1520524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1246E6F-AAD3-498C-ABAD-20C3E29AE99F}"/>
                </a:ext>
              </a:extLst>
            </p:cNvPr>
            <p:cNvSpPr/>
            <p:nvPr/>
          </p:nvSpPr>
          <p:spPr>
            <a:xfrm>
              <a:off x="7014110" y="4625953"/>
              <a:ext cx="1659924" cy="22654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単音の</a:t>
              </a:r>
              <a:r>
                <a:rPr kumimoji="1"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tab</a:t>
              </a:r>
              <a:r>
                <a:rPr kumimoji="1"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譜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D394E95-6664-4A3E-AC58-CAEAFBAE02AD}"/>
                </a:ext>
              </a:extLst>
            </p:cNvPr>
            <p:cNvSpPr/>
            <p:nvPr/>
          </p:nvSpPr>
          <p:spPr>
            <a:xfrm>
              <a:off x="9663249" y="4606356"/>
              <a:ext cx="1659924" cy="226540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和音の</a:t>
              </a:r>
              <a:r>
                <a:rPr lang="en-US" altLang="ja-JP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tab</a:t>
              </a:r>
              <a:r>
                <a:rPr lang="ja-JP" altLang="en-US" sz="14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譜</a:t>
              </a:r>
              <a:endPara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7" name="矢印: 下 16">
            <a:extLst>
              <a:ext uri="{FF2B5EF4-FFF2-40B4-BE49-F238E27FC236}">
                <a16:creationId xmlns:a16="http://schemas.microsoft.com/office/drawing/2014/main" id="{86FEAF0E-A6CE-4C24-8317-B2B2DE2BD49E}"/>
              </a:ext>
            </a:extLst>
          </p:cNvPr>
          <p:cNvSpPr/>
          <p:nvPr/>
        </p:nvSpPr>
        <p:spPr>
          <a:xfrm rot="5400000">
            <a:off x="4858197" y="4855457"/>
            <a:ext cx="589005" cy="2842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711423-63D3-4306-B641-1D57EC0051AF}"/>
              </a:ext>
            </a:extLst>
          </p:cNvPr>
          <p:cNvSpPr txBox="1"/>
          <p:nvPr/>
        </p:nvSpPr>
        <p:spPr>
          <a:xfrm>
            <a:off x="1398283" y="6153544"/>
            <a:ext cx="24795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演奏に必要なタブ譜として出力する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4B554C3-0AB6-4D9E-A6AC-9CD04BA6878B}"/>
              </a:ext>
            </a:extLst>
          </p:cNvPr>
          <p:cNvSpPr/>
          <p:nvPr/>
        </p:nvSpPr>
        <p:spPr>
          <a:xfrm>
            <a:off x="1347594" y="829044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リアルタイム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9F362B93-727C-4512-A7D2-359613A20F34}"/>
              </a:ext>
            </a:extLst>
          </p:cNvPr>
          <p:cNvSpPr/>
          <p:nvPr/>
        </p:nvSpPr>
        <p:spPr>
          <a:xfrm rot="16200000">
            <a:off x="4858197" y="2262350"/>
            <a:ext cx="589005" cy="28420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レコーディングをする歌手のイラスト（男性）">
            <a:extLst>
              <a:ext uri="{FF2B5EF4-FFF2-40B4-BE49-F238E27FC236}">
                <a16:creationId xmlns:a16="http://schemas.microsoft.com/office/drawing/2014/main" id="{F6298474-93E5-426A-8395-A8F75A5B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24" y="1746462"/>
            <a:ext cx="876834" cy="8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A2CA24-B330-4DA0-8538-DE82151883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3507" r="775"/>
          <a:stretch/>
        </p:blipFill>
        <p:spPr>
          <a:xfrm>
            <a:off x="690900" y="1345391"/>
            <a:ext cx="2404103" cy="15291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96310-7852-4160-8918-EFEF4DEFB075}"/>
              </a:ext>
            </a:extLst>
          </p:cNvPr>
          <p:cNvSpPr txBox="1"/>
          <p:nvPr/>
        </p:nvSpPr>
        <p:spPr>
          <a:xfrm>
            <a:off x="809336" y="2997866"/>
            <a:ext cx="3358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マイクからリアルタイムで音声を入力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122A353-FC47-5FF7-4FC8-56A7445152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6" b="3633"/>
          <a:stretch/>
        </p:blipFill>
        <p:spPr>
          <a:xfrm>
            <a:off x="6096000" y="1121642"/>
            <a:ext cx="5439698" cy="5361139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4363C9-1564-456E-A05B-A678DF1CA908}"/>
              </a:ext>
            </a:extLst>
          </p:cNvPr>
          <p:cNvSpPr/>
          <p:nvPr/>
        </p:nvSpPr>
        <p:spPr>
          <a:xfrm>
            <a:off x="7383160" y="806312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FFT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を用いた音高推定</a:t>
            </a:r>
          </a:p>
        </p:txBody>
      </p:sp>
    </p:spTree>
    <p:extLst>
      <p:ext uri="{BB962C8B-B14F-4D97-AF65-F5344CB8AC3E}">
        <p14:creationId xmlns:p14="http://schemas.microsoft.com/office/powerpoint/2010/main" val="383457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ギターの専門知識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 descr="タブ譜の読み方を覚えよう（準備中）｜ベース初心者のためのベース練習法入門">
            <a:extLst>
              <a:ext uri="{FF2B5EF4-FFF2-40B4-BE49-F238E27FC236}">
                <a16:creationId xmlns:a16="http://schemas.microsoft.com/office/drawing/2014/main" id="{88225E61-4B1C-4604-B6FA-AE763EB47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43" y="3415529"/>
            <a:ext cx="5674964" cy="2946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0B4ADD8-FBD3-428C-9C6A-469CAB414357}"/>
              </a:ext>
            </a:extLst>
          </p:cNvPr>
          <p:cNvGrpSpPr/>
          <p:nvPr/>
        </p:nvGrpSpPr>
        <p:grpSpPr>
          <a:xfrm>
            <a:off x="8966577" y="6484429"/>
            <a:ext cx="2954457" cy="246221"/>
            <a:chOff x="7444478" y="6484384"/>
            <a:chExt cx="2954457" cy="24622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2389904-B955-4634-BA98-BE14619A1B2C}"/>
                </a:ext>
              </a:extLst>
            </p:cNvPr>
            <p:cNvSpPr txBox="1"/>
            <p:nvPr/>
          </p:nvSpPr>
          <p:spPr>
            <a:xfrm>
              <a:off x="7444478" y="6484384"/>
              <a:ext cx="276527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0" i="0" dirty="0">
                  <a:solidFill>
                    <a:srgbClr val="333333"/>
                  </a:solidFill>
                  <a:effectLst/>
                  <a:latin typeface="ヒラギノ角ゴ Pro W3"/>
                </a:rPr>
                <a:t>https://onl.sc/E4cHGTF</a:t>
              </a:r>
              <a:endParaRPr lang="ja-JP" altLang="en-US" sz="10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28B460C-BBF3-43B8-BC9D-574359EFEAD8}"/>
                </a:ext>
              </a:extLst>
            </p:cNvPr>
            <p:cNvSpPr txBox="1"/>
            <p:nvPr/>
          </p:nvSpPr>
          <p:spPr>
            <a:xfrm>
              <a:off x="8775087" y="6484384"/>
              <a:ext cx="162384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000" b="0" i="0" dirty="0">
                  <a:solidFill>
                    <a:srgbClr val="333333"/>
                  </a:solidFill>
                  <a:effectLst/>
                  <a:latin typeface="ヒラギノ角ゴ Pro W3"/>
                </a:rPr>
                <a:t>https://onl.sc/LDrphVq</a:t>
              </a:r>
              <a:endParaRPr lang="ja-JP" altLang="en-US" sz="1000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33D294E-93F3-4C8D-ACB7-EBDA19FD5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0"/>
          <a:stretch/>
        </p:blipFill>
        <p:spPr>
          <a:xfrm>
            <a:off x="5854343" y="815880"/>
            <a:ext cx="5674964" cy="2421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ED94CB-0D57-4C4F-83A5-F8BC0BCB7FD9}"/>
              </a:ext>
            </a:extLst>
          </p:cNvPr>
          <p:cNvSpPr/>
          <p:nvPr/>
        </p:nvSpPr>
        <p:spPr>
          <a:xfrm>
            <a:off x="7842112" y="6025338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tab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譜の読み方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3F25CDB-A1D2-4B61-94D3-83996316F3F8}"/>
              </a:ext>
            </a:extLst>
          </p:cNvPr>
          <p:cNvSpPr/>
          <p:nvPr/>
        </p:nvSpPr>
        <p:spPr>
          <a:xfrm>
            <a:off x="7537171" y="965414"/>
            <a:ext cx="2248930" cy="2636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指板での音階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FF5BD7-3EF7-4352-BF8E-FDBAEAA8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66" y="815879"/>
            <a:ext cx="5138388" cy="55890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ibrosa</a:t>
            </a:r>
            <a:r>
              <a:rPr kumimoji="1"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の例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0D6F8AB-2696-43F8-93C1-AB7DE93EBC98}"/>
              </a:ext>
            </a:extLst>
          </p:cNvPr>
          <p:cNvGrpSpPr/>
          <p:nvPr/>
        </p:nvGrpSpPr>
        <p:grpSpPr>
          <a:xfrm>
            <a:off x="396471" y="879559"/>
            <a:ext cx="6904103" cy="3963041"/>
            <a:chOff x="935772" y="1420897"/>
            <a:chExt cx="6904103" cy="396304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4826DEB-180C-4746-98A9-F5FB4D04D891}"/>
                </a:ext>
              </a:extLst>
            </p:cNvPr>
            <p:cNvSpPr/>
            <p:nvPr/>
          </p:nvSpPr>
          <p:spPr>
            <a:xfrm>
              <a:off x="935772" y="1420897"/>
              <a:ext cx="6904103" cy="396304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F877E9B-E695-48AC-8DEA-304199A6B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113" r="3466" b="434"/>
            <a:stretch/>
          </p:blipFill>
          <p:spPr>
            <a:xfrm>
              <a:off x="1176991" y="2389734"/>
              <a:ext cx="3264379" cy="2232802"/>
            </a:xfrm>
            <a:prstGeom prst="rect">
              <a:avLst/>
            </a:prstGeom>
          </p:spPr>
        </p:pic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CB3DFE51-A7DD-420A-BDE5-9B30788D13B0}"/>
                </a:ext>
              </a:extLst>
            </p:cNvPr>
            <p:cNvSpPr/>
            <p:nvPr/>
          </p:nvSpPr>
          <p:spPr>
            <a:xfrm>
              <a:off x="1551482" y="1739104"/>
              <a:ext cx="2574150" cy="39188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b="1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Librosa</a:t>
              </a:r>
              <a:r>
                <a:rPr kumimoji="1"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を用いたの例</a:t>
              </a: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EFF02C9-48D1-4BE9-BEA0-50BEB1836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1277" y="2130989"/>
              <a:ext cx="3127575" cy="2491547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7AEC083-C1E0-43C1-A504-3073EB0C1F21}"/>
                </a:ext>
              </a:extLst>
            </p:cNvPr>
            <p:cNvSpPr txBox="1"/>
            <p:nvPr/>
          </p:nvSpPr>
          <p:spPr>
            <a:xfrm>
              <a:off x="1474951" y="4766568"/>
              <a:ext cx="52408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b="0" i="0" dirty="0" err="1">
                  <a:solidFill>
                    <a:srgbClr val="37415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Librosa</a:t>
              </a:r>
              <a:r>
                <a:rPr lang="ja-JP" altLang="en-US" sz="1600" b="0" i="0" dirty="0">
                  <a:solidFill>
                    <a:srgbClr val="37415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rPr>
                <a:t>を用いて生の波形データをプロットして表示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C358792-B77B-24B1-FABF-3FA148A6F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82" y="792757"/>
            <a:ext cx="4237087" cy="5951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65086D-D0AD-8B3C-AD1F-C9BD253E10B7}"/>
                  </a:ext>
                </a:extLst>
              </p:cNvPr>
              <p:cNvSpPr txBox="1"/>
              <p:nvPr/>
            </p:nvSpPr>
            <p:spPr>
              <a:xfrm>
                <a:off x="935650" y="5268349"/>
                <a:ext cx="6183901" cy="108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・複素数空間の回転単位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ja-JP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ja-JP" alt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ja-JP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f>
                          <m:fPr>
                            <m:ctrlPr>
                              <a:rPr kumimoji="1" lang="ja-JP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i="0">
                                <a:latin typeface="Cambria Math" panose="02040503050406030204" pitchFamily="18" charset="0"/>
                              </a:rPr>
                              <m:t>−ⅈ⋅2</m:t>
                            </m:r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kumimoji="1" lang="ja-JP" alt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kumimoji="1" lang="ja-JP" altLang="en-US" dirty="0"/>
              </a:p>
              <a:p>
                <a:endParaRPr kumimoji="1" lang="en-US" altLang="ja-JP" dirty="0"/>
              </a:p>
              <a:p>
                <a:r>
                  <a:rPr kumimoji="1" lang="ja-JP" altLang="en-US" dirty="0"/>
                  <a:t>・</a:t>
                </a:r>
                <a:r>
                  <a:rPr lang="ja-JP" altLang="en-US" b="0" i="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偶数添字・奇数添字分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ja-JP" alt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ja-JP" altLang="en-US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ja-JP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i="0" dirty="0">
                    <a:latin typeface="Helvetica" panose="020B0604020202020204" pitchFamily="34" charset="0"/>
                  </a:rPr>
                  <a:t> </a:t>
                </a:r>
                <a:r>
                  <a:rPr lang="en-US" altLang="ja-JP" i="0" dirty="0">
                    <a:latin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  <m:r>
                      <a:rPr lang="ja-JP" alt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ja-JP" altLang="en-US" i="1" dirty="0">
                            <a:latin typeface="Cambria Math" panose="02040503050406030204" pitchFamily="18" charset="0"/>
                          </a:rPr>
                          <m:t>とおくと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ja-JP" altLang="en-US" dirty="0">
                    <a:latin typeface="Helvetica" panose="020B0604020202020204" pitchFamily="34" charset="0"/>
                  </a:rPr>
                  <a:t> </a:t>
                </a:r>
                <a:endParaRPr kumimoji="1" lang="en-US" altLang="ja-JP" i="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65086D-D0AD-8B3C-AD1F-C9BD253E1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50" y="5268349"/>
                <a:ext cx="6183901" cy="1081899"/>
              </a:xfrm>
              <a:prstGeom prst="rect">
                <a:avLst/>
              </a:prstGeom>
              <a:blipFill>
                <a:blip r:embed="rId5"/>
                <a:stretch>
                  <a:fillRect l="-788" b="-50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9F095E8-CD47-B83C-F694-E4C795AF8463}"/>
                  </a:ext>
                </a:extLst>
              </p:cNvPr>
              <p:cNvSpPr txBox="1"/>
              <p:nvPr/>
            </p:nvSpPr>
            <p:spPr>
              <a:xfrm>
                <a:off x="6255732" y="4652810"/>
                <a:ext cx="1227580" cy="411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ja-JP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ja-JP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i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f>
                            <m:fPr>
                              <m:ctrlPr>
                                <a:rPr kumimoji="1" lang="ja-JP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i="0">
                                  <a:latin typeface="Cambria Math" panose="02040503050406030204" pitchFamily="18" charset="0"/>
                                </a:rPr>
                                <m:t>−ⅈ⋅2</m:t>
                              </m:r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9F095E8-CD47-B83C-F694-E4C795AF8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732" y="4652810"/>
                <a:ext cx="1227580" cy="4112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7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CD158A-16B2-B73F-84E8-F995ADD0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46" y="1150422"/>
            <a:ext cx="7712108" cy="4557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FD58B12-3119-4483-B3EA-251BF8299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832" y="3959531"/>
            <a:ext cx="3924076" cy="21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L</a:t>
            </a:r>
            <a:r>
              <a:rPr kumimoji="1" lang="en-US" altLang="ja-JP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ibrosa</a:t>
            </a:r>
            <a:r>
              <a:rPr kumimoji="1"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の例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630BDE-7151-EDCB-19BD-D9527E743656}"/>
                  </a:ext>
                </a:extLst>
              </p:cNvPr>
              <p:cNvSpPr txBox="1"/>
              <p:nvPr/>
            </p:nvSpPr>
            <p:spPr>
              <a:xfrm>
                <a:off x="7473706" y="-53163"/>
                <a:ext cx="4935440" cy="855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ja-JP" alt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kumimoji="1" lang="ja-JP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ja-JP" alt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kumimoji="1" lang="ja-JP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kumimoji="1" lang="ja-JP" altLang="en-US" i="0">
                                  <a:latin typeface="Cambria Math" panose="02040503050406030204" pitchFamily="18" charset="0"/>
                                </a:rPr>
                                <m:t>2−1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kumimoji="1" lang="ja-JP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d>
                                <m:dPr>
                                  <m:ctrlPr>
                                    <a:rPr kumimoji="1" lang="ja-JP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kumimoji="1" lang="ja-JP" altLang="en-US" i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kumimoji="1" lang="ja-JP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i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f>
                            <m:fPr>
                              <m:ctrlPr>
                                <a:rPr kumimoji="1" lang="ja-JP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ja-JP" altLang="en-US" i="0">
                                  <a:latin typeface="Cambria Math" panose="02040503050406030204" pitchFamily="18" charset="0"/>
                                </a:rPr>
                                <m:t>−ⅈ2</m:t>
                              </m:r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kumimoji="1" lang="ja-JP" altLang="en-US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kumimoji="1" lang="ja-JP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5630BDE-7151-EDCB-19BD-D9527E74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706" y="-53163"/>
                <a:ext cx="4935440" cy="855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6B59EBA-B08A-5ABE-DA68-4574AE046765}"/>
                  </a:ext>
                </a:extLst>
              </p:cNvPr>
              <p:cNvSpPr txBox="1"/>
              <p:nvPr/>
            </p:nvSpPr>
            <p:spPr>
              <a:xfrm>
                <a:off x="453368" y="802008"/>
                <a:ext cx="5099019" cy="1038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ja-JP" alt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ja-JP" alt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ja-JP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kumimoji="1" lang="ja-JP" altLang="en-US" sz="2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𝑒</m:t>
                      </m:r>
                      <m:f>
                        <m:fPr>
                          <m:ctrlPr>
                            <a:rPr kumimoji="1" lang="ja-JP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𝑛𝑘</m:t>
                          </m:r>
                        </m:num>
                        <m:den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F6B59EBA-B08A-5ABE-DA68-4574AE046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8" y="802008"/>
                <a:ext cx="5099019" cy="103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8D932F-DF01-AE73-4C99-FFF69D7B9A60}"/>
                  </a:ext>
                </a:extLst>
              </p:cNvPr>
              <p:cNvSpPr txBox="1"/>
              <p:nvPr/>
            </p:nvSpPr>
            <p:spPr>
              <a:xfrm>
                <a:off x="1900504" y="1829211"/>
                <a:ext cx="7716354" cy="12481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ja-JP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ja-JP" altLang="en-US" sz="24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f>
                          <m:fPr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−ⅈ2</m:t>
                            </m:r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ja-JP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sup>
                    </m:sSup>
                  </m:oMath>
                </a14:m>
                <a:r>
                  <a:rPr lang="ja-JP" altLang="en-US" sz="2400" dirty="0"/>
                  <a:t> </a:t>
                </a:r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ja-JP" altLang="en-US" sz="2400">
                        <a:latin typeface="Cambria Math" panose="02040503050406030204" pitchFamily="18" charset="0"/>
                      </a:rPr>
                      <m:t>+ⅇ</m:t>
                    </m:r>
                    <m:f>
                      <m:fPr>
                        <m:ctrlPr>
                          <a:rPr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−ⅈ⋅2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𝑛𝑘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sup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d>
                              <m:dPr>
                                <m:ctrlPr>
                                  <a:rPr lang="ja-JP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sub>
                        </m:sSub>
                      </m:e>
                    </m:nary>
                    <m:r>
                      <a:rPr lang="ja-JP" altLang="en-US" sz="240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f>
                          <m:fPr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−ⅈ2</m:t>
                            </m:r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𝑛𝑘</m:t>
                            </m:r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ja-JP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sup>
                    </m:sSup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68D932F-DF01-AE73-4C99-FFF69D7B9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504" y="1829211"/>
                <a:ext cx="7716354" cy="1248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69ED8FC-128B-C302-4861-5017554BD219}"/>
                  </a:ext>
                </a:extLst>
              </p:cNvPr>
              <p:cNvSpPr txBox="1"/>
              <p:nvPr/>
            </p:nvSpPr>
            <p:spPr>
              <a:xfrm>
                <a:off x="1448017" y="3868805"/>
                <a:ext cx="2326534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ja-JP" altLang="en-US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1" lang="ja-JP" alt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kumimoji="1" lang="ja-JP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ja-JP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𝑘𝑛</m:t>
                          </m:r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969ED8FC-128B-C302-4861-5017554BD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17" y="3868805"/>
                <a:ext cx="2326534" cy="10388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B0B33A2-9414-A009-7F6F-094162C880D1}"/>
                  </a:ext>
                </a:extLst>
              </p:cNvPr>
              <p:cNvSpPr txBox="1"/>
              <p:nvPr/>
            </p:nvSpPr>
            <p:spPr>
              <a:xfrm>
                <a:off x="2007910" y="4998010"/>
                <a:ext cx="5892175" cy="105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1"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ja-JP" altLang="en-US" sz="2400" i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kumimoji="1"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kumimoji="1" lang="ja-JP" altLang="en-US" sz="2400" i="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sup>
                      <m:e>
                        <m:sSubSup>
                          <m:sSubSupPr>
                            <m:ctrlPr>
                              <a:rPr kumimoji="1"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nary>
                    <m:r>
                      <a:rPr kumimoji="1" lang="ja-JP" altLang="en-US" sz="2400" i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kumimoji="1"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kumimoji="1" lang="ja-JP" alt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sub>
                      <m:sup>
                        <m:r>
                          <a:rPr kumimoji="1" lang="ja-JP" altLang="en-US" sz="2400" i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bSup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　</m:t>
                    </m:r>
                  </m:oMath>
                </a14:m>
                <a:r>
                  <a:rPr kumimoji="1" lang="ja-JP" altLang="en-US" sz="2400" dirty="0"/>
                  <a:t>　　　　　　　　　　</a:t>
                </a:r>
                <a:r>
                  <a:rPr kumimoji="1" lang="en-US" altLang="ja-JP" sz="2400" dirty="0"/>
                  <a:t>+</a:t>
                </a:r>
                <a:r>
                  <a:rPr lang="ja-JP" altLang="en-US" sz="2400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ja-JP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ja-JP" altLang="en-US" sz="240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f>
                          <m:fPr>
                            <m:type m:val="skw"/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2−1</m:t>
                            </m:r>
                          </m:den>
                        </m:f>
                      </m:sup>
                      <m:e>
                        <m:sSubSup>
                          <m:sSubSupPr>
                            <m:ctrlPr>
                              <a:rPr lang="ja-JP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bSup>
                      </m:e>
                    </m:nary>
                    <m:r>
                      <a:rPr lang="ja-JP" altLang="en-US" sz="240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ja-JP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ja-JP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ja-JP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b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B0B33A2-9414-A009-7F6F-094162C88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910" y="4998010"/>
                <a:ext cx="5892175" cy="1057982"/>
              </a:xfrm>
              <a:prstGeom prst="rect">
                <a:avLst/>
              </a:prstGeom>
              <a:blipFill>
                <a:blip r:embed="rId6"/>
                <a:stretch>
                  <a:fillRect l="-3102" b="-132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076E48-4DE7-19BA-E8E1-0E7F94EB11C5}"/>
                  </a:ext>
                </a:extLst>
              </p:cNvPr>
              <p:cNvSpPr txBox="1"/>
              <p:nvPr/>
            </p:nvSpPr>
            <p:spPr>
              <a:xfrm>
                <a:off x="1202609" y="3161691"/>
                <a:ext cx="6183901" cy="725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・複素数空間の回転単位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ja-JP" altLang="en-US" sz="1600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ja-JP" altLang="en-US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f>
                          <m:fPr>
                            <m:ctrlPr>
                              <a:rPr kumimoji="1" lang="ja-JP" altLang="en-US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ja-JP" altLang="en-US" sz="1600" i="0">
                                <a:latin typeface="Cambria Math" panose="02040503050406030204" pitchFamily="18" charset="0"/>
                              </a:rPr>
                              <m:t>−ⅈ⋅2</m:t>
                            </m:r>
                            <m:r>
                              <a:rPr kumimoji="1" lang="ja-JP" altLang="en-US" sz="1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kumimoji="1" lang="ja-JP" altLang="en-US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endParaRPr kumimoji="1" lang="ja-JP" altLang="en-US" sz="1600" dirty="0"/>
              </a:p>
              <a:p>
                <a:r>
                  <a:rPr kumimoji="1" lang="ja-JP" altLang="en-US" sz="1600" dirty="0"/>
                  <a:t>・</a:t>
                </a:r>
                <a:r>
                  <a:rPr lang="ja-JP" altLang="en-US" sz="1600" b="0" i="0" dirty="0"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偶数添字・奇数添字分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ja-JP" altLang="en-US" sz="16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ja-JP" alt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ja-JP" altLang="en-US" sz="1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kumimoji="1" lang="ja-JP" altLang="en-US" sz="1600" i="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ja-JP" altLang="en-US" sz="1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16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sz="1600" i="0" dirty="0">
                    <a:latin typeface="Helvetica" panose="020B0604020202020204" pitchFamily="34" charset="0"/>
                  </a:rPr>
                  <a:t> </a:t>
                </a:r>
                <a:r>
                  <a:rPr lang="en-US" altLang="ja-JP" sz="1600" i="0" dirty="0">
                    <a:latin typeface="Helvetica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1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  <m:r>
                      <a:rPr lang="ja-JP" altLang="en-US" sz="16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1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sz="16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ja-JP" altLang="en-US" sz="1600" i="1" dirty="0">
                            <a:latin typeface="Cambria Math" panose="02040503050406030204" pitchFamily="18" charset="0"/>
                          </a:rPr>
                          <m:t>とおくと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ja-JP" altLang="en-US" dirty="0">
                    <a:latin typeface="Helvetica" panose="020B0604020202020204" pitchFamily="34" charset="0"/>
                  </a:rPr>
                  <a:t> </a:t>
                </a:r>
                <a:endParaRPr kumimoji="1" lang="en-US" altLang="ja-JP" i="0" dirty="0">
                  <a:latin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8076E48-4DE7-19BA-E8E1-0E7F94EB1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609" y="3161691"/>
                <a:ext cx="6183901" cy="725776"/>
              </a:xfrm>
              <a:prstGeom prst="rect">
                <a:avLst/>
              </a:prstGeom>
              <a:blipFill>
                <a:blip r:embed="rId7"/>
                <a:stretch>
                  <a:fillRect l="-493" b="-6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2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未定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音階と周波数一覧早見表を作ってみた | 乙女塾">
            <a:extLst>
              <a:ext uri="{FF2B5EF4-FFF2-40B4-BE49-F238E27FC236}">
                <a16:creationId xmlns:a16="http://schemas.microsoft.com/office/drawing/2014/main" id="{3108DF38-A201-1EDC-F15E-5C6A8BB6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2" y="768085"/>
            <a:ext cx="5977086" cy="39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575C6-6A2F-11AE-64BB-20F8AD2B22D8}"/>
              </a:ext>
            </a:extLst>
          </p:cNvPr>
          <p:cNvSpPr txBox="1"/>
          <p:nvPr/>
        </p:nvSpPr>
        <p:spPr>
          <a:xfrm>
            <a:off x="10095986" y="6493843"/>
            <a:ext cx="3234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https://qr.paps.jp/qlZT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27AF312-B787-E985-E276-255217210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7" y="4731129"/>
            <a:ext cx="2387514" cy="20169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283FD2-163A-EE89-1CEE-AF1F5A1EE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81" y="681316"/>
            <a:ext cx="4647169" cy="39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7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ギターの知識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音のカタチ">
            <a:extLst>
              <a:ext uri="{FF2B5EF4-FFF2-40B4-BE49-F238E27FC236}">
                <a16:creationId xmlns:a16="http://schemas.microsoft.com/office/drawing/2014/main" id="{AFA0A820-6D0A-D08B-BD14-6505F4619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970" y="2182749"/>
            <a:ext cx="7395499" cy="44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音階と周波数一覧早見表を作ってみた | 乙女塾">
            <a:extLst>
              <a:ext uri="{FF2B5EF4-FFF2-40B4-BE49-F238E27FC236}">
                <a16:creationId xmlns:a16="http://schemas.microsoft.com/office/drawing/2014/main" id="{23C76FB6-E3E8-12B8-88C8-BA2622D4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29" y="237951"/>
            <a:ext cx="7628642" cy="508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09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15800</TotalTime>
  <Words>285</Words>
  <Application>Microsoft Office PowerPoint</Application>
  <PresentationFormat>ワイド画面</PresentationFormat>
  <Paragraphs>55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YakuHanJPs</vt:lpstr>
      <vt:lpstr>ヒラギノ角ゴ Pro W3</vt:lpstr>
      <vt:lpstr>メイリオ</vt:lpstr>
      <vt:lpstr>游ゴシック</vt:lpstr>
      <vt:lpstr>游ゴシック Light</vt:lpstr>
      <vt:lpstr>Arial</vt:lpstr>
      <vt:lpstr>Cambria Math</vt:lpstr>
      <vt:lpstr>Helvetica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一輝</dc:creator>
  <cp:lastModifiedBy>山内　拓海</cp:lastModifiedBy>
  <cp:revision>265</cp:revision>
  <dcterms:created xsi:type="dcterms:W3CDTF">2022-10-07T01:22:00Z</dcterms:created>
  <dcterms:modified xsi:type="dcterms:W3CDTF">2023-11-08T07:26:01Z</dcterms:modified>
</cp:coreProperties>
</file>