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74" r:id="rId3"/>
    <p:sldId id="283" r:id="rId4"/>
    <p:sldId id="281" r:id="rId5"/>
    <p:sldId id="279" r:id="rId6"/>
    <p:sldId id="277" r:id="rId7"/>
    <p:sldId id="268" r:id="rId8"/>
    <p:sldId id="270" r:id="rId9"/>
    <p:sldId id="278" r:id="rId10"/>
    <p:sldId id="280" r:id="rId11"/>
    <p:sldId id="275" r:id="rId12"/>
    <p:sldId id="276" r:id="rId13"/>
    <p:sldId id="265" r:id="rId14"/>
  </p:sldIdLst>
  <p:sldSz cx="2880042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CF"/>
    <a:srgbClr val="FFFFFF"/>
    <a:srgbClr val="00BFFF"/>
    <a:srgbClr val="228B22"/>
    <a:srgbClr val="98FB98"/>
    <a:srgbClr val="F0E68C"/>
    <a:srgbClr val="FFA500"/>
    <a:srgbClr val="DC143C"/>
    <a:srgbClr val="FBABF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33" d="100"/>
          <a:sy n="33" d="100"/>
        </p:scale>
        <p:origin x="69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9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4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08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58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7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41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6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1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6125-E945-471E-A528-C803E83E2FF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1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kumimoji="1"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qiita.com/u0suke87/items/87f65102fab39dd07ef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074F5F7-E288-46A6-8513-962FB714F308}"/>
              </a:ext>
            </a:extLst>
          </p:cNvPr>
          <p:cNvSpPr/>
          <p:nvPr/>
        </p:nvSpPr>
        <p:spPr>
          <a:xfrm>
            <a:off x="17655799" y="2899959"/>
            <a:ext cx="10131460" cy="7331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目的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目的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3F39141E-E015-47D4-89D8-BE9097EF27AC}"/>
              </a:ext>
            </a:extLst>
          </p:cNvPr>
          <p:cNvSpPr/>
          <p:nvPr/>
        </p:nvSpPr>
        <p:spPr>
          <a:xfrm rot="2293829">
            <a:off x="24256323" y="5364400"/>
            <a:ext cx="2623189" cy="2697494"/>
          </a:xfrm>
          <a:prstGeom prst="triangle">
            <a:avLst>
              <a:gd name="adj" fmla="val 15556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D58855-C50D-4C07-B10E-5D258D446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" t="5468" r="1344" b="1807"/>
          <a:stretch/>
        </p:blipFill>
        <p:spPr>
          <a:xfrm>
            <a:off x="772200" y="1741453"/>
            <a:ext cx="15224509" cy="472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02C289-A597-4E59-B7D8-DDC07049238E}"/>
              </a:ext>
            </a:extLst>
          </p:cNvPr>
          <p:cNvSpPr/>
          <p:nvPr/>
        </p:nvSpPr>
        <p:spPr>
          <a:xfrm>
            <a:off x="15996709" y="1729005"/>
            <a:ext cx="1134829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/>
              <a:t>文部科学省，</a:t>
            </a:r>
            <a:r>
              <a:rPr lang="en-US" altLang="ja-JP" sz="2800" dirty="0"/>
              <a:t>GIGA</a:t>
            </a:r>
            <a:r>
              <a:rPr lang="ja-JP" altLang="en-US" sz="2800" dirty="0"/>
              <a:t>スクール構想に関する各種調査の結果</a:t>
            </a:r>
            <a:br>
              <a:rPr lang="en-US" altLang="ja-JP" sz="2800" dirty="0"/>
            </a:br>
            <a:r>
              <a:rPr lang="en-US" altLang="ja-JP" sz="2800" dirty="0"/>
              <a:t>https://www.mext.go.jp/content/20210827-mxt_jogai01-000017383_10.pdf</a:t>
            </a:r>
            <a:endParaRPr lang="ja-JP" altLang="en-US" sz="280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F00C37-0FEA-46DC-BDCC-6DD5FB6BA029}"/>
              </a:ext>
            </a:extLst>
          </p:cNvPr>
          <p:cNvGrpSpPr/>
          <p:nvPr/>
        </p:nvGrpSpPr>
        <p:grpSpPr>
          <a:xfrm>
            <a:off x="397556" y="0"/>
            <a:ext cx="28000904" cy="1450214"/>
            <a:chOff x="397556" y="17099"/>
            <a:chExt cx="28000904" cy="1450214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BE65882-22C0-4B63-A3A0-AA7F74617D77}"/>
                </a:ext>
              </a:extLst>
            </p:cNvPr>
            <p:cNvSpPr/>
            <p:nvPr/>
          </p:nvSpPr>
          <p:spPr>
            <a:xfrm>
              <a:off x="397556" y="17099"/>
              <a:ext cx="28000904" cy="145021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44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02432CA-0AFB-49CE-8363-C7F2A5A32356}"/>
                </a:ext>
              </a:extLst>
            </p:cNvPr>
            <p:cNvSpPr txBox="1"/>
            <p:nvPr/>
          </p:nvSpPr>
          <p:spPr>
            <a:xfrm>
              <a:off x="5837384" y="166258"/>
              <a:ext cx="17121234" cy="118295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0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</a:t>
              </a:r>
              <a:r>
                <a:rPr lang="ja-JP" altLang="en-US" sz="70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ラーニング・目的と制約</a:t>
              </a:r>
            </a:p>
          </p:txBody>
        </p:sp>
      </p:grp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0CADC0E-22F0-4429-ADA3-A36C453203CD}"/>
              </a:ext>
            </a:extLst>
          </p:cNvPr>
          <p:cNvSpPr/>
          <p:nvPr/>
        </p:nvSpPr>
        <p:spPr>
          <a:xfrm>
            <a:off x="17805263" y="5708728"/>
            <a:ext cx="7043272" cy="2008839"/>
          </a:xfrm>
          <a:prstGeom prst="roundRect">
            <a:avLst/>
          </a:prstGeom>
          <a:solidFill>
            <a:srgbClr val="FBCFC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前提単元が必要な単元を優先（フロート最小化）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887BC6F0-5AD5-4CED-803B-0730A6A4C350}"/>
              </a:ext>
            </a:extLst>
          </p:cNvPr>
          <p:cNvSpPr/>
          <p:nvPr/>
        </p:nvSpPr>
        <p:spPr>
          <a:xfrm>
            <a:off x="21617128" y="3987085"/>
            <a:ext cx="5285945" cy="14357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学習範囲を最大化</a:t>
            </a: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BFE9219-CB78-48F2-B352-8BE63E1B2964}"/>
              </a:ext>
            </a:extLst>
          </p:cNvPr>
          <p:cNvSpPr/>
          <p:nvPr/>
        </p:nvSpPr>
        <p:spPr>
          <a:xfrm>
            <a:off x="20445457" y="8162162"/>
            <a:ext cx="6479634" cy="1502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負担を軽減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（同時進行タスク最小化）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C9B4B3A-071D-4675-80DA-742D9BBE06C2}"/>
              </a:ext>
            </a:extLst>
          </p:cNvPr>
          <p:cNvSpPr/>
          <p:nvPr/>
        </p:nvSpPr>
        <p:spPr>
          <a:xfrm>
            <a:off x="16170079" y="2899959"/>
            <a:ext cx="5231985" cy="26522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どれを優先するかはユーザーが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パレート解を通じて選択</a:t>
            </a:r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F17AB6F-0C5B-40CF-B8C4-ACCE1F50C8E8}"/>
              </a:ext>
            </a:extLst>
          </p:cNvPr>
          <p:cNvSpPr/>
          <p:nvPr/>
        </p:nvSpPr>
        <p:spPr>
          <a:xfrm>
            <a:off x="694837" y="6963039"/>
            <a:ext cx="27406327" cy="8396889"/>
          </a:xfrm>
          <a:custGeom>
            <a:avLst/>
            <a:gdLst>
              <a:gd name="connsiteX0" fmla="*/ 866344 w 27406327"/>
              <a:gd name="connsiteY0" fmla="*/ 0 h 8396889"/>
              <a:gd name="connsiteX1" fmla="*/ 15994223 w 27406327"/>
              <a:gd name="connsiteY1" fmla="*/ 0 h 8396889"/>
              <a:gd name="connsiteX2" fmla="*/ 16849679 w 27406327"/>
              <a:gd name="connsiteY2" fmla="*/ 855457 h 8396889"/>
              <a:gd name="connsiteX3" fmla="*/ 16849679 w 27406327"/>
              <a:gd name="connsiteY3" fmla="*/ 3264252 h 8396889"/>
              <a:gd name="connsiteX4" fmla="*/ 26550871 w 27406327"/>
              <a:gd name="connsiteY4" fmla="*/ 3264252 h 8396889"/>
              <a:gd name="connsiteX5" fmla="*/ 27406327 w 27406327"/>
              <a:gd name="connsiteY5" fmla="*/ 4119709 h 8396889"/>
              <a:gd name="connsiteX6" fmla="*/ 27406327 w 27406327"/>
              <a:gd name="connsiteY6" fmla="*/ 7541432 h 8396889"/>
              <a:gd name="connsiteX7" fmla="*/ 26550871 w 27406327"/>
              <a:gd name="connsiteY7" fmla="*/ 8396889 h 8396889"/>
              <a:gd name="connsiteX8" fmla="*/ 855458 w 27406327"/>
              <a:gd name="connsiteY8" fmla="*/ 8396889 h 8396889"/>
              <a:gd name="connsiteX9" fmla="*/ 0 w 27406327"/>
              <a:gd name="connsiteY9" fmla="*/ 7541432 h 8396889"/>
              <a:gd name="connsiteX10" fmla="*/ 0 w 27406327"/>
              <a:gd name="connsiteY10" fmla="*/ 4119709 h 8396889"/>
              <a:gd name="connsiteX11" fmla="*/ 10887 w 27406327"/>
              <a:gd name="connsiteY11" fmla="*/ 4011714 h 8396889"/>
              <a:gd name="connsiteX12" fmla="*/ 10887 w 27406327"/>
              <a:gd name="connsiteY12" fmla="*/ 855457 h 8396889"/>
              <a:gd name="connsiteX13" fmla="*/ 866344 w 27406327"/>
              <a:gd name="connsiteY13" fmla="*/ 0 h 839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06327" h="8396889">
                <a:moveTo>
                  <a:pt x="866344" y="0"/>
                </a:moveTo>
                <a:lnTo>
                  <a:pt x="15994223" y="0"/>
                </a:lnTo>
                <a:cubicBezTo>
                  <a:pt x="16466679" y="0"/>
                  <a:pt x="16849679" y="383001"/>
                  <a:pt x="16849679" y="855457"/>
                </a:cubicBezTo>
                <a:lnTo>
                  <a:pt x="16849679" y="3264252"/>
                </a:lnTo>
                <a:lnTo>
                  <a:pt x="26550871" y="3264252"/>
                </a:lnTo>
                <a:cubicBezTo>
                  <a:pt x="27023327" y="3264252"/>
                  <a:pt x="27406327" y="3647253"/>
                  <a:pt x="27406327" y="4119709"/>
                </a:cubicBezTo>
                <a:lnTo>
                  <a:pt x="27406327" y="7541432"/>
                </a:lnTo>
                <a:cubicBezTo>
                  <a:pt x="27406327" y="8013888"/>
                  <a:pt x="27023327" y="8396889"/>
                  <a:pt x="26550871" y="8396889"/>
                </a:cubicBezTo>
                <a:lnTo>
                  <a:pt x="855458" y="8396889"/>
                </a:lnTo>
                <a:cubicBezTo>
                  <a:pt x="383001" y="8396889"/>
                  <a:pt x="0" y="8013888"/>
                  <a:pt x="0" y="7541432"/>
                </a:cubicBezTo>
                <a:lnTo>
                  <a:pt x="0" y="4119709"/>
                </a:lnTo>
                <a:lnTo>
                  <a:pt x="10887" y="4011714"/>
                </a:lnTo>
                <a:lnTo>
                  <a:pt x="10887" y="855457"/>
                </a:lnTo>
                <a:cubicBezTo>
                  <a:pt x="10887" y="383001"/>
                  <a:pt x="393889" y="0"/>
                  <a:pt x="86634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　　　　　　　　　　　　制約　　　　　　　　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31D35F19-5C3B-42FE-B15D-90B23FAFF764}"/>
              </a:ext>
            </a:extLst>
          </p:cNvPr>
          <p:cNvSpPr/>
          <p:nvPr/>
        </p:nvSpPr>
        <p:spPr>
          <a:xfrm>
            <a:off x="1013166" y="12283921"/>
            <a:ext cx="6030788" cy="2441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テスト当日までの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期日が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日</a:t>
            </a:r>
          </a:p>
        </p:txBody>
      </p:sp>
      <p:graphicFrame>
        <p:nvGraphicFramePr>
          <p:cNvPr id="47" name="表 3">
            <a:extLst>
              <a:ext uri="{FF2B5EF4-FFF2-40B4-BE49-F238E27FC236}">
                <a16:creationId xmlns:a16="http://schemas.microsoft.com/office/drawing/2014/main" id="{0B5B9EC3-92E4-44FC-A306-9935D0674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41349"/>
              </p:ext>
            </p:extLst>
          </p:nvPr>
        </p:nvGraphicFramePr>
        <p:xfrm>
          <a:off x="1013166" y="8524324"/>
          <a:ext cx="11350003" cy="3414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1429">
                  <a:extLst>
                    <a:ext uri="{9D8B030D-6E8A-4147-A177-3AD203B41FA5}">
                      <a16:colId xmlns:a16="http://schemas.microsoft.com/office/drawing/2014/main" val="110872177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4014013483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238757535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959209738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1308869697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1560707015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2027775175"/>
                    </a:ext>
                  </a:extLst>
                </a:gridCol>
              </a:tblGrid>
              <a:tr h="71817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8734"/>
                  </a:ext>
                </a:extLst>
              </a:tr>
              <a:tr h="133761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今日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68074"/>
                  </a:ext>
                </a:extLst>
              </a:tr>
              <a:tr h="1337615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テスト</a:t>
                      </a:r>
                      <a:br>
                        <a:rPr kumimoji="1" lang="en-US" altLang="ja-JP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</a:br>
                      <a:r>
                        <a:rPr kumimoji="1" lang="ja-JP" altLang="en-US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当日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2603"/>
                  </a:ext>
                </a:extLst>
              </a:tr>
            </a:tbl>
          </a:graphicData>
        </a:graphic>
      </p:graphicFrame>
      <p:sp>
        <p:nvSpPr>
          <p:cNvPr id="48" name="矢印: 左右 47">
            <a:extLst>
              <a:ext uri="{FF2B5EF4-FFF2-40B4-BE49-F238E27FC236}">
                <a16:creationId xmlns:a16="http://schemas.microsoft.com/office/drawing/2014/main" id="{037283A9-28A2-48A1-A911-544C60FBCAA3}"/>
              </a:ext>
            </a:extLst>
          </p:cNvPr>
          <p:cNvSpPr/>
          <p:nvPr/>
        </p:nvSpPr>
        <p:spPr>
          <a:xfrm>
            <a:off x="4476469" y="9453506"/>
            <a:ext cx="7680960" cy="98298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左右 48">
            <a:extLst>
              <a:ext uri="{FF2B5EF4-FFF2-40B4-BE49-F238E27FC236}">
                <a16:creationId xmlns:a16="http://schemas.microsoft.com/office/drawing/2014/main" id="{A8326E78-D2D6-4620-888B-BE02CBF9FC09}"/>
              </a:ext>
            </a:extLst>
          </p:cNvPr>
          <p:cNvSpPr/>
          <p:nvPr/>
        </p:nvSpPr>
        <p:spPr>
          <a:xfrm>
            <a:off x="1245589" y="10696259"/>
            <a:ext cx="7680960" cy="98298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C1BC7D29-CC19-4A0F-BCE8-C21FA26DDAE5}"/>
              </a:ext>
            </a:extLst>
          </p:cNvPr>
          <p:cNvSpPr/>
          <p:nvPr/>
        </p:nvSpPr>
        <p:spPr>
          <a:xfrm>
            <a:off x="7897763" y="12158796"/>
            <a:ext cx="4752397" cy="2551240"/>
          </a:xfrm>
          <a:prstGeom prst="wedgeRectCallout">
            <a:avLst>
              <a:gd name="adj1" fmla="val 21777"/>
              <a:gd name="adj2" fmla="val -11629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この日に学習できる時間は</a:t>
            </a:r>
            <a:r>
              <a:rPr kumimoji="1" lang="en-US" altLang="ja-JP" sz="4000" b="1" dirty="0">
                <a:solidFill>
                  <a:schemeClr val="tx1"/>
                </a:solidFill>
              </a:rPr>
              <a:t>3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時間</a:t>
            </a:r>
          </a:p>
        </p:txBody>
      </p: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3E400965-B835-4A8F-B7AB-C68458994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98434"/>
              </p:ext>
            </p:extLst>
          </p:nvPr>
        </p:nvGraphicFramePr>
        <p:xfrm>
          <a:off x="13311608" y="10368669"/>
          <a:ext cx="9206345" cy="4854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1269">
                  <a:extLst>
                    <a:ext uri="{9D8B030D-6E8A-4147-A177-3AD203B41FA5}">
                      <a16:colId xmlns:a16="http://schemas.microsoft.com/office/drawing/2014/main" val="418512802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1396267359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2038473421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1230096632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3425199080"/>
                    </a:ext>
                  </a:extLst>
                </a:gridCol>
              </a:tblGrid>
              <a:tr h="59322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英語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6952"/>
                  </a:ext>
                </a:extLst>
              </a:tr>
              <a:tr h="1596835">
                <a:tc>
                  <a:txBody>
                    <a:bodyPr/>
                    <a:lstStyle/>
                    <a:p>
                      <a:r>
                        <a:rPr lang="ja-JP" altLang="en-US" sz="3600" dirty="0" err="1"/>
                        <a:t>ごんぎつね</a:t>
                      </a:r>
                      <a:r>
                        <a:rPr lang="ja-JP" altLang="en-US" sz="3600" dirty="0"/>
                        <a:t> 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掛け算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600" dirty="0"/>
                        <a:t>植物の体のつくり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安土桃山時代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/>
                        <a:t>be</a:t>
                      </a:r>
                      <a:r>
                        <a:rPr kumimoji="1" lang="ja-JP" altLang="en-US" sz="3600" dirty="0"/>
                        <a:t>動詞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74006"/>
                  </a:ext>
                </a:extLst>
              </a:tr>
              <a:tr h="1596835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割り算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600" dirty="0"/>
                        <a:t>動物の体のつくり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戦国時代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79154"/>
                  </a:ext>
                </a:extLst>
              </a:tr>
              <a:tr h="593222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分数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35864"/>
                  </a:ext>
                </a:extLst>
              </a:tr>
            </a:tbl>
          </a:graphicData>
        </a:graphic>
      </p:graphicFrame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5E75AFA-1CAF-4DB3-AB51-9A66500D0A61}"/>
              </a:ext>
            </a:extLst>
          </p:cNvPr>
          <p:cNvSpPr/>
          <p:nvPr/>
        </p:nvSpPr>
        <p:spPr>
          <a:xfrm>
            <a:off x="21402064" y="12416450"/>
            <a:ext cx="6030788" cy="2441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これらを学習期間内に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できるように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スケジューリングする</a:t>
            </a:r>
          </a:p>
        </p:txBody>
      </p:sp>
    </p:spTree>
    <p:extLst>
      <p:ext uri="{BB962C8B-B14F-4D97-AF65-F5344CB8AC3E}">
        <p14:creationId xmlns:p14="http://schemas.microsoft.com/office/powerpoint/2010/main" val="379740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532584" y="284360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数値実験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2E2E382-E245-490F-9BF7-7C0C2650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35" y="9393525"/>
            <a:ext cx="19338824" cy="504307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35D10E2-4AA2-4814-B52C-E1455647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35" y="2569530"/>
            <a:ext cx="15496748" cy="5530689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A50B4DD-134A-4066-A91C-97F66DAE2ECE}"/>
              </a:ext>
            </a:extLst>
          </p:cNvPr>
          <p:cNvSpPr/>
          <p:nvPr/>
        </p:nvSpPr>
        <p:spPr>
          <a:xfrm>
            <a:off x="20867003" y="12510550"/>
            <a:ext cx="4394259" cy="23047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エクセルで出す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A5E3855-EF01-43DA-A3FF-A95BD1710C72}"/>
              </a:ext>
            </a:extLst>
          </p:cNvPr>
          <p:cNvSpPr/>
          <p:nvPr/>
        </p:nvSpPr>
        <p:spPr>
          <a:xfrm>
            <a:off x="20867004" y="10118196"/>
            <a:ext cx="4394259" cy="23047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今の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CSV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では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まだできてない</a:t>
            </a:r>
          </a:p>
        </p:txBody>
      </p:sp>
    </p:spTree>
    <p:extLst>
      <p:ext uri="{BB962C8B-B14F-4D97-AF65-F5344CB8AC3E}">
        <p14:creationId xmlns:p14="http://schemas.microsoft.com/office/powerpoint/2010/main" val="226797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99A2A4A-45F6-49B9-AEE7-2AC003824FDB}"/>
              </a:ext>
            </a:extLst>
          </p:cNvPr>
          <p:cNvSpPr/>
          <p:nvPr/>
        </p:nvSpPr>
        <p:spPr>
          <a:xfrm>
            <a:off x="731519" y="6409170"/>
            <a:ext cx="26975447" cy="87393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NSGA-Ⅱ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による予定作成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68B19FA-4EF4-49B5-8443-A62583D5D59D}"/>
              </a:ext>
            </a:extLst>
          </p:cNvPr>
          <p:cNvSpPr/>
          <p:nvPr/>
        </p:nvSpPr>
        <p:spPr>
          <a:xfrm>
            <a:off x="2504842" y="13682674"/>
            <a:ext cx="4779878" cy="1251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重複がない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4741A5B-D988-4F5A-A55E-97A34A588B80}"/>
              </a:ext>
            </a:extLst>
          </p:cNvPr>
          <p:cNvSpPr/>
          <p:nvPr/>
        </p:nvSpPr>
        <p:spPr>
          <a:xfrm>
            <a:off x="9936480" y="13715524"/>
            <a:ext cx="7574649" cy="1185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重複があり負担が大きい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25A7DF34-9E98-4113-A74B-CF768D8A2F13}"/>
              </a:ext>
            </a:extLst>
          </p:cNvPr>
          <p:cNvSpPr/>
          <p:nvPr/>
        </p:nvSpPr>
        <p:spPr>
          <a:xfrm>
            <a:off x="19843136" y="13692769"/>
            <a:ext cx="5531823" cy="1185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開始時間が遅い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提案手法</a:t>
            </a:r>
            <a:r>
              <a:rPr lang="en-US" altLang="ja-JP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システム</a:t>
            </a:r>
            <a:r>
              <a:rPr lang="en-US" altLang="ja-JP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5029B17-A32E-48E8-B672-6FAEC008E908}"/>
              </a:ext>
            </a:extLst>
          </p:cNvPr>
          <p:cNvSpPr/>
          <p:nvPr/>
        </p:nvSpPr>
        <p:spPr>
          <a:xfrm>
            <a:off x="1093458" y="2106445"/>
            <a:ext cx="3478542" cy="1185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ページ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DBDAD24-10FB-4175-A224-B43688BFDEAC}"/>
              </a:ext>
            </a:extLst>
          </p:cNvPr>
          <p:cNvSpPr/>
          <p:nvPr/>
        </p:nvSpPr>
        <p:spPr>
          <a:xfrm>
            <a:off x="1093458" y="3900492"/>
            <a:ext cx="3478542" cy="11853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Youtube</a:t>
            </a:r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73B78F2B-ECFC-4D7F-80C5-3AC7C594CC92}"/>
              </a:ext>
            </a:extLst>
          </p:cNvPr>
          <p:cNvSpPr/>
          <p:nvPr/>
        </p:nvSpPr>
        <p:spPr>
          <a:xfrm>
            <a:off x="5267902" y="2483272"/>
            <a:ext cx="4668578" cy="2304799"/>
          </a:xfrm>
          <a:prstGeom prst="rightArrow">
            <a:avLst>
              <a:gd name="adj1" fmla="val 71159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スクレイピング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FCCAC31-B006-4890-8790-EE8040981F63}"/>
              </a:ext>
            </a:extLst>
          </p:cNvPr>
          <p:cNvSpPr/>
          <p:nvPr/>
        </p:nvSpPr>
        <p:spPr>
          <a:xfrm>
            <a:off x="10787350" y="2679162"/>
            <a:ext cx="4394259" cy="23047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データベース</a:t>
            </a:r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B8B535A5-93EA-49DC-AABF-8688301D3516}"/>
              </a:ext>
            </a:extLst>
          </p:cNvPr>
          <p:cNvSpPr/>
          <p:nvPr/>
        </p:nvSpPr>
        <p:spPr>
          <a:xfrm>
            <a:off x="16032479" y="2483271"/>
            <a:ext cx="4795465" cy="2304799"/>
          </a:xfrm>
          <a:prstGeom prst="leftArrow">
            <a:avLst>
              <a:gd name="adj1" fmla="val 73804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ユーザーの入力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5C8F1993-9C96-487F-A542-752B6300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69569"/>
              </p:ext>
            </p:extLst>
          </p:nvPr>
        </p:nvGraphicFramePr>
        <p:xfrm>
          <a:off x="1238434" y="7504806"/>
          <a:ext cx="6418609" cy="5083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609">
                  <a:extLst>
                    <a:ext uri="{9D8B030D-6E8A-4147-A177-3AD203B41FA5}">
                      <a16:colId xmlns:a16="http://schemas.microsoft.com/office/drawing/2014/main" val="1464387490"/>
                    </a:ext>
                  </a:extLst>
                </a:gridCol>
              </a:tblGrid>
              <a:tr h="9273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4000" u="none" strike="noStrike" dirty="0">
                          <a:effectLst/>
                        </a:rPr>
                        <a:t>(</a:t>
                      </a:r>
                      <a:r>
                        <a:rPr lang="zh-CN" altLang="en-US" sz="4000" u="none" strike="noStrike" dirty="0">
                          <a:effectLst/>
                        </a:rPr>
                        <a:t>番号</a:t>
                      </a:r>
                      <a:r>
                        <a:rPr lang="en-US" altLang="zh-CN" sz="4000" u="none" strike="noStrike" dirty="0">
                          <a:effectLst/>
                        </a:rPr>
                        <a:t>,</a:t>
                      </a:r>
                      <a:r>
                        <a:rPr lang="zh-CN" altLang="en-US" sz="4000" u="none" strike="noStrike" dirty="0">
                          <a:effectLst/>
                        </a:rPr>
                        <a:t>時数</a:t>
                      </a:r>
                      <a:r>
                        <a:rPr lang="en-US" altLang="zh-CN" sz="4000" u="none" strike="noStrike" dirty="0">
                          <a:effectLst/>
                        </a:rPr>
                        <a:t>,</a:t>
                      </a:r>
                      <a:r>
                        <a:rPr lang="zh-CN" altLang="en-US" sz="4000" u="none" strike="noStrike" dirty="0">
                          <a:effectLst/>
                        </a:rPr>
                        <a:t>前提単元</a:t>
                      </a:r>
                      <a:r>
                        <a:rPr lang="en-US" altLang="zh-CN" sz="4000" u="none" strike="noStrike" dirty="0">
                          <a:effectLst/>
                        </a:rPr>
                        <a:t>,</a:t>
                      </a:r>
                      <a:r>
                        <a:rPr lang="zh-CN" altLang="en-US" sz="4000" u="none" strike="noStrike" dirty="0">
                          <a:effectLst/>
                        </a:rPr>
                        <a:t>単元名</a:t>
                      </a:r>
                      <a:r>
                        <a:rPr lang="en-US" altLang="zh-CN" sz="4000" u="none" strike="noStrike" dirty="0">
                          <a:effectLst/>
                        </a:rPr>
                        <a:t>)</a:t>
                      </a:r>
                      <a:endParaRPr lang="en-US" altLang="zh-CN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89894"/>
                  </a:ext>
                </a:extLst>
              </a:tr>
              <a:tr h="83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>
                          <a:effectLst/>
                        </a:rPr>
                        <a:t>(1,2,(99999),sub1)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499"/>
                  </a:ext>
                </a:extLst>
              </a:tr>
              <a:tr h="83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>
                          <a:effectLst/>
                        </a:rPr>
                        <a:t>(2,5,(1),sub2)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332172"/>
                  </a:ext>
                </a:extLst>
              </a:tr>
              <a:tr h="83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>
                          <a:effectLst/>
                        </a:rPr>
                        <a:t>(3,2,(1),sub3)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06694"/>
                  </a:ext>
                </a:extLst>
              </a:tr>
              <a:tr h="83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>
                          <a:effectLst/>
                        </a:rPr>
                        <a:t>(4,2,(3),sub4)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02182"/>
                  </a:ext>
                </a:extLst>
              </a:tr>
              <a:tr h="8313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u="none" strike="noStrike" dirty="0">
                          <a:effectLst/>
                        </a:rPr>
                        <a:t>(5,2,(2,4),sub5)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017"/>
                  </a:ext>
                </a:extLst>
              </a:tr>
            </a:tbl>
          </a:graphicData>
        </a:graphic>
      </p:graphicFrame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E6F1182C-EDDC-4B87-9EDC-C018941CA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78664"/>
              </p:ext>
            </p:extLst>
          </p:nvPr>
        </p:nvGraphicFramePr>
        <p:xfrm>
          <a:off x="8581294" y="7503638"/>
          <a:ext cx="7014748" cy="5084568"/>
        </p:xfrm>
        <a:graphic>
          <a:graphicData uri="http://schemas.openxmlformats.org/drawingml/2006/table">
            <a:tbl>
              <a:tblPr/>
              <a:tblGrid>
                <a:gridCol w="1182748">
                  <a:extLst>
                    <a:ext uri="{9D8B030D-6E8A-4147-A177-3AD203B41FA5}">
                      <a16:colId xmlns:a16="http://schemas.microsoft.com/office/drawing/2014/main" val="62764759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1266299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7003309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4147169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2716562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5787086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8163299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8682006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363548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577619360"/>
                    </a:ext>
                  </a:extLst>
                </a:gridCol>
              </a:tblGrid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08397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53365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713296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33059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40797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51306"/>
                  </a:ext>
                </a:extLst>
              </a:tr>
            </a:tbl>
          </a:graphicData>
        </a:graphic>
      </p:graphicFrame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0BE9E7C4-AA84-45DA-970B-C61203D3B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07326"/>
              </p:ext>
            </p:extLst>
          </p:nvPr>
        </p:nvGraphicFramePr>
        <p:xfrm>
          <a:off x="16520293" y="7503638"/>
          <a:ext cx="9579861" cy="5084568"/>
        </p:xfrm>
        <a:graphic>
          <a:graphicData uri="http://schemas.openxmlformats.org/drawingml/2006/table">
            <a:tbl>
              <a:tblPr/>
              <a:tblGrid>
                <a:gridCol w="1155861">
                  <a:extLst>
                    <a:ext uri="{9D8B030D-6E8A-4147-A177-3AD203B41FA5}">
                      <a16:colId xmlns:a16="http://schemas.microsoft.com/office/drawing/2014/main" val="3262242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9624285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80718517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22036033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636212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4219349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6175547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0339748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1016523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3163862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3715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7779724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7371682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86945055"/>
                    </a:ext>
                  </a:extLst>
                </a:gridCol>
              </a:tblGrid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時数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79414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98234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43181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86027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8310"/>
                  </a:ext>
                </a:extLst>
              </a:tr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sub5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18275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BBF601A-E1FB-49C1-A69E-34C7D23E7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86508"/>
              </p:ext>
            </p:extLst>
          </p:nvPr>
        </p:nvGraphicFramePr>
        <p:xfrm>
          <a:off x="10221757" y="13917359"/>
          <a:ext cx="1296000" cy="847428"/>
        </p:xfrm>
        <a:graphic>
          <a:graphicData uri="http://schemas.openxmlformats.org/drawingml/2006/table">
            <a:tbl>
              <a:tblPr/>
              <a:tblGrid>
                <a:gridCol w="648000">
                  <a:extLst>
                    <a:ext uri="{9D8B030D-6E8A-4147-A177-3AD203B41FA5}">
                      <a16:colId xmlns:a16="http://schemas.microsoft.com/office/drawing/2014/main" val="30627009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7729461"/>
                    </a:ext>
                  </a:extLst>
                </a:gridCol>
              </a:tblGrid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59686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A8B02F68-F440-4845-B05A-62BC7F9E2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49073"/>
              </p:ext>
            </p:extLst>
          </p:nvPr>
        </p:nvGraphicFramePr>
        <p:xfrm>
          <a:off x="2647938" y="13907756"/>
          <a:ext cx="1296000" cy="847428"/>
        </p:xfrm>
        <a:graphic>
          <a:graphicData uri="http://schemas.openxmlformats.org/drawingml/2006/table">
            <a:tbl>
              <a:tblPr/>
              <a:tblGrid>
                <a:gridCol w="648000">
                  <a:extLst>
                    <a:ext uri="{9D8B030D-6E8A-4147-A177-3AD203B41FA5}">
                      <a16:colId xmlns:a16="http://schemas.microsoft.com/office/drawing/2014/main" val="281997287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85814048"/>
                    </a:ext>
                  </a:extLst>
                </a:gridCol>
              </a:tblGrid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77139"/>
                  </a:ext>
                </a:extLst>
              </a:tr>
            </a:tbl>
          </a:graphicData>
        </a:graphic>
      </p:graphicFrame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8257408B-D5B4-4DFF-8250-B8568A5F1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11780"/>
              </p:ext>
            </p:extLst>
          </p:nvPr>
        </p:nvGraphicFramePr>
        <p:xfrm>
          <a:off x="20179944" y="13851657"/>
          <a:ext cx="1296000" cy="847428"/>
        </p:xfrm>
        <a:graphic>
          <a:graphicData uri="http://schemas.openxmlformats.org/drawingml/2006/table">
            <a:tbl>
              <a:tblPr/>
              <a:tblGrid>
                <a:gridCol w="648000">
                  <a:extLst>
                    <a:ext uri="{9D8B030D-6E8A-4147-A177-3AD203B41FA5}">
                      <a16:colId xmlns:a16="http://schemas.microsoft.com/office/drawing/2014/main" val="21467376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13881212"/>
                    </a:ext>
                  </a:extLst>
                </a:gridCol>
              </a:tblGrid>
              <a:tr h="84742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92856"/>
                  </a:ext>
                </a:extLst>
              </a:tr>
            </a:tbl>
          </a:graphicData>
        </a:graphic>
      </p:graphicFrame>
      <p:sp>
        <p:nvSpPr>
          <p:cNvPr id="34" name="矢印: 下 33">
            <a:extLst>
              <a:ext uri="{FF2B5EF4-FFF2-40B4-BE49-F238E27FC236}">
                <a16:creationId xmlns:a16="http://schemas.microsoft.com/office/drawing/2014/main" id="{99454699-CC47-457E-9B6A-4BF68BD8A367}"/>
              </a:ext>
            </a:extLst>
          </p:cNvPr>
          <p:cNvSpPr/>
          <p:nvPr/>
        </p:nvSpPr>
        <p:spPr>
          <a:xfrm>
            <a:off x="10423621" y="5013700"/>
            <a:ext cx="5172421" cy="18577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データ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B99552C-B108-473E-AFA2-FDF2D75483BC}"/>
              </a:ext>
            </a:extLst>
          </p:cNvPr>
          <p:cNvSpPr/>
          <p:nvPr/>
        </p:nvSpPr>
        <p:spPr>
          <a:xfrm>
            <a:off x="21396959" y="2679161"/>
            <a:ext cx="4394259" cy="23047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ユーザー</a:t>
            </a:r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B01D4ABF-E8CA-4C61-95A8-438790327A3D}"/>
              </a:ext>
            </a:extLst>
          </p:cNvPr>
          <p:cNvSpPr/>
          <p:nvPr/>
        </p:nvSpPr>
        <p:spPr>
          <a:xfrm>
            <a:off x="20980344" y="5312064"/>
            <a:ext cx="5172421" cy="1857717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予定の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提案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7CDA83-E170-423B-B299-A54F94951E30}"/>
              </a:ext>
            </a:extLst>
          </p:cNvPr>
          <p:cNvSpPr txBox="1"/>
          <p:nvPr/>
        </p:nvSpPr>
        <p:spPr>
          <a:xfrm>
            <a:off x="11440381" y="12764845"/>
            <a:ext cx="2403210" cy="70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プラン</a:t>
            </a:r>
            <a:r>
              <a:rPr kumimoji="1" lang="en-US" altLang="ja-JP" sz="4000" b="1" dirty="0"/>
              <a:t>A</a:t>
            </a:r>
            <a:endParaRPr kumimoji="1" lang="ja-JP" altLang="en-US" sz="40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95A7B60-982C-464D-8E18-753294926408}"/>
              </a:ext>
            </a:extLst>
          </p:cNvPr>
          <p:cNvSpPr txBox="1"/>
          <p:nvPr/>
        </p:nvSpPr>
        <p:spPr>
          <a:xfrm>
            <a:off x="20827944" y="12764845"/>
            <a:ext cx="2403210" cy="70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プラン</a:t>
            </a:r>
            <a:r>
              <a:rPr kumimoji="1" lang="en-US" altLang="ja-JP" sz="4000" b="1" dirty="0"/>
              <a:t>B</a:t>
            </a:r>
            <a:endParaRPr kumimoji="1" lang="ja-JP" altLang="en-US" sz="4000" b="1" dirty="0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5C6E9859-702C-4B80-B9AE-6DE512312D17}"/>
              </a:ext>
            </a:extLst>
          </p:cNvPr>
          <p:cNvSpPr/>
          <p:nvPr/>
        </p:nvSpPr>
        <p:spPr>
          <a:xfrm>
            <a:off x="6408033" y="8596653"/>
            <a:ext cx="2052416" cy="3024979"/>
          </a:xfrm>
          <a:prstGeom prst="rightArrow">
            <a:avLst>
              <a:gd name="adj1" fmla="val 40259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2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2D85620-50D5-47EF-B72B-DC1FECE19F36}"/>
              </a:ext>
            </a:extLst>
          </p:cNvPr>
          <p:cNvSpPr/>
          <p:nvPr/>
        </p:nvSpPr>
        <p:spPr>
          <a:xfrm>
            <a:off x="2626696" y="12770046"/>
            <a:ext cx="7817784" cy="2257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信頼性スコアを算出し，教材のランキングを行う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532584" y="284360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教材推薦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画像のプレビュー">
            <a:extLst>
              <a:ext uri="{FF2B5EF4-FFF2-40B4-BE49-F238E27FC236}">
                <a16:creationId xmlns:a16="http://schemas.microsoft.com/office/drawing/2014/main" id="{2C84BF00-1D99-4E65-8E23-C673DC78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0" y="3580369"/>
            <a:ext cx="11072065" cy="7277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AAF6BE0B-E9EE-4005-AA06-9148C290C952}"/>
              </a:ext>
            </a:extLst>
          </p:cNvPr>
          <p:cNvSpPr/>
          <p:nvPr/>
        </p:nvSpPr>
        <p:spPr>
          <a:xfrm>
            <a:off x="6022103" y="1734574"/>
            <a:ext cx="6140574" cy="24916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全画面からキーワードをクリック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37B0F33-BC5D-4B14-BA20-8FE320189771}"/>
              </a:ext>
            </a:extLst>
          </p:cNvPr>
          <p:cNvGrpSpPr/>
          <p:nvPr/>
        </p:nvGrpSpPr>
        <p:grpSpPr>
          <a:xfrm>
            <a:off x="15182171" y="2367967"/>
            <a:ext cx="7393583" cy="3099091"/>
            <a:chOff x="14398008" y="4990853"/>
            <a:chExt cx="7289685" cy="403887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45CFC83-3F52-4D0C-B855-1302B1FC4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8009" y="4990853"/>
              <a:ext cx="7289684" cy="4038879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CDE6056-F583-4228-BC47-1BBE42D0FE88}"/>
                </a:ext>
              </a:extLst>
            </p:cNvPr>
            <p:cNvSpPr/>
            <p:nvPr/>
          </p:nvSpPr>
          <p:spPr>
            <a:xfrm>
              <a:off x="14398008" y="4990853"/>
              <a:ext cx="4101007" cy="870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tx1"/>
                  </a:solidFill>
                </a:rPr>
                <a:t>理解度チェック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0787088-992A-44D6-9CA0-3B6EE6EC9F1D}"/>
                </a:ext>
              </a:extLst>
            </p:cNvPr>
            <p:cNvSpPr/>
            <p:nvPr/>
          </p:nvSpPr>
          <p:spPr>
            <a:xfrm>
              <a:off x="14440412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未履修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33ED685-CAA2-4922-900C-3F39D72CAA0F}"/>
                </a:ext>
              </a:extLst>
            </p:cNvPr>
            <p:cNvSpPr/>
            <p:nvPr/>
          </p:nvSpPr>
          <p:spPr>
            <a:xfrm>
              <a:off x="15629965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不可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1495BA9-5A69-4D86-835F-A643A0EB67E4}"/>
                </a:ext>
              </a:extLst>
            </p:cNvPr>
            <p:cNvSpPr/>
            <p:nvPr/>
          </p:nvSpPr>
          <p:spPr>
            <a:xfrm>
              <a:off x="16819518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可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F5B4D23-AB88-4A2A-AB61-C99B040299F0}"/>
                </a:ext>
              </a:extLst>
            </p:cNvPr>
            <p:cNvSpPr/>
            <p:nvPr/>
          </p:nvSpPr>
          <p:spPr>
            <a:xfrm>
              <a:off x="18064052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良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818B900-D45A-40F1-BE1C-90DFF58B47B3}"/>
                </a:ext>
              </a:extLst>
            </p:cNvPr>
            <p:cNvSpPr/>
            <p:nvPr/>
          </p:nvSpPr>
          <p:spPr>
            <a:xfrm>
              <a:off x="19313952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優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72F1723-0AB6-437B-8C8C-F15E1B9B61CA}"/>
                </a:ext>
              </a:extLst>
            </p:cNvPr>
            <p:cNvSpPr/>
            <p:nvPr/>
          </p:nvSpPr>
          <p:spPr>
            <a:xfrm>
              <a:off x="20500822" y="6808846"/>
              <a:ext cx="818546" cy="2220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kumimoji="1" lang="ja-JP" altLang="en-US" sz="4000" b="1" dirty="0">
                  <a:solidFill>
                    <a:schemeClr val="tx1"/>
                  </a:solidFill>
                </a:rPr>
                <a:t>秀</a:t>
              </a:r>
              <a:endParaRPr kumimoji="1" lang="en-US" altLang="ja-JP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B5D4C08-0037-4504-8AA5-493C2ED857FD}"/>
              </a:ext>
            </a:extLst>
          </p:cNvPr>
          <p:cNvSpPr/>
          <p:nvPr/>
        </p:nvSpPr>
        <p:spPr>
          <a:xfrm>
            <a:off x="7479478" y="7100790"/>
            <a:ext cx="4639774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教材選択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F24618-1C5B-4C9A-AAF6-2DF6A34890DF}"/>
              </a:ext>
            </a:extLst>
          </p:cNvPr>
          <p:cNvSpPr/>
          <p:nvPr/>
        </p:nvSpPr>
        <p:spPr>
          <a:xfrm>
            <a:off x="14288248" y="1809223"/>
            <a:ext cx="9181431" cy="4553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712E64D-437D-48FB-B3D2-ECD9ED7301EB}"/>
              </a:ext>
            </a:extLst>
          </p:cNvPr>
          <p:cNvSpPr/>
          <p:nvPr/>
        </p:nvSpPr>
        <p:spPr>
          <a:xfrm>
            <a:off x="11318525" y="4679420"/>
            <a:ext cx="3983110" cy="2421370"/>
          </a:xfrm>
          <a:prstGeom prst="rightArrow">
            <a:avLst>
              <a:gd name="adj1" fmla="val 5629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学習終了後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8897487-FDE1-4AE8-A8DB-F1557AA78B05}"/>
              </a:ext>
            </a:extLst>
          </p:cNvPr>
          <p:cNvSpPr/>
          <p:nvPr/>
        </p:nvSpPr>
        <p:spPr>
          <a:xfrm>
            <a:off x="23158183" y="2245839"/>
            <a:ext cx="4697685" cy="16933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理解度チェック（自己申告）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8BA5F86C-B624-467D-AC94-9511438F0645}"/>
              </a:ext>
            </a:extLst>
          </p:cNvPr>
          <p:cNvSpPr/>
          <p:nvPr/>
        </p:nvSpPr>
        <p:spPr>
          <a:xfrm>
            <a:off x="3297255" y="10566777"/>
            <a:ext cx="6140574" cy="249164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ユーザーがレビュー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383F84C-8F87-40D6-B806-6B7CCF021B33}"/>
              </a:ext>
            </a:extLst>
          </p:cNvPr>
          <p:cNvSpPr/>
          <p:nvPr/>
        </p:nvSpPr>
        <p:spPr>
          <a:xfrm>
            <a:off x="12367806" y="8204272"/>
            <a:ext cx="8342598" cy="684035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台形 23">
            <a:extLst>
              <a:ext uri="{FF2B5EF4-FFF2-40B4-BE49-F238E27FC236}">
                <a16:creationId xmlns:a16="http://schemas.microsoft.com/office/drawing/2014/main" id="{885B5C47-BB32-4CB4-BF75-819982BF9B31}"/>
              </a:ext>
            </a:extLst>
          </p:cNvPr>
          <p:cNvSpPr/>
          <p:nvPr/>
        </p:nvSpPr>
        <p:spPr>
          <a:xfrm>
            <a:off x="18759683" y="7520958"/>
            <a:ext cx="1950720" cy="690880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英語</a:t>
            </a:r>
          </a:p>
        </p:txBody>
      </p:sp>
      <p:sp>
        <p:nvSpPr>
          <p:cNvPr id="25" name="台形 24">
            <a:extLst>
              <a:ext uri="{FF2B5EF4-FFF2-40B4-BE49-F238E27FC236}">
                <a16:creationId xmlns:a16="http://schemas.microsoft.com/office/drawing/2014/main" id="{7C617EEE-CFFE-496F-BD9D-632A418482EE}"/>
              </a:ext>
            </a:extLst>
          </p:cNvPr>
          <p:cNvSpPr/>
          <p:nvPr/>
        </p:nvSpPr>
        <p:spPr>
          <a:xfrm>
            <a:off x="17177015" y="7520958"/>
            <a:ext cx="1950720" cy="690880"/>
          </a:xfrm>
          <a:prstGeom prst="trapezoid">
            <a:avLst/>
          </a:prstGeom>
          <a:solidFill>
            <a:srgbClr val="FBA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社会</a:t>
            </a:r>
          </a:p>
        </p:txBody>
      </p:sp>
      <p:sp>
        <p:nvSpPr>
          <p:cNvPr id="26" name="台形 25">
            <a:extLst>
              <a:ext uri="{FF2B5EF4-FFF2-40B4-BE49-F238E27FC236}">
                <a16:creationId xmlns:a16="http://schemas.microsoft.com/office/drawing/2014/main" id="{41CF3F72-6B7B-4A8A-A183-037B261E4172}"/>
              </a:ext>
            </a:extLst>
          </p:cNvPr>
          <p:cNvSpPr/>
          <p:nvPr/>
        </p:nvSpPr>
        <p:spPr>
          <a:xfrm>
            <a:off x="15594347" y="7520958"/>
            <a:ext cx="1950720" cy="69088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理科</a:t>
            </a:r>
          </a:p>
        </p:txBody>
      </p:sp>
      <p:sp>
        <p:nvSpPr>
          <p:cNvPr id="27" name="台形 26">
            <a:extLst>
              <a:ext uri="{FF2B5EF4-FFF2-40B4-BE49-F238E27FC236}">
                <a16:creationId xmlns:a16="http://schemas.microsoft.com/office/drawing/2014/main" id="{B5FC917D-A801-4072-A0FC-A0D30CB41619}"/>
              </a:ext>
            </a:extLst>
          </p:cNvPr>
          <p:cNvSpPr/>
          <p:nvPr/>
        </p:nvSpPr>
        <p:spPr>
          <a:xfrm>
            <a:off x="12367806" y="7528524"/>
            <a:ext cx="1950720" cy="68331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国語</a:t>
            </a:r>
          </a:p>
        </p:txBody>
      </p:sp>
      <p:sp>
        <p:nvSpPr>
          <p:cNvPr id="28" name="台形 27">
            <a:extLst>
              <a:ext uri="{FF2B5EF4-FFF2-40B4-BE49-F238E27FC236}">
                <a16:creationId xmlns:a16="http://schemas.microsoft.com/office/drawing/2014/main" id="{A2BD53E8-0ECF-4CE0-B9AF-3AB9BF3513D8}"/>
              </a:ext>
            </a:extLst>
          </p:cNvPr>
          <p:cNvSpPr/>
          <p:nvPr/>
        </p:nvSpPr>
        <p:spPr>
          <a:xfrm>
            <a:off x="13984005" y="7520958"/>
            <a:ext cx="1950720" cy="69088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数学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56B6720B-D3AC-4B23-8555-F8267B886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1147" y="8564155"/>
            <a:ext cx="6941080" cy="6324487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2FE75F9-15BE-4BF1-B7A2-FE1C510708A8}"/>
              </a:ext>
            </a:extLst>
          </p:cNvPr>
          <p:cNvSpPr/>
          <p:nvPr/>
        </p:nvSpPr>
        <p:spPr>
          <a:xfrm>
            <a:off x="12119251" y="7278946"/>
            <a:ext cx="8879143" cy="8286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F70BA227-2C12-4E88-95A5-3949FAA2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94820"/>
              </p:ext>
            </p:extLst>
          </p:nvPr>
        </p:nvGraphicFramePr>
        <p:xfrm>
          <a:off x="22060506" y="7606832"/>
          <a:ext cx="3560881" cy="622840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560881">
                  <a:extLst>
                    <a:ext uri="{9D8B030D-6E8A-4147-A177-3AD203B41FA5}">
                      <a16:colId xmlns:a16="http://schemas.microsoft.com/office/drawing/2014/main" val="3425199080"/>
                    </a:ext>
                  </a:extLst>
                </a:gridCol>
              </a:tblGrid>
              <a:tr h="74733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数学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6952"/>
                  </a:ext>
                </a:extLst>
              </a:tr>
              <a:tr h="1261358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正多角形と円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74006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正三角形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79154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正四角形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34078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正五角形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42193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円</a:t>
                      </a:r>
                      <a:endParaRPr kumimoji="1" lang="en-US" altLang="ja-JP" sz="36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62663"/>
                  </a:ext>
                </a:extLst>
              </a:tr>
            </a:tbl>
          </a:graphicData>
        </a:graphic>
      </p:graphicFrame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0206D56-F572-4488-8B82-06D024993B75}"/>
              </a:ext>
            </a:extLst>
          </p:cNvPr>
          <p:cNvSpPr/>
          <p:nvPr/>
        </p:nvSpPr>
        <p:spPr>
          <a:xfrm>
            <a:off x="21512569" y="7278946"/>
            <a:ext cx="6606818" cy="8203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0BB16C6F-EFC0-472F-B257-5ED9A174E3EC}"/>
              </a:ext>
            </a:extLst>
          </p:cNvPr>
          <p:cNvSpPr/>
          <p:nvPr/>
        </p:nvSpPr>
        <p:spPr>
          <a:xfrm>
            <a:off x="18955826" y="9647260"/>
            <a:ext cx="3079483" cy="2421370"/>
          </a:xfrm>
          <a:prstGeom prst="rightArrow">
            <a:avLst>
              <a:gd name="adj1" fmla="val 5629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ノードを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6CCEAA9-A1E0-4DD8-AE03-87CFF2647199}"/>
              </a:ext>
            </a:extLst>
          </p:cNvPr>
          <p:cNvSpPr/>
          <p:nvPr/>
        </p:nvSpPr>
        <p:spPr>
          <a:xfrm>
            <a:off x="21611566" y="13219840"/>
            <a:ext cx="6606818" cy="23810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スケジュールとは別に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ユーザーがやりたい単元のキーワードが表示される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A1E1228-5F38-44BC-A83F-70BED3BE66BE}"/>
              </a:ext>
            </a:extLst>
          </p:cNvPr>
          <p:cNvSpPr/>
          <p:nvPr/>
        </p:nvSpPr>
        <p:spPr>
          <a:xfrm>
            <a:off x="12367805" y="13983404"/>
            <a:ext cx="4335058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ユーザーホーム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A06B8866-B268-4096-B262-6B38E01BD8EB}"/>
              </a:ext>
            </a:extLst>
          </p:cNvPr>
          <p:cNvSpPr/>
          <p:nvPr/>
        </p:nvSpPr>
        <p:spPr>
          <a:xfrm>
            <a:off x="24894773" y="9834256"/>
            <a:ext cx="3074142" cy="1465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単元別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キーワード</a:t>
            </a:r>
          </a:p>
        </p:txBody>
      </p:sp>
    </p:spTree>
    <p:extLst>
      <p:ext uri="{BB962C8B-B14F-4D97-AF65-F5344CB8AC3E}">
        <p14:creationId xmlns:p14="http://schemas.microsoft.com/office/powerpoint/2010/main" val="322288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0259DC-7D1E-2984-576A-C36043CA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00425" cy="1529365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925636B-1419-490A-BC0D-4C0C6282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00425" cy="162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37AB51F-DDB8-415B-9BA6-ED9AA5C5A0D2}"/>
              </a:ext>
            </a:extLst>
          </p:cNvPr>
          <p:cNvSpPr/>
          <p:nvPr/>
        </p:nvSpPr>
        <p:spPr>
          <a:xfrm>
            <a:off x="1506645" y="1825702"/>
            <a:ext cx="9427789" cy="586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基準データ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7021B6A-55D4-4CE6-8801-05402F1B3454}"/>
              </a:ext>
            </a:extLst>
          </p:cNvPr>
          <p:cNvSpPr/>
          <p:nvPr/>
        </p:nvSpPr>
        <p:spPr>
          <a:xfrm>
            <a:off x="19761148" y="5842436"/>
            <a:ext cx="8119633" cy="92216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タスクごとのフロート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数値実験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401171F-B410-48E7-802E-3D53C6C28C5E}"/>
              </a:ext>
            </a:extLst>
          </p:cNvPr>
          <p:cNvSpPr/>
          <p:nvPr/>
        </p:nvSpPr>
        <p:spPr>
          <a:xfrm>
            <a:off x="658225" y="7689202"/>
            <a:ext cx="10877283" cy="77552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経路ごとのフロート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矢印: 折線 13">
            <a:extLst>
              <a:ext uri="{FF2B5EF4-FFF2-40B4-BE49-F238E27FC236}">
                <a16:creationId xmlns:a16="http://schemas.microsoft.com/office/drawing/2014/main" id="{BD76FE84-51D2-47EA-93C7-25F791F146E6}"/>
              </a:ext>
            </a:extLst>
          </p:cNvPr>
          <p:cNvSpPr/>
          <p:nvPr/>
        </p:nvSpPr>
        <p:spPr>
          <a:xfrm rot="5400000">
            <a:off x="10412784" y="3058661"/>
            <a:ext cx="3624795" cy="4755594"/>
          </a:xfrm>
          <a:prstGeom prst="bentArrow">
            <a:avLst>
              <a:gd name="adj1" fmla="val 39669"/>
              <a:gd name="adj2" fmla="val 50000"/>
              <a:gd name="adj3" fmla="val 50000"/>
              <a:gd name="adj4" fmla="val 437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F85F87A-08A1-4521-A9B3-4D00230EBC70}"/>
              </a:ext>
            </a:extLst>
          </p:cNvPr>
          <p:cNvSpPr/>
          <p:nvPr/>
        </p:nvSpPr>
        <p:spPr>
          <a:xfrm>
            <a:off x="10600913" y="3313273"/>
            <a:ext cx="2966073" cy="1525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計算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F667F54-D60C-4444-B8D5-2AAC7E806F15}"/>
              </a:ext>
            </a:extLst>
          </p:cNvPr>
          <p:cNvSpPr/>
          <p:nvPr/>
        </p:nvSpPr>
        <p:spPr>
          <a:xfrm>
            <a:off x="14847569" y="1995197"/>
            <a:ext cx="13059403" cy="3751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クリティカルパス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A1423A5-5506-40F8-940A-F7889B0C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554" y="3359720"/>
            <a:ext cx="11767431" cy="1577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8A690F3F-9B46-425D-81F3-BF45D8CB6618}"/>
              </a:ext>
            </a:extLst>
          </p:cNvPr>
          <p:cNvSpPr/>
          <p:nvPr/>
        </p:nvSpPr>
        <p:spPr>
          <a:xfrm>
            <a:off x="14847569" y="8823458"/>
            <a:ext cx="5644369" cy="3259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タスクが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クリティカルパス上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にあれば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をつける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E8E2181-744C-4668-A996-7CD033A8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109" y="7188540"/>
            <a:ext cx="6165082" cy="7464078"/>
          </a:xfrm>
          <a:prstGeom prst="rect">
            <a:avLst/>
          </a:prstGeom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D645FEF-9EB7-4893-908C-BD4EB4AA5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205" y="2668946"/>
            <a:ext cx="7341322" cy="497103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A5C3D3F-B266-4251-8C9E-2465229FB680}"/>
              </a:ext>
            </a:extLst>
          </p:cNvPr>
          <p:cNvGrpSpPr/>
          <p:nvPr/>
        </p:nvGrpSpPr>
        <p:grpSpPr>
          <a:xfrm>
            <a:off x="1254220" y="8761393"/>
            <a:ext cx="9515544" cy="6304232"/>
            <a:chOff x="2854074" y="9958192"/>
            <a:chExt cx="8048034" cy="5465726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195ACF2-6A6A-4705-8980-A9599F6E4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7004" y="10412403"/>
              <a:ext cx="8015104" cy="501151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158A052-BE6F-4653-90E0-8A5BBE9EE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4074" y="9958192"/>
              <a:ext cx="8048034" cy="533203"/>
            </a:xfrm>
            <a:prstGeom prst="rect">
              <a:avLst/>
            </a:prstGeom>
          </p:spPr>
        </p:pic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D85B76AB-8BAA-461B-9801-D41025B1C991}"/>
              </a:ext>
            </a:extLst>
          </p:cNvPr>
          <p:cNvSpPr/>
          <p:nvPr/>
        </p:nvSpPr>
        <p:spPr>
          <a:xfrm>
            <a:off x="14434467" y="5047573"/>
            <a:ext cx="5231979" cy="3426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最優先するべき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クリティカルパスに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属するタスクの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フロートは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になる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24300446-F476-4C1E-B137-CE8AB767786E}"/>
              </a:ext>
            </a:extLst>
          </p:cNvPr>
          <p:cNvSpPr/>
          <p:nvPr/>
        </p:nvSpPr>
        <p:spPr>
          <a:xfrm>
            <a:off x="10965935" y="12275028"/>
            <a:ext cx="7816060" cy="27984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同じスタートとゴールでも経路によってフロートタイムが変化</a:t>
            </a:r>
          </a:p>
        </p:txBody>
      </p:sp>
    </p:spTree>
    <p:extLst>
      <p:ext uri="{BB962C8B-B14F-4D97-AF65-F5344CB8AC3E}">
        <p14:creationId xmlns:p14="http://schemas.microsoft.com/office/powerpoint/2010/main" val="185380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u-toyama.ac.jp/IS/IIE/IIE.IS.Wiki.230331/lab_wiki/wiki_lab.php?plugin=attach&amp;pcmd=open&amp;file=Figure.png&amp;refer=%E4%B8%AD%E5%B8%82%2F2023-11-14">
            <a:extLst>
              <a:ext uri="{FF2B5EF4-FFF2-40B4-BE49-F238E27FC236}">
                <a16:creationId xmlns:a16="http://schemas.microsoft.com/office/drawing/2014/main" id="{E03DE0BA-1576-43E2-8B67-35CE8422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00425" cy="162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26BFB98-FA80-4662-A00D-BAD59C55DFCE}"/>
              </a:ext>
            </a:extLst>
          </p:cNvPr>
          <p:cNvSpPr/>
          <p:nvPr/>
        </p:nvSpPr>
        <p:spPr>
          <a:xfrm>
            <a:off x="11742246" y="4139959"/>
            <a:ext cx="3474307" cy="1674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計算</a:t>
            </a:r>
          </a:p>
        </p:txBody>
      </p:sp>
    </p:spTree>
    <p:extLst>
      <p:ext uri="{BB962C8B-B14F-4D97-AF65-F5344CB8AC3E}">
        <p14:creationId xmlns:p14="http://schemas.microsoft.com/office/powerpoint/2010/main" val="4947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08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NSGA-Ⅱ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122871E-59DD-466A-ACCC-2417016986A6}"/>
              </a:ext>
            </a:extLst>
          </p:cNvPr>
          <p:cNvSpPr/>
          <p:nvPr/>
        </p:nvSpPr>
        <p:spPr>
          <a:xfrm>
            <a:off x="11335863" y="2037474"/>
            <a:ext cx="16549672" cy="84791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6D3983D-8832-4038-A911-159B8E13C338}"/>
              </a:ext>
            </a:extLst>
          </p:cNvPr>
          <p:cNvSpPr/>
          <p:nvPr/>
        </p:nvSpPr>
        <p:spPr>
          <a:xfrm>
            <a:off x="914890" y="2447202"/>
            <a:ext cx="10194228" cy="112367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1BAE9DB-0647-4D55-A18D-627D993202B4}"/>
              </a:ext>
            </a:extLst>
          </p:cNvPr>
          <p:cNvSpPr/>
          <p:nvPr/>
        </p:nvSpPr>
        <p:spPr>
          <a:xfrm>
            <a:off x="1013468" y="1839133"/>
            <a:ext cx="5449677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非優越ソート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DC48AB33-AEA0-4E7D-BFA6-295FCB7572E5}"/>
              </a:ext>
            </a:extLst>
          </p:cNvPr>
          <p:cNvSpPr/>
          <p:nvPr/>
        </p:nvSpPr>
        <p:spPr>
          <a:xfrm>
            <a:off x="11675374" y="1924894"/>
            <a:ext cx="5449677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混雑度ソート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EBD0E8D-E4ED-4D07-A1D5-4EC45E09F8CD}"/>
              </a:ext>
            </a:extLst>
          </p:cNvPr>
          <p:cNvCxnSpPr>
            <a:cxnSpLocks/>
          </p:cNvCxnSpPr>
          <p:nvPr/>
        </p:nvCxnSpPr>
        <p:spPr>
          <a:xfrm flipV="1">
            <a:off x="1910544" y="3210560"/>
            <a:ext cx="0" cy="5974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0D6FB05-ED9F-4EC1-95ED-78A288560F46}"/>
              </a:ext>
            </a:extLst>
          </p:cNvPr>
          <p:cNvCxnSpPr>
            <a:cxnSpLocks/>
          </p:cNvCxnSpPr>
          <p:nvPr/>
        </p:nvCxnSpPr>
        <p:spPr>
          <a:xfrm flipV="1">
            <a:off x="1333069" y="8568129"/>
            <a:ext cx="6786416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6FCAF7-7512-4D13-9EBB-3650CEDD4DE4}"/>
              </a:ext>
            </a:extLst>
          </p:cNvPr>
          <p:cNvSpPr txBox="1"/>
          <p:nvPr/>
        </p:nvSpPr>
        <p:spPr>
          <a:xfrm>
            <a:off x="5946369" y="8916751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目的関数</a:t>
            </a:r>
            <a:r>
              <a:rPr kumimoji="1" lang="en-US" altLang="ja-JP" sz="3600" b="1" dirty="0"/>
              <a:t>1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48F9D6-594B-404B-85CB-A5E090823AE5}"/>
              </a:ext>
            </a:extLst>
          </p:cNvPr>
          <p:cNvSpPr txBox="1"/>
          <p:nvPr/>
        </p:nvSpPr>
        <p:spPr>
          <a:xfrm>
            <a:off x="2100926" y="3004660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目的関数</a:t>
            </a:r>
            <a:r>
              <a:rPr kumimoji="1" lang="en-US" altLang="ja-JP" sz="3600" b="1" dirty="0"/>
              <a:t>2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A05B984-A867-49A8-81A1-431176B9E83C}"/>
              </a:ext>
            </a:extLst>
          </p:cNvPr>
          <p:cNvSpPr/>
          <p:nvPr/>
        </p:nvSpPr>
        <p:spPr>
          <a:xfrm>
            <a:off x="2990659" y="6398166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9051CA94-F4BE-4851-B7A9-267B2D664436}"/>
              </a:ext>
            </a:extLst>
          </p:cNvPr>
          <p:cNvSpPr/>
          <p:nvPr/>
        </p:nvSpPr>
        <p:spPr>
          <a:xfrm>
            <a:off x="4788761" y="7483148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59E7BED-BD5C-4EB2-9C40-AB4DFEED51EE}"/>
              </a:ext>
            </a:extLst>
          </p:cNvPr>
          <p:cNvSpPr/>
          <p:nvPr/>
        </p:nvSpPr>
        <p:spPr>
          <a:xfrm>
            <a:off x="1934678" y="6642004"/>
            <a:ext cx="1316510" cy="19261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04226C5-532F-4ED6-8653-EEF4D76CF8E1}"/>
              </a:ext>
            </a:extLst>
          </p:cNvPr>
          <p:cNvSpPr/>
          <p:nvPr/>
        </p:nvSpPr>
        <p:spPr>
          <a:xfrm>
            <a:off x="1922614" y="7665122"/>
            <a:ext cx="3055777" cy="9029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11441AF-5B03-4BDD-8EA6-24796611BFA2}"/>
              </a:ext>
            </a:extLst>
          </p:cNvPr>
          <p:cNvSpPr txBox="1"/>
          <p:nvPr/>
        </p:nvSpPr>
        <p:spPr>
          <a:xfrm>
            <a:off x="2853882" y="5685659"/>
            <a:ext cx="135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rank=1</a:t>
            </a:r>
            <a:endParaRPr kumimoji="1" lang="ja-JP" altLang="en-US" sz="32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55088E2-07B0-48C5-B65E-EA5410011983}"/>
              </a:ext>
            </a:extLst>
          </p:cNvPr>
          <p:cNvSpPr txBox="1"/>
          <p:nvPr/>
        </p:nvSpPr>
        <p:spPr>
          <a:xfrm>
            <a:off x="4726277" y="6856989"/>
            <a:ext cx="135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rank=1</a:t>
            </a:r>
            <a:endParaRPr kumimoji="1" lang="ja-JP" altLang="en-US" sz="32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AF07355F-6736-4C58-9D3E-2E71E65D0DAD}"/>
              </a:ext>
            </a:extLst>
          </p:cNvPr>
          <p:cNvSpPr/>
          <p:nvPr/>
        </p:nvSpPr>
        <p:spPr>
          <a:xfrm>
            <a:off x="6482828" y="2632952"/>
            <a:ext cx="4665182" cy="2935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マンハッタン距離が短い順にランク付けし，分類する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8041297F-0078-4322-A8DA-B3F23794BB8F}"/>
              </a:ext>
            </a:extLst>
          </p:cNvPr>
          <p:cNvSpPr/>
          <p:nvPr/>
        </p:nvSpPr>
        <p:spPr>
          <a:xfrm>
            <a:off x="4778427" y="5460717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5542E94A-C27D-4662-964C-7132D8E1BAB5}"/>
              </a:ext>
            </a:extLst>
          </p:cNvPr>
          <p:cNvSpPr/>
          <p:nvPr/>
        </p:nvSpPr>
        <p:spPr>
          <a:xfrm>
            <a:off x="3793768" y="4244691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802421C-32D4-4B3B-B9FC-1B5948C7B20C}"/>
              </a:ext>
            </a:extLst>
          </p:cNvPr>
          <p:cNvSpPr/>
          <p:nvPr/>
        </p:nvSpPr>
        <p:spPr>
          <a:xfrm>
            <a:off x="6845379" y="6434604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470347A-99D4-4275-B328-78B2065B8FDB}"/>
              </a:ext>
            </a:extLst>
          </p:cNvPr>
          <p:cNvSpPr txBox="1"/>
          <p:nvPr/>
        </p:nvSpPr>
        <p:spPr>
          <a:xfrm>
            <a:off x="6982155" y="5834349"/>
            <a:ext cx="135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rank=2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AD1689D-82A3-4E32-A2A1-36E37451A3FD}"/>
              </a:ext>
            </a:extLst>
          </p:cNvPr>
          <p:cNvSpPr txBox="1"/>
          <p:nvPr/>
        </p:nvSpPr>
        <p:spPr>
          <a:xfrm>
            <a:off x="5093270" y="4608935"/>
            <a:ext cx="135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rank=2</a:t>
            </a:r>
            <a:endParaRPr kumimoji="1" lang="ja-JP" altLang="en-US" sz="32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D29B22E-4E0E-4591-A47C-E122914A4451}"/>
              </a:ext>
            </a:extLst>
          </p:cNvPr>
          <p:cNvSpPr txBox="1"/>
          <p:nvPr/>
        </p:nvSpPr>
        <p:spPr>
          <a:xfrm>
            <a:off x="4007400" y="3717727"/>
            <a:ext cx="1353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rank=2</a:t>
            </a:r>
            <a:endParaRPr kumimoji="1" lang="ja-JP" altLang="en-US" sz="3200" b="1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10B867F-B3CA-47A6-8333-132A151F7FDC}"/>
              </a:ext>
            </a:extLst>
          </p:cNvPr>
          <p:cNvSpPr/>
          <p:nvPr/>
        </p:nvSpPr>
        <p:spPr>
          <a:xfrm>
            <a:off x="1934684" y="4435973"/>
            <a:ext cx="2072716" cy="41320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313DDF1-A7FE-4D14-89F2-04AF936922DE}"/>
              </a:ext>
            </a:extLst>
          </p:cNvPr>
          <p:cNvSpPr/>
          <p:nvPr/>
        </p:nvSpPr>
        <p:spPr>
          <a:xfrm>
            <a:off x="1881965" y="5639245"/>
            <a:ext cx="3096420" cy="29455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99DEB3C-20BF-431B-9269-E8506F851947}"/>
              </a:ext>
            </a:extLst>
          </p:cNvPr>
          <p:cNvSpPr/>
          <p:nvPr/>
        </p:nvSpPr>
        <p:spPr>
          <a:xfrm>
            <a:off x="1910544" y="6642004"/>
            <a:ext cx="5168507" cy="191605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6A394B1F-803B-4916-B50A-9A935499042F}"/>
              </a:ext>
            </a:extLst>
          </p:cNvPr>
          <p:cNvSpPr/>
          <p:nvPr/>
        </p:nvSpPr>
        <p:spPr>
          <a:xfrm rot="10642782">
            <a:off x="2403042" y="1081979"/>
            <a:ext cx="10112919" cy="709305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36188B28-0A85-402F-A3F3-3629C35A2303}"/>
              </a:ext>
            </a:extLst>
          </p:cNvPr>
          <p:cNvSpPr/>
          <p:nvPr/>
        </p:nvSpPr>
        <p:spPr>
          <a:xfrm rot="10642782">
            <a:off x="3734344" y="-228898"/>
            <a:ext cx="10112919" cy="7093058"/>
          </a:xfrm>
          <a:prstGeom prst="arc">
            <a:avLst>
              <a:gd name="adj1" fmla="val 17234764"/>
              <a:gd name="adj2" fmla="val 214374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1F4AF65F-DE7D-4E2F-AA3F-970C5E9D096E}"/>
              </a:ext>
            </a:extLst>
          </p:cNvPr>
          <p:cNvSpPr/>
          <p:nvPr/>
        </p:nvSpPr>
        <p:spPr>
          <a:xfrm>
            <a:off x="20069083" y="7324008"/>
            <a:ext cx="8158630" cy="2400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混雑度は大きいほど密集している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混雑度の小さい順にソートする</a:t>
            </a: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2924823B-45BC-4FEC-A6C8-4ED716DE83ED}"/>
              </a:ext>
            </a:extLst>
          </p:cNvPr>
          <p:cNvCxnSpPr>
            <a:cxnSpLocks/>
          </p:cNvCxnSpPr>
          <p:nvPr/>
        </p:nvCxnSpPr>
        <p:spPr>
          <a:xfrm flipV="1">
            <a:off x="12446065" y="3210560"/>
            <a:ext cx="0" cy="70455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A6178EDF-C167-4FE3-B9B1-EF440365D319}"/>
              </a:ext>
            </a:extLst>
          </p:cNvPr>
          <p:cNvCxnSpPr>
            <a:cxnSpLocks/>
          </p:cNvCxnSpPr>
          <p:nvPr/>
        </p:nvCxnSpPr>
        <p:spPr>
          <a:xfrm>
            <a:off x="11942622" y="9384630"/>
            <a:ext cx="7821091" cy="729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CD1772D-0145-4940-9074-3A28A465CACE}"/>
              </a:ext>
            </a:extLst>
          </p:cNvPr>
          <p:cNvSpPr txBox="1"/>
          <p:nvPr/>
        </p:nvSpPr>
        <p:spPr>
          <a:xfrm>
            <a:off x="12516721" y="3214589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目的関数</a:t>
            </a:r>
            <a:r>
              <a:rPr kumimoji="1" lang="en-US" altLang="ja-JP" sz="3600" b="1" dirty="0"/>
              <a:t>2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74AD534-9571-4E0C-BD0A-260CD91B1FF0}"/>
              </a:ext>
            </a:extLst>
          </p:cNvPr>
          <p:cNvSpPr txBox="1"/>
          <p:nvPr/>
        </p:nvSpPr>
        <p:spPr>
          <a:xfrm>
            <a:off x="16682336" y="9630754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目的関数</a:t>
            </a:r>
            <a:r>
              <a:rPr kumimoji="1" lang="en-US" altLang="ja-JP" sz="3600" b="1" dirty="0"/>
              <a:t>1</a:t>
            </a: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76EFEFD7-03C0-45F4-9C71-9D17843B7101}"/>
              </a:ext>
            </a:extLst>
          </p:cNvPr>
          <p:cNvSpPr/>
          <p:nvPr/>
        </p:nvSpPr>
        <p:spPr>
          <a:xfrm>
            <a:off x="18442047" y="8440928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CCFEB724-72E2-4DF3-AB83-44C655C110F2}"/>
              </a:ext>
            </a:extLst>
          </p:cNvPr>
          <p:cNvSpPr/>
          <p:nvPr/>
        </p:nvSpPr>
        <p:spPr>
          <a:xfrm>
            <a:off x="16688315" y="7903231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10E96F79-CD11-43AA-A3E6-59B80CE834F0}"/>
              </a:ext>
            </a:extLst>
          </p:cNvPr>
          <p:cNvSpPr/>
          <p:nvPr/>
        </p:nvSpPr>
        <p:spPr>
          <a:xfrm>
            <a:off x="14997993" y="7091618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DC57BFE-0FF3-4E2B-B3B3-9568A9AA9565}"/>
              </a:ext>
            </a:extLst>
          </p:cNvPr>
          <p:cNvSpPr/>
          <p:nvPr/>
        </p:nvSpPr>
        <p:spPr>
          <a:xfrm>
            <a:off x="13754288" y="5664261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EC9DF2E6-9433-4DEC-8B85-817C7EFF5B3F}"/>
              </a:ext>
            </a:extLst>
          </p:cNvPr>
          <p:cNvSpPr/>
          <p:nvPr/>
        </p:nvSpPr>
        <p:spPr>
          <a:xfrm>
            <a:off x="13211325" y="4390490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3" name="円弧 62">
            <a:extLst>
              <a:ext uri="{FF2B5EF4-FFF2-40B4-BE49-F238E27FC236}">
                <a16:creationId xmlns:a16="http://schemas.microsoft.com/office/drawing/2014/main" id="{D1317E5C-C5F5-40BC-ACFD-9E6E01EA3798}"/>
              </a:ext>
            </a:extLst>
          </p:cNvPr>
          <p:cNvSpPr/>
          <p:nvPr/>
        </p:nvSpPr>
        <p:spPr>
          <a:xfrm rot="12095948">
            <a:off x="13154808" y="1354793"/>
            <a:ext cx="10112919" cy="7093058"/>
          </a:xfrm>
          <a:prstGeom prst="arc">
            <a:avLst>
              <a:gd name="adj1" fmla="val 14030975"/>
              <a:gd name="adj2" fmla="val 207466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F85D913-E307-42E9-8AD0-4EB1A57D4A6D}"/>
              </a:ext>
            </a:extLst>
          </p:cNvPr>
          <p:cNvSpPr txBox="1"/>
          <p:nvPr/>
        </p:nvSpPr>
        <p:spPr>
          <a:xfrm>
            <a:off x="14638672" y="6362046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対象個体</a:t>
            </a:r>
            <a:r>
              <a:rPr kumimoji="1" lang="en-US" altLang="ja-JP" sz="3600" b="1" dirty="0" err="1"/>
              <a:t>i</a:t>
            </a:r>
            <a:endParaRPr kumimoji="1" lang="en-US" altLang="ja-JP" sz="3600" b="1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C6CE7CB-AB9C-4A49-978D-5A2F02AA4429}"/>
              </a:ext>
            </a:extLst>
          </p:cNvPr>
          <p:cNvSpPr/>
          <p:nvPr/>
        </p:nvSpPr>
        <p:spPr>
          <a:xfrm>
            <a:off x="13905535" y="5781664"/>
            <a:ext cx="3067329" cy="237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166BD9A-97E5-4646-BF7E-61E85DBB2302}"/>
              </a:ext>
            </a:extLst>
          </p:cNvPr>
          <p:cNvCxnSpPr>
            <a:cxnSpLocks/>
          </p:cNvCxnSpPr>
          <p:nvPr/>
        </p:nvCxnSpPr>
        <p:spPr>
          <a:xfrm>
            <a:off x="13754288" y="5193710"/>
            <a:ext cx="3218576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2FE8405D-0916-4E37-9B44-311CE9A33DCB}"/>
              </a:ext>
            </a:extLst>
          </p:cNvPr>
          <p:cNvCxnSpPr>
            <a:cxnSpLocks/>
          </p:cNvCxnSpPr>
          <p:nvPr/>
        </p:nvCxnSpPr>
        <p:spPr>
          <a:xfrm flipH="1">
            <a:off x="17470708" y="5834349"/>
            <a:ext cx="24582" cy="2378642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51D42B2-4222-4621-9698-49E8C5CD50B0}"/>
                  </a:ext>
                </a:extLst>
              </p:cNvPr>
              <p:cNvSpPr txBox="1"/>
              <p:nvPr/>
            </p:nvSpPr>
            <p:spPr>
              <a:xfrm>
                <a:off x="14256997" y="4480125"/>
                <a:ext cx="31691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51D42B2-4222-4621-9698-49E8C5CD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997" y="4480125"/>
                <a:ext cx="31691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932DB03-1337-4232-BD59-4C45758048CC}"/>
              </a:ext>
            </a:extLst>
          </p:cNvPr>
          <p:cNvSpPr txBox="1"/>
          <p:nvPr/>
        </p:nvSpPr>
        <p:spPr>
          <a:xfrm>
            <a:off x="13674174" y="415068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1</a:t>
            </a:r>
            <a:endParaRPr kumimoji="1" lang="ja-JP" altLang="en-US" sz="3200" b="1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A54C824-E4DC-46DE-B65E-A181FA4BDA3B}"/>
              </a:ext>
            </a:extLst>
          </p:cNvPr>
          <p:cNvSpPr txBox="1"/>
          <p:nvPr/>
        </p:nvSpPr>
        <p:spPr>
          <a:xfrm>
            <a:off x="13418763" y="56641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</a:t>
            </a:r>
            <a:endParaRPr kumimoji="1" lang="ja-JP" altLang="en-US" sz="3200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96ED439-F3D5-41EC-9C62-BE793779851C}"/>
              </a:ext>
            </a:extLst>
          </p:cNvPr>
          <p:cNvSpPr txBox="1"/>
          <p:nvPr/>
        </p:nvSpPr>
        <p:spPr>
          <a:xfrm>
            <a:off x="14664623" y="7216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3</a:t>
            </a:r>
            <a:endParaRPr kumimoji="1" lang="ja-JP" altLang="en-US" sz="32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B58600-1FC1-4AB0-B8CE-373517F6DE0B}"/>
              </a:ext>
            </a:extLst>
          </p:cNvPr>
          <p:cNvSpPr txBox="1"/>
          <p:nvPr/>
        </p:nvSpPr>
        <p:spPr>
          <a:xfrm>
            <a:off x="16682336" y="83319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endParaRPr kumimoji="1" lang="ja-JP" altLang="en-US" sz="32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1191C1B4-9131-42E8-89FB-1C470314E6F1}"/>
              </a:ext>
            </a:extLst>
          </p:cNvPr>
          <p:cNvSpPr txBox="1"/>
          <p:nvPr/>
        </p:nvSpPr>
        <p:spPr>
          <a:xfrm>
            <a:off x="18442047" y="882145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5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7F5F7F7-7D73-40C4-8E80-C6468949A3E0}"/>
                  </a:ext>
                </a:extLst>
              </p:cNvPr>
              <p:cNvSpPr txBox="1"/>
              <p:nvPr/>
            </p:nvSpPr>
            <p:spPr>
              <a:xfrm>
                <a:off x="17496373" y="6548028"/>
                <a:ext cx="32653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32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1" lang="en-US" altLang="ja-JP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32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D7F5F7F7-7D73-40C4-8E80-C6468949A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6373" y="6548028"/>
                <a:ext cx="326531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9FC117F4-E3D3-406E-8713-DF1C32797A74}"/>
                  </a:ext>
                </a:extLst>
              </p:cNvPr>
              <p:cNvSpPr/>
              <p:nvPr/>
            </p:nvSpPr>
            <p:spPr>
              <a:xfrm>
                <a:off x="19596991" y="2274882"/>
                <a:ext cx="6957242" cy="31858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混雑度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altLang="ja-JP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kumimoji="1" lang="en-US" altLang="ja-JP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kumimoji="1" lang="en-US" altLang="ja-JP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ja-JP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kumimoji="1" lang="en-US" altLang="ja-JP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kumimoji="1" lang="en-US" altLang="ja-JP" sz="4000" b="1" dirty="0">
                    <a:solidFill>
                      <a:schemeClr val="tx1"/>
                    </a:solidFill>
                  </a:rPr>
                </a:br>
                <a:endParaRPr kumimoji="1" lang="ja-JP" alt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9FC117F4-E3D3-406E-8713-DF1C32797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991" y="2274882"/>
                <a:ext cx="6957242" cy="3185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四角形: 角を丸くする 84">
            <a:extLst>
              <a:ext uri="{FF2B5EF4-FFF2-40B4-BE49-F238E27FC236}">
                <a16:creationId xmlns:a16="http://schemas.microsoft.com/office/drawing/2014/main" id="{66E7150A-F591-4F6C-824D-6A14019F7108}"/>
              </a:ext>
            </a:extLst>
          </p:cNvPr>
          <p:cNvSpPr/>
          <p:nvPr/>
        </p:nvSpPr>
        <p:spPr>
          <a:xfrm>
            <a:off x="11207214" y="11065647"/>
            <a:ext cx="16796899" cy="42802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D35F398-7958-4CF3-B348-0447D5AF76D3}"/>
              </a:ext>
            </a:extLst>
          </p:cNvPr>
          <p:cNvSpPr txBox="1"/>
          <p:nvPr/>
        </p:nvSpPr>
        <p:spPr>
          <a:xfrm>
            <a:off x="1290026" y="13918916"/>
            <a:ext cx="9094713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多目的最適化問題について，</a:t>
            </a:r>
            <a:r>
              <a:rPr lang="en-US" altLang="ja-JP" sz="2800" b="1" dirty="0">
                <a:hlinkClick r:id="rId5"/>
              </a:rPr>
              <a:t>https://qiita.com/u0suke87/items/87f65102fab39dd07ef2</a:t>
            </a:r>
            <a:r>
              <a:rPr lang="ja-JP" altLang="en-US" sz="2800" b="1" dirty="0" err="1"/>
              <a:t>，</a:t>
            </a:r>
            <a:r>
              <a:rPr lang="ja-JP" altLang="en-US" sz="2800" b="1" dirty="0"/>
              <a:t>閲覧日</a:t>
            </a:r>
            <a:r>
              <a:rPr lang="en-US" altLang="ja-JP" sz="2800" b="1" dirty="0"/>
              <a:t>2023.11.13</a:t>
            </a:r>
            <a:endParaRPr lang="ja-JP" altLang="en-US" sz="2800" b="1" dirty="0"/>
          </a:p>
          <a:p>
            <a:endParaRPr kumimoji="1" lang="ja-JP" altLang="en-US" dirty="0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EBBA326D-CB8B-4680-B54C-2AD566DEDF23}"/>
              </a:ext>
            </a:extLst>
          </p:cNvPr>
          <p:cNvSpPr/>
          <p:nvPr/>
        </p:nvSpPr>
        <p:spPr>
          <a:xfrm>
            <a:off x="19356131" y="10681657"/>
            <a:ext cx="8557147" cy="4049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上の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kumimoji="1" lang="ja-JP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つの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基準を使い，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kumimoji="1" lang="ja-JP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つの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個体の優越関係を選択する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ランクが高い，または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同じランクだが混雑度が小さい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とき優れていると評価する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4873160-38A4-436B-8843-9314A7C511BF}"/>
                  </a:ext>
                </a:extLst>
              </p:cNvPr>
              <p:cNvSpPr/>
              <p:nvPr/>
            </p:nvSpPr>
            <p:spPr>
              <a:xfrm>
                <a:off x="12134185" y="11112015"/>
                <a:ext cx="4941207" cy="41459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𝒓𝒂𝒏𝒌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𝒓𝒂𝒏𝒌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𝒓𝒂𝒏𝒌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𝒓𝒂𝒏𝒌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kumimoji="1" lang="ja-JP" alt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54873160-38A4-436B-8843-9314A7C51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185" y="11112015"/>
                <a:ext cx="4941207" cy="4145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B29F531-883A-4DB2-B88A-B11C7D92A153}"/>
              </a:ext>
            </a:extLst>
          </p:cNvPr>
          <p:cNvSpPr/>
          <p:nvPr/>
        </p:nvSpPr>
        <p:spPr>
          <a:xfrm>
            <a:off x="16878864" y="12027233"/>
            <a:ext cx="2039794" cy="2690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または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のとき</a:t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2755A06-70AE-4571-9D0E-CDD81CF5E2AD}"/>
              </a:ext>
            </a:extLst>
          </p:cNvPr>
          <p:cNvSpPr txBox="1"/>
          <p:nvPr/>
        </p:nvSpPr>
        <p:spPr>
          <a:xfrm>
            <a:off x="2104904" y="5110454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対象個体</a:t>
            </a:r>
            <a:r>
              <a:rPr kumimoji="1" lang="en-US" altLang="ja-JP" sz="3600" b="1" dirty="0" err="1"/>
              <a:t>i</a:t>
            </a:r>
            <a:endParaRPr kumimoji="1" lang="en-US" altLang="ja-JP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12AD57AF-9E7E-4385-A296-3A07A7AF8902}"/>
                  </a:ext>
                </a:extLst>
              </p:cNvPr>
              <p:cNvSpPr/>
              <p:nvPr/>
            </p:nvSpPr>
            <p:spPr>
              <a:xfrm>
                <a:off x="6095700" y="12407684"/>
                <a:ext cx="4232066" cy="9331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ランク</m:t>
                      </m:r>
                      <m:sSub>
                        <m:sSubPr>
                          <m:ctrlPr>
                            <a:rPr kumimoji="1" lang="en-US" altLang="ja-JP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kumimoji="1" lang="en-US" altLang="ja-JP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𝒓𝒂𝒏𝒌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kumimoji="1" lang="en-US" altLang="ja-JP" sz="4000" b="1" dirty="0">
                    <a:solidFill>
                      <a:schemeClr val="tx1"/>
                    </a:solidFill>
                  </a:rPr>
                </a:br>
                <a:endParaRPr kumimoji="1" lang="ja-JP" alt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12AD57AF-9E7E-4385-A296-3A07A7AF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00" y="12407684"/>
                <a:ext cx="4232066" cy="933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15629442-FE15-478E-B53F-07CF1BEFFC26}"/>
              </a:ext>
            </a:extLst>
          </p:cNvPr>
          <p:cNvSpPr/>
          <p:nvPr/>
        </p:nvSpPr>
        <p:spPr>
          <a:xfrm>
            <a:off x="11311915" y="10606472"/>
            <a:ext cx="7326660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混雑度トーナメントソート</a:t>
            </a: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A7FC8637-D55C-4400-BABF-F8ECC59BC42B}"/>
              </a:ext>
            </a:extLst>
          </p:cNvPr>
          <p:cNvCxnSpPr>
            <a:cxnSpLocks/>
          </p:cNvCxnSpPr>
          <p:nvPr/>
        </p:nvCxnSpPr>
        <p:spPr>
          <a:xfrm flipV="1">
            <a:off x="2100926" y="9724858"/>
            <a:ext cx="0" cy="37289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09B1464E-41A2-42A4-BA15-5D7E210BD123}"/>
              </a:ext>
            </a:extLst>
          </p:cNvPr>
          <p:cNvCxnSpPr>
            <a:cxnSpLocks/>
          </p:cNvCxnSpPr>
          <p:nvPr/>
        </p:nvCxnSpPr>
        <p:spPr>
          <a:xfrm flipV="1">
            <a:off x="1533855" y="12940633"/>
            <a:ext cx="430352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楕円 76">
            <a:extLst>
              <a:ext uri="{FF2B5EF4-FFF2-40B4-BE49-F238E27FC236}">
                <a16:creationId xmlns:a16="http://schemas.microsoft.com/office/drawing/2014/main" id="{B7F8DBFF-4708-426B-A1DC-8F10D8EB6C2D}"/>
              </a:ext>
            </a:extLst>
          </p:cNvPr>
          <p:cNvSpPr/>
          <p:nvPr/>
        </p:nvSpPr>
        <p:spPr>
          <a:xfrm>
            <a:off x="4401594" y="10071449"/>
            <a:ext cx="467355" cy="4267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4E547F6-C3C0-4C51-B6BB-E36E4B3027C0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2199027" y="10435674"/>
            <a:ext cx="2271010" cy="248650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E62F6A57-CCD3-49AB-A56A-7F6978378118}"/>
              </a:ext>
            </a:extLst>
          </p:cNvPr>
          <p:cNvCxnSpPr>
            <a:cxnSpLocks/>
            <a:endCxn id="77" idx="4"/>
          </p:cNvCxnSpPr>
          <p:nvPr/>
        </p:nvCxnSpPr>
        <p:spPr>
          <a:xfrm rot="5400000" flipH="1" flipV="1">
            <a:off x="2195914" y="10501276"/>
            <a:ext cx="2442469" cy="2436248"/>
          </a:xfrm>
          <a:prstGeom prst="bentConnector3">
            <a:avLst>
              <a:gd name="adj1" fmla="val 83"/>
            </a:avLst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6EBFAD91-FA2B-4D27-A437-22228562AB91}"/>
              </a:ext>
            </a:extLst>
          </p:cNvPr>
          <p:cNvSpPr/>
          <p:nvPr/>
        </p:nvSpPr>
        <p:spPr>
          <a:xfrm>
            <a:off x="5996838" y="10119068"/>
            <a:ext cx="4824230" cy="2226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0070C0"/>
                </a:solidFill>
              </a:rPr>
              <a:t>ユークリッド距離</a:t>
            </a:r>
            <a:endParaRPr kumimoji="1" lang="en-US" altLang="ja-JP" sz="4000" b="1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</a:rPr>
              <a:t>マンハッタン距離</a:t>
            </a:r>
          </a:p>
        </p:txBody>
      </p:sp>
    </p:spTree>
    <p:extLst>
      <p:ext uri="{BB962C8B-B14F-4D97-AF65-F5344CB8AC3E}">
        <p14:creationId xmlns:p14="http://schemas.microsoft.com/office/powerpoint/2010/main" val="18720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19E4921-16B1-4759-AD7A-A5C058A21885}"/>
              </a:ext>
            </a:extLst>
          </p:cNvPr>
          <p:cNvSpPr/>
          <p:nvPr/>
        </p:nvSpPr>
        <p:spPr>
          <a:xfrm>
            <a:off x="14911115" y="1817227"/>
            <a:ext cx="12989880" cy="135627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クリティカルパス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ADD473-1864-4E77-A332-F7CB8F9F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70" y="1817227"/>
            <a:ext cx="13487331" cy="13562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EAA2113-55D7-46CB-8C12-A523EAE8835B}"/>
              </a:ext>
            </a:extLst>
          </p:cNvPr>
          <p:cNvSpPr/>
          <p:nvPr/>
        </p:nvSpPr>
        <p:spPr>
          <a:xfrm>
            <a:off x="7128300" y="1699125"/>
            <a:ext cx="7461262" cy="2845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図２で作成したデータを使い，ネットワーク図を作成する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E4B7B4F-DB8B-4805-B768-2A06DF9B4BD5}"/>
                  </a:ext>
                </a:extLst>
              </p:cNvPr>
              <p:cNvSpPr/>
              <p:nvPr/>
            </p:nvSpPr>
            <p:spPr>
              <a:xfrm>
                <a:off x="15800639" y="2446774"/>
                <a:ext cx="11138992" cy="57964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最早開始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最遅開始</m:t>
                      </m:r>
                      <m:r>
                        <a:rPr kumimoji="1" lang="ja-JP" altLang="en-US" sz="4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最早終了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最遅終了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作業時間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𝑭𝒍𝒐𝒂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余裕時間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タスク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数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総タスク数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kumimoji="1" lang="en-US" altLang="ja-JP" sz="4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:endPara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E4B7B4F-DB8B-4805-B768-2A06DF9B4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639" y="2446774"/>
                <a:ext cx="11138992" cy="5796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6800B86-9076-4DBF-BD37-66220351AAE7}"/>
                  </a:ext>
                </a:extLst>
              </p:cNvPr>
              <p:cNvSpPr/>
              <p:nvPr/>
            </p:nvSpPr>
            <p:spPr>
              <a:xfrm>
                <a:off x="15931800" y="8431304"/>
                <a:ext cx="6099214" cy="65435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kumimoji="1" lang="ja-JP" altLang="en-US" sz="4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往路時間計算解析</a:t>
                </a:r>
                <a:br>
                  <a:rPr kumimoji="1" lang="en-US" altLang="ja-JP" sz="4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4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kumimoji="1" lang="ja-JP" altLang="en-US" sz="4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復路時間計算解析</a:t>
                </a:r>
                <a:br>
                  <a:rPr kumimoji="1" lang="en-US" altLang="ja-JP" sz="4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br>
                  <a:rPr kumimoji="1" lang="en-US" altLang="ja-JP" sz="4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kumimoji="1" lang="ja-JP" altLang="en-US" sz="4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フロートタイム計算</a:t>
                </a:r>
                <a:br>
                  <a:rPr kumimoji="1" lang="en-US" altLang="ja-JP" sz="48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𝑭𝒍𝒐𝒂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𝑭𝒍𝒐𝒂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ja-JP" altLang="en-US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6800B86-9076-4DBF-BD37-66220351A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1800" y="8431304"/>
                <a:ext cx="6099214" cy="6543599"/>
              </a:xfrm>
              <a:prstGeom prst="rect">
                <a:avLst/>
              </a:prstGeom>
              <a:blipFill>
                <a:blip r:embed="rId4"/>
                <a:stretch>
                  <a:fillRect l="-4496" t="-3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7786BAC-0BB5-4102-83ED-C65D1AF159A5}"/>
                  </a:ext>
                </a:extLst>
              </p:cNvPr>
              <p:cNvSpPr/>
              <p:nvPr/>
            </p:nvSpPr>
            <p:spPr>
              <a:xfrm>
                <a:off x="22245279" y="2176642"/>
                <a:ext cx="3133906" cy="40957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𝑭𝒍𝒐𝒂𝒕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kumimoji="1" lang="en-US" altLang="ja-JP" sz="48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な</m:t>
                      </m:r>
                      <m:r>
                        <a:rPr kumimoji="1" lang="ja-JP" altLang="en-US" sz="48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る</m:t>
                      </m:r>
                      <m:r>
                        <a:rPr kumimoji="1" lang="ja-JP" altLang="en-US" sz="4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経路は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𝑪𝒓𝒊𝒕𝒊𝒄𝒂𝒍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𝑷𝒂𝒔𝒔</m:t>
                      </m:r>
                    </m:oMath>
                    <m:oMath xmlns:m="http://schemas.openxmlformats.org/officeDocument/2006/math"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と呼ばれ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最</m:t>
                      </m:r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優先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経路となる</m:t>
                      </m:r>
                    </m:oMath>
                  </m:oMathPara>
                </a14:m>
                <a:br>
                  <a:rPr kumimoji="1" lang="en-US" altLang="ja-JP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endPara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7786BAC-0BB5-4102-83ED-C65D1AF15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279" y="2176642"/>
                <a:ext cx="3133906" cy="4095730"/>
              </a:xfrm>
              <a:prstGeom prst="rect">
                <a:avLst/>
              </a:prstGeom>
              <a:blipFill>
                <a:blip r:embed="rId5"/>
                <a:stretch>
                  <a:fillRect r="-55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B217AB-FBD6-4287-A989-080DD2489A29}"/>
                  </a:ext>
                </a:extLst>
              </p:cNvPr>
              <p:cNvSpPr/>
              <p:nvPr/>
            </p:nvSpPr>
            <p:spPr>
              <a:xfrm>
                <a:off x="22285366" y="10474636"/>
                <a:ext cx="5361277" cy="26739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タスク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</m:oMath>
                    <m:oMath xmlns:m="http://schemas.openxmlformats.org/officeDocument/2006/math">
                      <m:r>
                        <a:rPr kumimoji="1" lang="ja-JP" altLang="en-US" sz="4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理解することで</m:t>
                      </m:r>
                    </m:oMath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𝑫𝒂</m:t>
                      </m:r>
                      <m:sSub>
                        <m:sSubPr>
                          <m:ctrlP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kumimoji="1" lang="en-US" altLang="ja-JP" sz="48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8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ja-JP" altLang="en-US" sz="48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となる</m:t>
                      </m:r>
                    </m:oMath>
                  </m:oMathPara>
                </a14:m>
                <a:br>
                  <a:rPr kumimoji="1" lang="en-US" altLang="ja-JP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endPara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B217AB-FBD6-4287-A989-080DD2489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366" y="10474636"/>
                <a:ext cx="5361277" cy="2673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37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矢印: ストライプ 73">
            <a:extLst>
              <a:ext uri="{FF2B5EF4-FFF2-40B4-BE49-F238E27FC236}">
                <a16:creationId xmlns:a16="http://schemas.microsoft.com/office/drawing/2014/main" id="{555D8880-D8FF-4355-B372-6DE662B03F1C}"/>
              </a:ext>
            </a:extLst>
          </p:cNvPr>
          <p:cNvSpPr/>
          <p:nvPr/>
        </p:nvSpPr>
        <p:spPr>
          <a:xfrm>
            <a:off x="2856978" y="10002295"/>
            <a:ext cx="5191233" cy="334976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59CEE1D-4D51-401E-9309-FBACA35026ED}"/>
              </a:ext>
            </a:extLst>
          </p:cNvPr>
          <p:cNvSpPr/>
          <p:nvPr/>
        </p:nvSpPr>
        <p:spPr>
          <a:xfrm>
            <a:off x="8270240" y="9280122"/>
            <a:ext cx="18003520" cy="6024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9C446E-4CD9-4756-BE87-CF8F96B2EBD8}"/>
              </a:ext>
            </a:extLst>
          </p:cNvPr>
          <p:cNvGrpSpPr/>
          <p:nvPr/>
        </p:nvGrpSpPr>
        <p:grpSpPr>
          <a:xfrm>
            <a:off x="397556" y="17099"/>
            <a:ext cx="28000904" cy="1450214"/>
            <a:chOff x="397556" y="17099"/>
            <a:chExt cx="28000904" cy="1450214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A8A0D4B-70D7-43A0-81AE-62D5E13C9D75}"/>
                </a:ext>
              </a:extLst>
            </p:cNvPr>
            <p:cNvSpPr/>
            <p:nvPr/>
          </p:nvSpPr>
          <p:spPr>
            <a:xfrm>
              <a:off x="397556" y="17099"/>
              <a:ext cx="28000904" cy="145021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44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B852F3A-F468-428F-AFCC-A69999C0CEA1}"/>
                </a:ext>
              </a:extLst>
            </p:cNvPr>
            <p:cNvSpPr txBox="1"/>
            <p:nvPr/>
          </p:nvSpPr>
          <p:spPr>
            <a:xfrm>
              <a:off x="5837384" y="166258"/>
              <a:ext cx="17121234" cy="118295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系統図・時数</a:t>
              </a:r>
            </a:p>
          </p:txBody>
        </p:sp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7021B6A-55D4-4CE6-8801-05402F1B3454}"/>
              </a:ext>
            </a:extLst>
          </p:cNvPr>
          <p:cNvSpPr/>
          <p:nvPr/>
        </p:nvSpPr>
        <p:spPr>
          <a:xfrm>
            <a:off x="15201984" y="1718233"/>
            <a:ext cx="12785598" cy="7253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学習内容系統図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CEC10C-D612-40DC-8B1B-588E4D61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697" y="2756458"/>
            <a:ext cx="6997169" cy="452149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099A411-394E-40A0-8377-19B45160C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259" y="4454779"/>
            <a:ext cx="7963824" cy="4092022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1BF9721-2B7B-4405-87A5-233C3AA35EE6}"/>
              </a:ext>
            </a:extLst>
          </p:cNvPr>
          <p:cNvSpPr/>
          <p:nvPr/>
        </p:nvSpPr>
        <p:spPr>
          <a:xfrm>
            <a:off x="21625263" y="3047532"/>
            <a:ext cx="3784203" cy="993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教育出版・社会科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F59975F-2178-4338-9659-50524982CC51}"/>
              </a:ext>
            </a:extLst>
          </p:cNvPr>
          <p:cNvSpPr/>
          <p:nvPr/>
        </p:nvSpPr>
        <p:spPr>
          <a:xfrm>
            <a:off x="16425532" y="7612039"/>
            <a:ext cx="3511331" cy="971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教育出版・算数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F3A1EAA-E33E-4C7C-9781-5FEBAA4E323E}"/>
              </a:ext>
            </a:extLst>
          </p:cNvPr>
          <p:cNvSpPr/>
          <p:nvPr/>
        </p:nvSpPr>
        <p:spPr>
          <a:xfrm>
            <a:off x="22340374" y="6589056"/>
            <a:ext cx="2546778" cy="1616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F78360C-01DF-43E4-8AC3-3C127312AA4A}"/>
              </a:ext>
            </a:extLst>
          </p:cNvPr>
          <p:cNvGrpSpPr/>
          <p:nvPr/>
        </p:nvGrpSpPr>
        <p:grpSpPr>
          <a:xfrm>
            <a:off x="772565" y="1775994"/>
            <a:ext cx="14130319" cy="7253208"/>
            <a:chOff x="13308961" y="1833642"/>
            <a:chExt cx="14130319" cy="7253208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5401171F-B410-48E7-802E-3D53C6C28C5E}"/>
                </a:ext>
              </a:extLst>
            </p:cNvPr>
            <p:cNvSpPr/>
            <p:nvPr/>
          </p:nvSpPr>
          <p:spPr>
            <a:xfrm>
              <a:off x="13308961" y="1833642"/>
              <a:ext cx="14130319" cy="72532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年間指導計画</a:t>
              </a:r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62D2C86-C047-407F-B954-B0486496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58372" y="3109166"/>
              <a:ext cx="7528800" cy="2806522"/>
            </a:xfrm>
            <a:prstGeom prst="rect">
              <a:avLst/>
            </a:prstGeom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D2C4EBB4-521A-427A-924B-551BFB8C5128}"/>
                </a:ext>
              </a:extLst>
            </p:cNvPr>
            <p:cNvSpPr/>
            <p:nvPr/>
          </p:nvSpPr>
          <p:spPr>
            <a:xfrm>
              <a:off x="22922772" y="5579558"/>
              <a:ext cx="3473745" cy="99338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教育出版・社会科</a:t>
              </a:r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D4AA4B9-908C-414E-AC0E-FF723F42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7935" y="2871867"/>
              <a:ext cx="6004953" cy="5785794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AC8A921-D4A0-4484-8590-0B7FC0AD7FBC}"/>
                </a:ext>
              </a:extLst>
            </p:cNvPr>
            <p:cNvSpPr/>
            <p:nvPr/>
          </p:nvSpPr>
          <p:spPr>
            <a:xfrm>
              <a:off x="19562770" y="7604574"/>
              <a:ext cx="3223260" cy="97178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教育出版・算数</a:t>
              </a: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333E243A-27EB-47CA-BA50-825F00EF12B4}"/>
                </a:ext>
              </a:extLst>
            </p:cNvPr>
            <p:cNvSpPr/>
            <p:nvPr/>
          </p:nvSpPr>
          <p:spPr>
            <a:xfrm>
              <a:off x="13467763" y="5177790"/>
              <a:ext cx="492302" cy="355701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E0F1D5B-D0A1-4C25-8CF3-6857EE875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550" y="9614210"/>
            <a:ext cx="15496748" cy="5530689"/>
          </a:xfrm>
          <a:prstGeom prst="rect">
            <a:avLst/>
          </a:prstGeom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CE48F38B-278D-4B1A-841D-7A36CEF3EB24}"/>
              </a:ext>
            </a:extLst>
          </p:cNvPr>
          <p:cNvSpPr/>
          <p:nvPr/>
        </p:nvSpPr>
        <p:spPr>
          <a:xfrm>
            <a:off x="24940305" y="4876697"/>
            <a:ext cx="2546778" cy="290586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B288501-4B2B-41A5-9CD1-59678300D2E8}"/>
              </a:ext>
            </a:extLst>
          </p:cNvPr>
          <p:cNvSpPr/>
          <p:nvPr/>
        </p:nvSpPr>
        <p:spPr>
          <a:xfrm>
            <a:off x="22243977" y="4884215"/>
            <a:ext cx="2546778" cy="16165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0FD16F83-0955-4139-94F4-5B9C98E2617E}"/>
              </a:ext>
            </a:extLst>
          </p:cNvPr>
          <p:cNvCxnSpPr>
            <a:cxnSpLocks/>
          </p:cNvCxnSpPr>
          <p:nvPr/>
        </p:nvCxnSpPr>
        <p:spPr>
          <a:xfrm>
            <a:off x="1331508" y="6917137"/>
            <a:ext cx="21627109" cy="415326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82A7F39-37E3-4AB0-9180-57E4ACFA2948}"/>
              </a:ext>
            </a:extLst>
          </p:cNvPr>
          <p:cNvCxnSpPr>
            <a:cxnSpLocks/>
          </p:cNvCxnSpPr>
          <p:nvPr/>
        </p:nvCxnSpPr>
        <p:spPr>
          <a:xfrm>
            <a:off x="22958617" y="11070405"/>
            <a:ext cx="1" cy="3051995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楕円 38">
            <a:extLst>
              <a:ext uri="{FF2B5EF4-FFF2-40B4-BE49-F238E27FC236}">
                <a16:creationId xmlns:a16="http://schemas.microsoft.com/office/drawing/2014/main" id="{5361FDC3-19BF-4126-9218-ED90ABE0EC9B}"/>
              </a:ext>
            </a:extLst>
          </p:cNvPr>
          <p:cNvSpPr/>
          <p:nvPr/>
        </p:nvSpPr>
        <p:spPr>
          <a:xfrm>
            <a:off x="22595599" y="14198015"/>
            <a:ext cx="724401" cy="6851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コネクタ: カギ線 39">
            <a:extLst>
              <a:ext uri="{FF2B5EF4-FFF2-40B4-BE49-F238E27FC236}">
                <a16:creationId xmlns:a16="http://schemas.microsoft.com/office/drawing/2014/main" id="{18AB4797-F97F-4ED6-B0FA-2F115575E925}"/>
              </a:ext>
            </a:extLst>
          </p:cNvPr>
          <p:cNvCxnSpPr>
            <a:cxnSpLocks/>
            <a:stCxn id="24" idx="2"/>
          </p:cNvCxnSpPr>
          <p:nvPr/>
        </p:nvCxnSpPr>
        <p:spPr>
          <a:xfrm rot="10800000" flipV="1">
            <a:off x="13093414" y="7397344"/>
            <a:ext cx="9246961" cy="5666400"/>
          </a:xfrm>
          <a:prstGeom prst="bentConnector3">
            <a:avLst>
              <a:gd name="adj1" fmla="val 7337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AB0CDF4F-A9CD-4F17-B43B-BBB94B0544C5}"/>
              </a:ext>
            </a:extLst>
          </p:cNvPr>
          <p:cNvCxnSpPr>
            <a:cxnSpLocks/>
          </p:cNvCxnSpPr>
          <p:nvPr/>
        </p:nvCxnSpPr>
        <p:spPr>
          <a:xfrm>
            <a:off x="13059294" y="13023041"/>
            <a:ext cx="1636" cy="13527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D387FE01-B225-4EA0-BF07-EFB25A3B23A8}"/>
              </a:ext>
            </a:extLst>
          </p:cNvPr>
          <p:cNvSpPr/>
          <p:nvPr/>
        </p:nvSpPr>
        <p:spPr>
          <a:xfrm>
            <a:off x="12615237" y="14320430"/>
            <a:ext cx="726037" cy="685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F9493A39-BFEF-432B-9138-674561B97EAD}"/>
              </a:ext>
            </a:extLst>
          </p:cNvPr>
          <p:cNvSpPr/>
          <p:nvPr/>
        </p:nvSpPr>
        <p:spPr>
          <a:xfrm>
            <a:off x="23320000" y="14230414"/>
            <a:ext cx="775322" cy="7697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E90AC72D-E3D2-470A-94F9-B1515A1D7E0C}"/>
              </a:ext>
            </a:extLst>
          </p:cNvPr>
          <p:cNvCxnSpPr>
            <a:cxnSpLocks/>
            <a:stCxn id="28" idx="2"/>
          </p:cNvCxnSpPr>
          <p:nvPr/>
        </p:nvCxnSpPr>
        <p:spPr>
          <a:xfrm rot="10800000" flipH="1" flipV="1">
            <a:off x="22243976" y="5692502"/>
            <a:ext cx="1489783" cy="7576457"/>
          </a:xfrm>
          <a:prstGeom prst="bentConnector4">
            <a:avLst>
              <a:gd name="adj1" fmla="val -95818"/>
              <a:gd name="adj2" fmla="val 55334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4C2CEE1-0355-4FC6-AA4A-14CBD92DB8C1}"/>
              </a:ext>
            </a:extLst>
          </p:cNvPr>
          <p:cNvCxnSpPr>
            <a:cxnSpLocks/>
          </p:cNvCxnSpPr>
          <p:nvPr/>
        </p:nvCxnSpPr>
        <p:spPr>
          <a:xfrm>
            <a:off x="23733759" y="13268959"/>
            <a:ext cx="0" cy="92905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コネクタ: カギ線 64">
            <a:extLst>
              <a:ext uri="{FF2B5EF4-FFF2-40B4-BE49-F238E27FC236}">
                <a16:creationId xmlns:a16="http://schemas.microsoft.com/office/drawing/2014/main" id="{78D343C4-B24C-44AF-BB26-0D90289D6C69}"/>
              </a:ext>
            </a:extLst>
          </p:cNvPr>
          <p:cNvCxnSpPr>
            <a:stCxn id="26" idx="4"/>
          </p:cNvCxnSpPr>
          <p:nvPr/>
        </p:nvCxnSpPr>
        <p:spPr>
          <a:xfrm rot="5400000">
            <a:off x="22294498" y="10278819"/>
            <a:ext cx="6415454" cy="1422939"/>
          </a:xfrm>
          <a:prstGeom prst="bentConnector3">
            <a:avLst/>
          </a:prstGeom>
          <a:ln w="76200">
            <a:solidFill>
              <a:srgbClr val="00B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E81BF6E6-C8CD-48A0-BA21-846A01868774}"/>
              </a:ext>
            </a:extLst>
          </p:cNvPr>
          <p:cNvSpPr/>
          <p:nvPr/>
        </p:nvSpPr>
        <p:spPr>
          <a:xfrm>
            <a:off x="24206037" y="14264640"/>
            <a:ext cx="861462" cy="6817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F35A91C-7D90-4609-BA12-9EC8D44F3B53}"/>
              </a:ext>
            </a:extLst>
          </p:cNvPr>
          <p:cNvSpPr/>
          <p:nvPr/>
        </p:nvSpPr>
        <p:spPr>
          <a:xfrm>
            <a:off x="670460" y="11795281"/>
            <a:ext cx="5380903" cy="34873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それぞれの教科書会社の出しているデータから必要なものを抜き出し，一つの表にまとめる．</a:t>
            </a:r>
          </a:p>
        </p:txBody>
      </p:sp>
    </p:spTree>
    <p:extLst>
      <p:ext uri="{BB962C8B-B14F-4D97-AF65-F5344CB8AC3E}">
        <p14:creationId xmlns:p14="http://schemas.microsoft.com/office/powerpoint/2010/main" val="315928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3D58855-C50D-4C07-B10E-5D258D446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" t="5468" r="1344" b="1807"/>
          <a:stretch/>
        </p:blipFill>
        <p:spPr>
          <a:xfrm>
            <a:off x="772200" y="1741453"/>
            <a:ext cx="15224509" cy="4726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D034F84-BE76-4672-AFB5-9AE64EE50C0B}"/>
              </a:ext>
            </a:extLst>
          </p:cNvPr>
          <p:cNvSpPr/>
          <p:nvPr/>
        </p:nvSpPr>
        <p:spPr>
          <a:xfrm>
            <a:off x="1499858" y="12017290"/>
            <a:ext cx="6030788" cy="2441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テスト当日までの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期日が</a:t>
            </a:r>
            <a: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日</a:t>
            </a:r>
          </a:p>
        </p:txBody>
      </p:sp>
      <p:graphicFrame>
        <p:nvGraphicFramePr>
          <p:cNvPr id="7" name="表 3">
            <a:extLst>
              <a:ext uri="{FF2B5EF4-FFF2-40B4-BE49-F238E27FC236}">
                <a16:creationId xmlns:a16="http://schemas.microsoft.com/office/drawing/2014/main" id="{B229A569-595F-446F-BA3E-95AA7480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10529"/>
              </p:ext>
            </p:extLst>
          </p:nvPr>
        </p:nvGraphicFramePr>
        <p:xfrm>
          <a:off x="1499858" y="8257693"/>
          <a:ext cx="11350003" cy="3414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1429">
                  <a:extLst>
                    <a:ext uri="{9D8B030D-6E8A-4147-A177-3AD203B41FA5}">
                      <a16:colId xmlns:a16="http://schemas.microsoft.com/office/drawing/2014/main" val="110872177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4014013483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238757535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959209738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1308869697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1560707015"/>
                    </a:ext>
                  </a:extLst>
                </a:gridCol>
                <a:gridCol w="1621429">
                  <a:extLst>
                    <a:ext uri="{9D8B030D-6E8A-4147-A177-3AD203B41FA5}">
                      <a16:colId xmlns:a16="http://schemas.microsoft.com/office/drawing/2014/main" val="2027775175"/>
                    </a:ext>
                  </a:extLst>
                </a:gridCol>
              </a:tblGrid>
              <a:tr h="71817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68734"/>
                  </a:ext>
                </a:extLst>
              </a:tr>
              <a:tr h="133761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今日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468074"/>
                  </a:ext>
                </a:extLst>
              </a:tr>
              <a:tr h="1337615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テスト</a:t>
                      </a:r>
                      <a:br>
                        <a:rPr kumimoji="1" lang="en-US" altLang="ja-JP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</a:br>
                      <a:r>
                        <a:rPr kumimoji="1" lang="ja-JP" altLang="en-US" b="1" dirty="0">
                          <a:solidFill>
                            <a:srgbClr val="0070C0"/>
                          </a:solidFill>
                          <a:latin typeface="HGS創英ﾌﾟﾚｾﾞﾝｽEB" panose="02020800000000000000" pitchFamily="18" charset="-128"/>
                          <a:ea typeface="HGS創英ﾌﾟﾚｾﾞﾝｽEB" panose="02020800000000000000" pitchFamily="18" charset="-128"/>
                        </a:rPr>
                        <a:t>当日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2603"/>
                  </a:ext>
                </a:extLst>
              </a:tr>
            </a:tbl>
          </a:graphicData>
        </a:graphic>
      </p:graphicFrame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E6BEEF09-D601-48A7-A50A-3563A72BBDEE}"/>
              </a:ext>
            </a:extLst>
          </p:cNvPr>
          <p:cNvSpPr/>
          <p:nvPr/>
        </p:nvSpPr>
        <p:spPr>
          <a:xfrm>
            <a:off x="4963161" y="9186875"/>
            <a:ext cx="7680960" cy="98298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左右 11">
            <a:extLst>
              <a:ext uri="{FF2B5EF4-FFF2-40B4-BE49-F238E27FC236}">
                <a16:creationId xmlns:a16="http://schemas.microsoft.com/office/drawing/2014/main" id="{0ED65ABF-DA0E-431E-872B-D15D1600E490}"/>
              </a:ext>
            </a:extLst>
          </p:cNvPr>
          <p:cNvSpPr/>
          <p:nvPr/>
        </p:nvSpPr>
        <p:spPr>
          <a:xfrm>
            <a:off x="1732281" y="10429628"/>
            <a:ext cx="7680960" cy="982980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921E8FA5-59B6-4FFF-B837-E6B57CD21D6A}"/>
              </a:ext>
            </a:extLst>
          </p:cNvPr>
          <p:cNvSpPr/>
          <p:nvPr/>
        </p:nvSpPr>
        <p:spPr>
          <a:xfrm>
            <a:off x="8384455" y="11892165"/>
            <a:ext cx="4752397" cy="2551240"/>
          </a:xfrm>
          <a:prstGeom prst="wedgeRectCallout">
            <a:avLst>
              <a:gd name="adj1" fmla="val 21777"/>
              <a:gd name="adj2" fmla="val -11629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この日に学習できる時間は</a:t>
            </a:r>
            <a:r>
              <a:rPr kumimoji="1" lang="en-US" altLang="ja-JP" sz="4000" b="1" dirty="0">
                <a:solidFill>
                  <a:schemeClr val="tx1"/>
                </a:solidFill>
              </a:rPr>
              <a:t>3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時間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02C289-A597-4E59-B7D8-DDC07049238E}"/>
              </a:ext>
            </a:extLst>
          </p:cNvPr>
          <p:cNvSpPr/>
          <p:nvPr/>
        </p:nvSpPr>
        <p:spPr>
          <a:xfrm>
            <a:off x="15996709" y="1729005"/>
            <a:ext cx="1134829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/>
              <a:t>文部科学省，</a:t>
            </a:r>
            <a:r>
              <a:rPr lang="en-US" altLang="ja-JP" sz="2800" dirty="0"/>
              <a:t>GIGA</a:t>
            </a:r>
            <a:r>
              <a:rPr lang="ja-JP" altLang="en-US" sz="2800" dirty="0"/>
              <a:t>スクール構想に関する各種調査の結果</a:t>
            </a:r>
            <a:br>
              <a:rPr lang="en-US" altLang="ja-JP" sz="2800" dirty="0"/>
            </a:br>
            <a:r>
              <a:rPr lang="en-US" altLang="ja-JP" sz="2800" dirty="0"/>
              <a:t>https://www.mext.go.jp/content/20210827-mxt_jogai01-000017383_10.pdf</a:t>
            </a:r>
            <a:endParaRPr lang="ja-JP" altLang="en-US" sz="28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28C6069-81B6-4E39-8A63-44B6F9C49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69694"/>
              </p:ext>
            </p:extLst>
          </p:nvPr>
        </p:nvGraphicFramePr>
        <p:xfrm>
          <a:off x="14771706" y="8282645"/>
          <a:ext cx="9206345" cy="48542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41269">
                  <a:extLst>
                    <a:ext uri="{9D8B030D-6E8A-4147-A177-3AD203B41FA5}">
                      <a16:colId xmlns:a16="http://schemas.microsoft.com/office/drawing/2014/main" val="418512802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1396267359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2038473421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1230096632"/>
                    </a:ext>
                  </a:extLst>
                </a:gridCol>
                <a:gridCol w="1841269">
                  <a:extLst>
                    <a:ext uri="{9D8B030D-6E8A-4147-A177-3AD203B41FA5}">
                      <a16:colId xmlns:a16="http://schemas.microsoft.com/office/drawing/2014/main" val="3425199080"/>
                    </a:ext>
                  </a:extLst>
                </a:gridCol>
              </a:tblGrid>
              <a:tr h="59322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英語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6952"/>
                  </a:ext>
                </a:extLst>
              </a:tr>
              <a:tr h="1596835">
                <a:tc>
                  <a:txBody>
                    <a:bodyPr/>
                    <a:lstStyle/>
                    <a:p>
                      <a:r>
                        <a:rPr lang="ja-JP" altLang="en-US" sz="3600" dirty="0" err="1"/>
                        <a:t>ごんぎつね</a:t>
                      </a:r>
                      <a:r>
                        <a:rPr lang="ja-JP" altLang="en-US" sz="3600" dirty="0"/>
                        <a:t> 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掛け算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600" dirty="0"/>
                        <a:t>植物の体のつくり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安土桃山時代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/>
                        <a:t>be</a:t>
                      </a:r>
                      <a:r>
                        <a:rPr kumimoji="1" lang="ja-JP" altLang="en-US" sz="3600" dirty="0"/>
                        <a:t>動詞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74006"/>
                  </a:ext>
                </a:extLst>
              </a:tr>
              <a:tr h="1596835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割り算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3600" dirty="0"/>
                        <a:t>動物の体のつくり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戦国時代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79154"/>
                  </a:ext>
                </a:extLst>
              </a:tr>
              <a:tr h="593222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/>
                        <a:t>分数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35864"/>
                  </a:ext>
                </a:extLst>
              </a:tr>
            </a:tbl>
          </a:graphicData>
        </a:graphic>
      </p:graphicFrame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52DCC1A-0CDA-4EE2-957E-8F855C10C05F}"/>
              </a:ext>
            </a:extLst>
          </p:cNvPr>
          <p:cNvSpPr/>
          <p:nvPr/>
        </p:nvSpPr>
        <p:spPr>
          <a:xfrm>
            <a:off x="20907608" y="11964601"/>
            <a:ext cx="6030788" cy="2441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これらを学習期間内に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できるように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スケジューリングする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F00C37-0FEA-46DC-BDCC-6DD5FB6BA029}"/>
              </a:ext>
            </a:extLst>
          </p:cNvPr>
          <p:cNvGrpSpPr/>
          <p:nvPr/>
        </p:nvGrpSpPr>
        <p:grpSpPr>
          <a:xfrm>
            <a:off x="397556" y="0"/>
            <a:ext cx="28000904" cy="1450214"/>
            <a:chOff x="397556" y="17099"/>
            <a:chExt cx="28000904" cy="1450214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BE65882-22C0-4B63-A3A0-AA7F74617D77}"/>
                </a:ext>
              </a:extLst>
            </p:cNvPr>
            <p:cNvSpPr/>
            <p:nvPr/>
          </p:nvSpPr>
          <p:spPr>
            <a:xfrm>
              <a:off x="397556" y="17099"/>
              <a:ext cx="28000904" cy="145021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44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02432CA-0AFB-49CE-8363-C7F2A5A32356}"/>
                </a:ext>
              </a:extLst>
            </p:cNvPr>
            <p:cNvSpPr txBox="1"/>
            <p:nvPr/>
          </p:nvSpPr>
          <p:spPr>
            <a:xfrm>
              <a:off x="5837384" y="166258"/>
              <a:ext cx="17121234" cy="118295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87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系統図・目的と制約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2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多目的最適化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E9B1D1-3E49-46EA-92D8-16BD343C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59" y="9036751"/>
            <a:ext cx="6546626" cy="54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BFFB51-4A2B-4880-A924-36C9278CF607}"/>
              </a:ext>
            </a:extLst>
          </p:cNvPr>
          <p:cNvSpPr txBox="1"/>
          <p:nvPr/>
        </p:nvSpPr>
        <p:spPr>
          <a:xfrm>
            <a:off x="1813355" y="14940003"/>
            <a:ext cx="1440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https://qiita.com/pontyo4/items/d8812e4f46850d746fcd</a:t>
            </a: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122871E-59DD-466A-ACCC-2417016986A6}"/>
              </a:ext>
            </a:extLst>
          </p:cNvPr>
          <p:cNvSpPr/>
          <p:nvPr/>
        </p:nvSpPr>
        <p:spPr>
          <a:xfrm>
            <a:off x="10927061" y="2370322"/>
            <a:ext cx="9512294" cy="88763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6D367D-77F3-4B19-99F5-AC8B07DE78DB}"/>
                  </a:ext>
                </a:extLst>
              </p:cNvPr>
              <p:cNvSpPr/>
              <p:nvPr/>
            </p:nvSpPr>
            <p:spPr>
              <a:xfrm>
                <a:off x="11432674" y="2836095"/>
                <a:ext cx="8550113" cy="80299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単元番号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単元の所要時数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kumimoji="1" lang="en-US" altLang="ja-JP" sz="40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  <m:sub>
                                  <m:r>
                                    <a:rPr kumimoji="1" lang="en-US" altLang="ja-JP" sz="40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sz="4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𝐬𝐮𝐛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単元名</m:t>
                      </m:r>
                    </m:oMath>
                    <m:oMath xmlns:m="http://schemas.openxmlformats.org/officeDocument/2006/math"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kumimoji="1" lang="ja-JP" alt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は総単元数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単元開始遅延</m:t>
                      </m:r>
                      <m:r>
                        <a:rPr kumimoji="1" lang="ja-JP" altLang="en-US" sz="40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時数</m:t>
                      </m:r>
                    </m:oMath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𝒍𝒂𝒔𝒕𝑫𝒂𝒚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目標日数</m:t>
                      </m:r>
                    </m:oMath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𝒕𝒂𝒔𝒌𝑺𝒕𝒂𝒓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番目の</m:t>
                      </m:r>
                      <m:r>
                        <a:rPr kumimoji="1" lang="ja-JP" alt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タスク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開始日</m:t>
                      </m:r>
                    </m:oMath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𝒕𝒂𝒔𝒌𝑬𝒏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番目の</m:t>
                      </m:r>
                      <m:r>
                        <a:rPr kumimoji="1" lang="ja-JP" alt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タスク</m:t>
                      </m:r>
                      <m:r>
                        <a:rPr kumimoji="1" lang="ja-JP" alt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終了日</m:t>
                      </m:r>
                    </m:oMath>
                  </m:oMathPara>
                </a14:m>
                <a:br>
                  <a:rPr kumimoji="1" lang="en-US" altLang="ja-JP" sz="4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:br>
                  <a:rPr kumimoji="1" lang="en-US" altLang="ja-JP" sz="4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</a:br>
                <a:endPara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066D367D-77F3-4B19-99F5-AC8B07DE7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674" y="2836095"/>
                <a:ext cx="8550113" cy="8029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E6D3983D-8832-4038-A911-159B8E13C338}"/>
                  </a:ext>
                </a:extLst>
              </p:cNvPr>
              <p:cNvSpPr/>
              <p:nvPr/>
            </p:nvSpPr>
            <p:spPr>
              <a:xfrm>
                <a:off x="587670" y="2370321"/>
                <a:ext cx="9512294" cy="27902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kumimoji="1" lang="en-US" altLang="ja-JP" sz="40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𝒎𝒊𝒏𝒊𝒎𝒊𝒛𝒆</m:t>
                            </m:r>
                          </m:e>
                        </m:mr>
                        <m:mr>
                          <m:e>
                            <m:r>
                              <a:rPr kumimoji="1" lang="en-US" altLang="ja-JP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mr>
                      </m:m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en-US" altLang="ja-JP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𝒔𝒖𝒃𝒋𝒆𝒄𝒕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,..,</m:t>
                      </m:r>
                      <m:r>
                        <a:rPr kumimoji="1" lang="en-US" altLang="ja-JP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br>
                  <a:rPr kumimoji="1" lang="en-US" altLang="ja-JP" sz="4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endParaRPr kumimoji="1" lang="ja-JP" alt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四角形: 角を丸くする 11">
                <a:extLst>
                  <a:ext uri="{FF2B5EF4-FFF2-40B4-BE49-F238E27FC236}">
                    <a16:creationId xmlns:a16="http://schemas.microsoft.com/office/drawing/2014/main" id="{E6D3983D-8832-4038-A911-159B8E13C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0" y="2370321"/>
                <a:ext cx="9512294" cy="2790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1BAE9DB-0647-4D55-A18D-627D993202B4}"/>
              </a:ext>
            </a:extLst>
          </p:cNvPr>
          <p:cNvSpPr/>
          <p:nvPr/>
        </p:nvSpPr>
        <p:spPr>
          <a:xfrm>
            <a:off x="1013468" y="1839133"/>
            <a:ext cx="5449677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多目的最適化の定式化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DC48AB33-AEA0-4E7D-BFA6-295FCB7572E5}"/>
              </a:ext>
            </a:extLst>
          </p:cNvPr>
          <p:cNvSpPr/>
          <p:nvPr/>
        </p:nvSpPr>
        <p:spPr>
          <a:xfrm>
            <a:off x="11981125" y="1791478"/>
            <a:ext cx="5449677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変数</a:t>
            </a:r>
          </a:p>
        </p:txBody>
      </p:sp>
    </p:spTree>
    <p:extLst>
      <p:ext uri="{BB962C8B-B14F-4D97-AF65-F5344CB8AC3E}">
        <p14:creationId xmlns:p14="http://schemas.microsoft.com/office/powerpoint/2010/main" val="277990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DD05D78B-DCA9-450A-81F4-0E5C7F910C6D}"/>
              </a:ext>
            </a:extLst>
          </p:cNvPr>
          <p:cNvSpPr/>
          <p:nvPr/>
        </p:nvSpPr>
        <p:spPr>
          <a:xfrm>
            <a:off x="1121899" y="8502865"/>
            <a:ext cx="8342598" cy="684035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台形 40">
            <a:extLst>
              <a:ext uri="{FF2B5EF4-FFF2-40B4-BE49-F238E27FC236}">
                <a16:creationId xmlns:a16="http://schemas.microsoft.com/office/drawing/2014/main" id="{D8FAED07-1405-417A-BE5F-426F18E1116E}"/>
              </a:ext>
            </a:extLst>
          </p:cNvPr>
          <p:cNvSpPr/>
          <p:nvPr/>
        </p:nvSpPr>
        <p:spPr>
          <a:xfrm>
            <a:off x="7513776" y="7819551"/>
            <a:ext cx="1950720" cy="690880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英語</a:t>
            </a:r>
          </a:p>
        </p:txBody>
      </p:sp>
      <p:sp>
        <p:nvSpPr>
          <p:cNvPr id="38" name="台形 37">
            <a:extLst>
              <a:ext uri="{FF2B5EF4-FFF2-40B4-BE49-F238E27FC236}">
                <a16:creationId xmlns:a16="http://schemas.microsoft.com/office/drawing/2014/main" id="{63F7FF11-950E-4FB2-9BB1-28B76D4D60C6}"/>
              </a:ext>
            </a:extLst>
          </p:cNvPr>
          <p:cNvSpPr/>
          <p:nvPr/>
        </p:nvSpPr>
        <p:spPr>
          <a:xfrm>
            <a:off x="5931108" y="7819551"/>
            <a:ext cx="1950720" cy="690880"/>
          </a:xfrm>
          <a:prstGeom prst="trapezoid">
            <a:avLst/>
          </a:prstGeom>
          <a:solidFill>
            <a:srgbClr val="FBA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社会</a:t>
            </a:r>
          </a:p>
        </p:txBody>
      </p:sp>
      <p:sp>
        <p:nvSpPr>
          <p:cNvPr id="40" name="台形 39">
            <a:extLst>
              <a:ext uri="{FF2B5EF4-FFF2-40B4-BE49-F238E27FC236}">
                <a16:creationId xmlns:a16="http://schemas.microsoft.com/office/drawing/2014/main" id="{B0C52C8D-E15D-45CC-A415-D467EA942B69}"/>
              </a:ext>
            </a:extLst>
          </p:cNvPr>
          <p:cNvSpPr/>
          <p:nvPr/>
        </p:nvSpPr>
        <p:spPr>
          <a:xfrm>
            <a:off x="4348440" y="7819551"/>
            <a:ext cx="1950720" cy="69088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理科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CEAAFC-2B72-4A1E-A83F-01AA1FB0F411}"/>
              </a:ext>
            </a:extLst>
          </p:cNvPr>
          <p:cNvSpPr/>
          <p:nvPr/>
        </p:nvSpPr>
        <p:spPr>
          <a:xfrm>
            <a:off x="397556" y="106"/>
            <a:ext cx="28000904" cy="157298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0D4B-70D7-43A0-81AE-62D5E13C9D75}"/>
              </a:ext>
            </a:extLst>
          </p:cNvPr>
          <p:cNvSpPr/>
          <p:nvPr/>
        </p:nvSpPr>
        <p:spPr>
          <a:xfrm>
            <a:off x="397556" y="17099"/>
            <a:ext cx="28000904" cy="14502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44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52F3A-F468-428F-AFCC-A69999C0CEA1}"/>
              </a:ext>
            </a:extLst>
          </p:cNvPr>
          <p:cNvSpPr txBox="1"/>
          <p:nvPr/>
        </p:nvSpPr>
        <p:spPr>
          <a:xfrm>
            <a:off x="5837384" y="166258"/>
            <a:ext cx="17121234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87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提案手法</a:t>
            </a:r>
            <a:endParaRPr lang="ja-JP" altLang="en-US" sz="7087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05CD1E-C84A-4D35-946B-375AD13A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3" y="2016818"/>
            <a:ext cx="7222749" cy="3689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2C4E1CF3-D1BF-4CE1-ADDE-9D312587E301}"/>
              </a:ext>
            </a:extLst>
          </p:cNvPr>
          <p:cNvSpPr/>
          <p:nvPr/>
        </p:nvSpPr>
        <p:spPr>
          <a:xfrm>
            <a:off x="3337294" y="2032525"/>
            <a:ext cx="4639774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ログイン画面</a:t>
            </a: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06AAE0B8-7CAD-4504-A7CC-8CFB83A77D19}"/>
              </a:ext>
            </a:extLst>
          </p:cNvPr>
          <p:cNvSpPr/>
          <p:nvPr/>
        </p:nvSpPr>
        <p:spPr>
          <a:xfrm>
            <a:off x="2708706" y="5353950"/>
            <a:ext cx="3497368" cy="12906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A6F252D-78A3-4D64-8EFB-89FCBECC2524}"/>
              </a:ext>
            </a:extLst>
          </p:cNvPr>
          <p:cNvSpPr/>
          <p:nvPr/>
        </p:nvSpPr>
        <p:spPr>
          <a:xfrm>
            <a:off x="758943" y="6706456"/>
            <a:ext cx="17617440" cy="883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8E95009-1F09-4A3A-8AF2-F81A6A9B1A41}"/>
              </a:ext>
            </a:extLst>
          </p:cNvPr>
          <p:cNvSpPr/>
          <p:nvPr/>
        </p:nvSpPr>
        <p:spPr>
          <a:xfrm>
            <a:off x="10065154" y="6995737"/>
            <a:ext cx="7704487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ユーザーホーム（イメージ）</a:t>
            </a:r>
          </a:p>
        </p:txBody>
      </p:sp>
      <p:sp>
        <p:nvSpPr>
          <p:cNvPr id="15" name="台形 14">
            <a:extLst>
              <a:ext uri="{FF2B5EF4-FFF2-40B4-BE49-F238E27FC236}">
                <a16:creationId xmlns:a16="http://schemas.microsoft.com/office/drawing/2014/main" id="{A1803D4B-BE84-4F43-A01C-BB16256304BC}"/>
              </a:ext>
            </a:extLst>
          </p:cNvPr>
          <p:cNvSpPr/>
          <p:nvPr/>
        </p:nvSpPr>
        <p:spPr>
          <a:xfrm>
            <a:off x="1121899" y="7827117"/>
            <a:ext cx="1950720" cy="68331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国語</a:t>
            </a:r>
          </a:p>
        </p:txBody>
      </p:sp>
      <p:sp>
        <p:nvSpPr>
          <p:cNvPr id="39" name="台形 38">
            <a:extLst>
              <a:ext uri="{FF2B5EF4-FFF2-40B4-BE49-F238E27FC236}">
                <a16:creationId xmlns:a16="http://schemas.microsoft.com/office/drawing/2014/main" id="{90FAEE37-86D4-45A9-8757-8C097FA01759}"/>
              </a:ext>
            </a:extLst>
          </p:cNvPr>
          <p:cNvSpPr/>
          <p:nvPr/>
        </p:nvSpPr>
        <p:spPr>
          <a:xfrm>
            <a:off x="2738098" y="7819551"/>
            <a:ext cx="1950720" cy="690880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数学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82B1844E-3909-46DE-A182-AEB6FB76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40" y="8862748"/>
            <a:ext cx="6941080" cy="6324487"/>
          </a:xfrm>
          <a:prstGeom prst="rect">
            <a:avLst/>
          </a:prstGeom>
        </p:spPr>
      </p:pic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F00E920-D769-443F-8A9B-61BA886F4EA3}"/>
              </a:ext>
            </a:extLst>
          </p:cNvPr>
          <p:cNvSpPr/>
          <p:nvPr/>
        </p:nvSpPr>
        <p:spPr>
          <a:xfrm>
            <a:off x="1312749" y="8572247"/>
            <a:ext cx="7892211" cy="1428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理解度</a:t>
            </a:r>
            <a:br>
              <a:rPr kumimoji="1" lang="en-US" altLang="ja-JP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kumimoji="1" lang="ja-JP" altLang="en-US" sz="4000" b="1" dirty="0">
                <a:solidFill>
                  <a:srgbClr val="DC143C"/>
                </a:solidFill>
              </a:rPr>
              <a:t>未履修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ja-JP" altLang="en-US" sz="4000" b="1" dirty="0">
                <a:solidFill>
                  <a:srgbClr val="FFA500"/>
                </a:solidFill>
              </a:rPr>
              <a:t>不可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ja-JP" altLang="en-US" sz="4000" b="1" dirty="0">
                <a:solidFill>
                  <a:srgbClr val="F0E68C"/>
                </a:solidFill>
              </a:rPr>
              <a:t>可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ja-JP" altLang="en-US" sz="4000" b="1" dirty="0">
                <a:solidFill>
                  <a:srgbClr val="98FB98"/>
                </a:solidFill>
              </a:rPr>
              <a:t>良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ja-JP" altLang="en-US" sz="4000" b="1" dirty="0">
                <a:solidFill>
                  <a:srgbClr val="228B22"/>
                </a:solidFill>
              </a:rPr>
              <a:t>優</a:t>
            </a:r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ja-JP" altLang="en-US" sz="4000" b="1" dirty="0">
                <a:solidFill>
                  <a:srgbClr val="00BFFF"/>
                </a:solidFill>
              </a:rPr>
              <a:t>秀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910DB54-DE92-4754-98DD-1A3DECC0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988" y="9575134"/>
            <a:ext cx="7964425" cy="5661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960CE46-DDFB-4834-AF38-8D7A0FD32DC1}"/>
              </a:ext>
            </a:extLst>
          </p:cNvPr>
          <p:cNvSpPr/>
          <p:nvPr/>
        </p:nvSpPr>
        <p:spPr>
          <a:xfrm>
            <a:off x="9866988" y="8492705"/>
            <a:ext cx="7964425" cy="1044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本日は</a:t>
            </a:r>
            <a:r>
              <a:rPr kumimoji="1" lang="en-US" altLang="ja-JP" sz="4000" b="1" dirty="0">
                <a:solidFill>
                  <a:schemeClr val="tx1"/>
                </a:solidFill>
              </a:rPr>
              <a:t>2023/10/6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です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14CF247-330D-40F2-B674-0793BAAA1F28}"/>
              </a:ext>
            </a:extLst>
          </p:cNvPr>
          <p:cNvSpPr/>
          <p:nvPr/>
        </p:nvSpPr>
        <p:spPr>
          <a:xfrm>
            <a:off x="1341587" y="6935140"/>
            <a:ext cx="7704487" cy="735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b="1" dirty="0">
                <a:solidFill>
                  <a:schemeClr val="tx1"/>
                </a:solidFill>
              </a:rPr>
              <a:t>県立太郎さん　ようこそ</a:t>
            </a:r>
          </a:p>
        </p:txBody>
      </p: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6F175531-D548-458A-A0A0-61FF45704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10312"/>
              </p:ext>
            </p:extLst>
          </p:nvPr>
        </p:nvGraphicFramePr>
        <p:xfrm>
          <a:off x="18772505" y="8178476"/>
          <a:ext cx="9268975" cy="636219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53795">
                  <a:extLst>
                    <a:ext uri="{9D8B030D-6E8A-4147-A177-3AD203B41FA5}">
                      <a16:colId xmlns:a16="http://schemas.microsoft.com/office/drawing/2014/main" val="418512802"/>
                    </a:ext>
                  </a:extLst>
                </a:gridCol>
                <a:gridCol w="1853795">
                  <a:extLst>
                    <a:ext uri="{9D8B030D-6E8A-4147-A177-3AD203B41FA5}">
                      <a16:colId xmlns:a16="http://schemas.microsoft.com/office/drawing/2014/main" val="1396267359"/>
                    </a:ext>
                  </a:extLst>
                </a:gridCol>
                <a:gridCol w="1853795">
                  <a:extLst>
                    <a:ext uri="{9D8B030D-6E8A-4147-A177-3AD203B41FA5}">
                      <a16:colId xmlns:a16="http://schemas.microsoft.com/office/drawing/2014/main" val="2038473421"/>
                    </a:ext>
                  </a:extLst>
                </a:gridCol>
                <a:gridCol w="1853795">
                  <a:extLst>
                    <a:ext uri="{9D8B030D-6E8A-4147-A177-3AD203B41FA5}">
                      <a16:colId xmlns:a16="http://schemas.microsoft.com/office/drawing/2014/main" val="1230096632"/>
                    </a:ext>
                  </a:extLst>
                </a:gridCol>
                <a:gridCol w="1853795">
                  <a:extLst>
                    <a:ext uri="{9D8B030D-6E8A-4147-A177-3AD203B41FA5}">
                      <a16:colId xmlns:a16="http://schemas.microsoft.com/office/drawing/2014/main" val="3425199080"/>
                    </a:ext>
                  </a:extLst>
                </a:gridCol>
              </a:tblGrid>
              <a:tr h="74733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英語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6952"/>
                  </a:ext>
                </a:extLst>
              </a:tr>
              <a:tr h="1261358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なし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掛け算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3600" dirty="0">
                          <a:solidFill>
                            <a:schemeClr val="tx1"/>
                          </a:solidFill>
                        </a:rPr>
                        <a:t>植物の体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安土桃山時代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</a:rPr>
                        <a:t>動詞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74006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掛け算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光合成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応仁の乱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u="sng" dirty="0"/>
                        <a:t>am</a:t>
                      </a:r>
                      <a:endParaRPr kumimoji="1" lang="ja-JP" altLang="en-US" sz="36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79154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九九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蒸散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一揆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u="sng" dirty="0"/>
                        <a:t>are</a:t>
                      </a:r>
                      <a:endParaRPr kumimoji="1" lang="ja-JP" altLang="en-US" sz="36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34078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道管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下克上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u="sng" dirty="0"/>
                        <a:t>is</a:t>
                      </a:r>
                      <a:endParaRPr kumimoji="1" lang="ja-JP" altLang="en-US" sz="36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42193"/>
                  </a:ext>
                </a:extLst>
              </a:tr>
              <a:tr h="1054927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u="sng" dirty="0"/>
                        <a:t>分国法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62663"/>
                  </a:ext>
                </a:extLst>
              </a:tr>
            </a:tbl>
          </a:graphicData>
        </a:graphic>
      </p:graphicFrame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C0FD2550-A816-4D0E-B2C3-86D6A56794F5}"/>
              </a:ext>
            </a:extLst>
          </p:cNvPr>
          <p:cNvSpPr/>
          <p:nvPr/>
        </p:nvSpPr>
        <p:spPr>
          <a:xfrm>
            <a:off x="19494413" y="6989717"/>
            <a:ext cx="7964425" cy="1044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本日の学習単元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A3B2FEF-E5F5-449A-A47D-9B29D97CA417}"/>
              </a:ext>
            </a:extLst>
          </p:cNvPr>
          <p:cNvSpPr/>
          <p:nvPr/>
        </p:nvSpPr>
        <p:spPr>
          <a:xfrm>
            <a:off x="18567233" y="6706456"/>
            <a:ext cx="9698722" cy="8805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AB383791-DEA6-4CE6-BC16-EC74F45130BA}"/>
              </a:ext>
            </a:extLst>
          </p:cNvPr>
          <p:cNvSpPr/>
          <p:nvPr/>
        </p:nvSpPr>
        <p:spPr>
          <a:xfrm>
            <a:off x="18737770" y="13537821"/>
            <a:ext cx="5951030" cy="18054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学習単元とそれに</a:t>
            </a:r>
            <a:endParaRPr kumimoji="1" lang="en-US" altLang="ja-JP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応じたキーワードを表示</a:t>
            </a:r>
            <a:endParaRPr kumimoji="1" lang="ja-JP" altLang="en-US" sz="4000" b="1" dirty="0">
              <a:solidFill>
                <a:srgbClr val="00BFFF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C0737A5-0995-4733-90D0-C9F2515E174F}"/>
              </a:ext>
            </a:extLst>
          </p:cNvPr>
          <p:cNvSpPr/>
          <p:nvPr/>
        </p:nvSpPr>
        <p:spPr>
          <a:xfrm>
            <a:off x="8586919" y="1892991"/>
            <a:ext cx="17178841" cy="4504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attachments.office.net/owa/u020025%40st.pu-toyama.ac.jp/service.svc/s/GetAttachmentThumbnail?id=AAMkADUyOWRmYzlhLTY1NjAtNGMxOS1iOTE1LWUzNDlkYjRlNzhkZABGAAAAAACY3C5OlCZbTLE6Hb5PYZpwBwAZfgMVKF6uSZQxEOiyEScUAAAAAAEMAAAZfgMVKF6uSZQxEOiyEScUAANkIpSrAAABEgAQANvpXGT6ChdBrqiz%2FZKeMQ0%3D&amp;thumbnailType=2&amp;token=eyJhbGciOiJSUzI1NiIsImtpZCI6IjczRkI5QkJFRjYzNjc4RDRGN0U4NEI0NDBCQUJCMTJBMzM5RDlGOTgiLCJ0eXAiOiJKV1QiLCJ4NXQiOiJjX3VidnZZMmVOVDM2RXRFQzZ1eEtqT2RuNWcifQ.eyJvcmlnaW4iOiJodHRwczovL291dGxvb2sub2ZmaWNlMzY1LmNvbSIsInVjIjoiZDI5ZWUwYmMyYWZjNDk3NWI0MjliOWYxNzY4MWRlNWUiLCJzaWduaW5fc3RhdGUiOiJbXCJrbXNpXCJdIiwidmVyIjoiRXhjaGFuZ2UuQ2FsbGJhY2suVjEiLCJhcHBjdHhzZW5kZXIiOiJPd2FEb3dubG9hZEA0ZjQ5OTQwMC0xMjY5LTRiMzEtYmVlZS01NDViMDhhOTNhMmEiLCJpc3NyaW5nIjoiV1ciLCJhcHBjdHgiOiJ7XCJtc2V4Y2hwcm90XCI6XCJvd2FcIixcInB1aWRcIjpcIjExNTM4MDExMTY2NDkzNDkxNDRcIixcInNjb3BlXCI6XCJPd2FEb3dubG9hZFwiLFwib2lkXCI6XCJkYTQ0YjU4Zi1kYjM2LTRlN2UtOWFjNi1iZTE1N2ZjODMwYTZcIixcInByaW1hcnlzaWRcIjpcIlMtMS01LTIxLTI4ODg3NTk1NzctMTgwOTU3NTc2NS0yMTgyNDcyODQyLTEyMTE1NTQyXCJ9IiwibmJmIjoxNjk5NTAwMDc0LCJleHAiOjE2OTk1MDA2NzQsImlzcyI6IjAwMDAwMDAyLTAwMDAtMGZmMS1jZTAwLTAwMDAwMDAwMDAwMEA0ZjQ5OTQwMC0xMjY5LTRiMzEtYmVlZS01NDViMDhhOTNhMmEiLCJhdWQiOiIwMDAwMDAwMi0wMDAwLTBmZjEtY2UwMC0wMDAwMDAwMDAwMDAvYXR0YWNobWVudHMub2ZmaWNlLm5ldEA0ZjQ5OTQwMC0xMjY5LTRiMzEtYmVlZS01NDViMDhhOTNhMmEiLCJoYXBwIjoib3dhIn0.r3jZUNBx48oZEeCmvGt6k5FGICAZxbnemCXMAHdB45tBiTgU_2H9GfNfAPS9WMaCxg03g01BRfLpccn0AD1XviAC7dIVNy25XeNMWiXaYZRvfH20exkLysBTcXWxOsttKUGoELvAsxlov3HTaCcsw0iP76OY7S-AgmLJEh0okIjPXSPAgqDwnXWkLSi_aIh1jXrsgqsDTOB4-glyCImJLqqckkZBJ-D_xJaBHpoNbTkpI6fInoVIkJbQ3OCErm_Rc-yCcu5_2VCN2anICZ6aMX54RM97naOHy4nm2X53zv7ELCRpY3pvj1hAsEzvqpmhAQ5SAO91dF_0VUBFMcrcdw&amp;X-OWA-CANARY=S1vItlPQ9ESqOxb-IEIaQHCJzvPS4NsY3PPzeM9tYTOaSbWsQ4UidQj5QVbeJE5E6PxIIYGjuJI.&amp;owa=outlook.office365.com&amp;scriptVer=20231103003.10&amp;animation=true">
            <a:extLst>
              <a:ext uri="{FF2B5EF4-FFF2-40B4-BE49-F238E27FC236}">
                <a16:creationId xmlns:a16="http://schemas.microsoft.com/office/drawing/2014/main" id="{CD5E4F26-7770-45D7-96D7-E54AA169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28" y="2147629"/>
            <a:ext cx="6937412" cy="41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u020025%40st.pu-toyama.ac.jp/service.svc/s/GetAttachmentThumbnail?id=AAMkADUyOWRmYzlhLTY1NjAtNGMxOS1iOTE1LWUzNDlkYjRlNzhkZABGAAAAAACY3C5OlCZbTLE6Hb5PYZpwBwAZfgMVKF6uSZQxEOiyEScUAAAAAAEMAAAZfgMVKF6uSZQxEOiyEScUAANkIpSrAAABEgAQAG35X3mwgJxJqeWSBkz8s3c%3D&amp;thumbnailType=2&amp;token=eyJhbGciOiJSUzI1NiIsImtpZCI6IjczRkI5QkJFRjYzNjc4RDRGN0U4NEI0NDBCQUJCMTJBMzM5RDlGOTgiLCJ0eXAiOiJKV1QiLCJ4NXQiOiJjX3VidnZZMmVOVDM2RXRFQzZ1eEtqT2RuNWcifQ.eyJvcmlnaW4iOiJodHRwczovL291dGxvb2sub2ZmaWNlMzY1LmNvbSIsInVjIjoiZDI5ZWUwYmMyYWZjNDk3NWI0MjliOWYxNzY4MWRlNWUiLCJzaWduaW5fc3RhdGUiOiJbXCJrbXNpXCJdIiwidmVyIjoiRXhjaGFuZ2UuQ2FsbGJhY2suVjEiLCJhcHBjdHhzZW5kZXIiOiJPd2FEb3dubG9hZEA0ZjQ5OTQwMC0xMjY5LTRiMzEtYmVlZS01NDViMDhhOTNhMmEiLCJpc3NyaW5nIjoiV1ciLCJhcHBjdHgiOiJ7XCJtc2V4Y2hwcm90XCI6XCJvd2FcIixcInB1aWRcIjpcIjExNTM4MDExMTY2NDkzNDkxNDRcIixcInNjb3BlXCI6XCJPd2FEb3dubG9hZFwiLFwib2lkXCI6XCJkYTQ0YjU4Zi1kYjM2LTRlN2UtOWFjNi1iZTE1N2ZjODMwYTZcIixcInByaW1hcnlzaWRcIjpcIlMtMS01LTIxLTI4ODg3NTk1NzctMTgwOTU3NTc2NS0yMTgyNDcyODQyLTEyMTE1NTQyXCJ9IiwibmJmIjoxNjk5NTAwMDc0LCJleHAiOjE2OTk1MDA2NzQsImlzcyI6IjAwMDAwMDAyLTAwMDAtMGZmMS1jZTAwLTAwMDAwMDAwMDAwMEA0ZjQ5OTQwMC0xMjY5LTRiMzEtYmVlZS01NDViMDhhOTNhMmEiLCJhdWQiOiIwMDAwMDAwMi0wMDAwLTBmZjEtY2UwMC0wMDAwMDAwMDAwMDAvYXR0YWNobWVudHMub2ZmaWNlLm5ldEA0ZjQ5OTQwMC0xMjY5LTRiMzEtYmVlZS01NDViMDhhOTNhMmEiLCJoYXBwIjoib3dhIn0.r3jZUNBx48oZEeCmvGt6k5FGICAZxbnemCXMAHdB45tBiTgU_2H9GfNfAPS9WMaCxg03g01BRfLpccn0AD1XviAC7dIVNy25XeNMWiXaYZRvfH20exkLysBTcXWxOsttKUGoELvAsxlov3HTaCcsw0iP76OY7S-AgmLJEh0okIjPXSPAgqDwnXWkLSi_aIh1jXrsgqsDTOB4-glyCImJLqqckkZBJ-D_xJaBHpoNbTkpI6fInoVIkJbQ3OCErm_Rc-yCcu5_2VCN2anICZ6aMX54RM97naOHy4nm2X53zv7ELCRpY3pvj1hAsEzvqpmhAQ5SAO91dF_0VUBFMcrcdw&amp;X-OWA-CANARY=Tb7tLz-FzECY2dYg5GCuixDTSP7S4NsYlvbu7NJ0yDg4nS-1RN7_6Y4Jvynp5Bo8CTq8FwiJr1E.&amp;owa=outlook.office365.com&amp;scriptVer=20231103003.10&amp;animation=true">
            <a:extLst>
              <a:ext uri="{FF2B5EF4-FFF2-40B4-BE49-F238E27FC236}">
                <a16:creationId xmlns:a16="http://schemas.microsoft.com/office/drawing/2014/main" id="{7DBED779-6FA2-4185-AC1A-F6C105DA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010" y="2367136"/>
            <a:ext cx="9549184" cy="3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E31EFC0A-F917-4790-B2A8-6C62269FB368}"/>
              </a:ext>
            </a:extLst>
          </p:cNvPr>
          <p:cNvSpPr/>
          <p:nvPr/>
        </p:nvSpPr>
        <p:spPr>
          <a:xfrm>
            <a:off x="22958618" y="1892991"/>
            <a:ext cx="4639774" cy="104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教材選択画面</a:t>
            </a:r>
          </a:p>
        </p:txBody>
      </p:sp>
      <p:sp>
        <p:nvSpPr>
          <p:cNvPr id="63" name="矢印: 上 62">
            <a:extLst>
              <a:ext uri="{FF2B5EF4-FFF2-40B4-BE49-F238E27FC236}">
                <a16:creationId xmlns:a16="http://schemas.microsoft.com/office/drawing/2014/main" id="{82085F0E-E4F4-46FE-8032-8C6D12A7E637}"/>
              </a:ext>
            </a:extLst>
          </p:cNvPr>
          <p:cNvSpPr/>
          <p:nvPr/>
        </p:nvSpPr>
        <p:spPr>
          <a:xfrm>
            <a:off x="19691439" y="4402910"/>
            <a:ext cx="5864755" cy="249164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全画面からキーワードをクリック</a:t>
            </a:r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2BEE8D78-CDDD-465E-BA2E-7E31FFD51C3F}"/>
              </a:ext>
            </a:extLst>
          </p:cNvPr>
          <p:cNvSpPr/>
          <p:nvPr/>
        </p:nvSpPr>
        <p:spPr>
          <a:xfrm>
            <a:off x="15937984" y="10000812"/>
            <a:ext cx="3079483" cy="2421370"/>
          </a:xfrm>
          <a:prstGeom prst="rightArrow">
            <a:avLst>
              <a:gd name="adj1" fmla="val 56297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日付を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70542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 sz="4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17172</TotalTime>
  <Words>1127</Words>
  <Application>Microsoft Office PowerPoint</Application>
  <PresentationFormat>ユーザー設定</PresentationFormat>
  <Paragraphs>390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HGS創英ﾌﾟﾚｾﾞﾝｽEB</vt:lpstr>
      <vt:lpstr>メイリオ</vt:lpstr>
      <vt:lpstr>游ゴシック</vt:lpstr>
      <vt:lpstr>游ゴシック Light</vt:lpstr>
      <vt:lpstr>Arial</vt:lpstr>
      <vt:lpstr>Calibri</vt:lpstr>
      <vt:lpstr>Calibri Light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一輝</dc:creator>
  <cp:lastModifiedBy>中市　新太</cp:lastModifiedBy>
  <cp:revision>321</cp:revision>
  <dcterms:created xsi:type="dcterms:W3CDTF">2022-10-07T01:22:00Z</dcterms:created>
  <dcterms:modified xsi:type="dcterms:W3CDTF">2023-11-14T06:00:50Z</dcterms:modified>
</cp:coreProperties>
</file>