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9" r:id="rId3"/>
    <p:sldId id="272" r:id="rId4"/>
    <p:sldId id="271" r:id="rId5"/>
    <p:sldId id="270" r:id="rId6"/>
    <p:sldId id="273" r:id="rId7"/>
    <p:sldId id="264" r:id="rId8"/>
    <p:sldId id="265" r:id="rId9"/>
    <p:sldId id="266" r:id="rId10"/>
    <p:sldId id="267" r:id="rId11"/>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28" d="100"/>
          <a:sy n="28" d="100"/>
        </p:scale>
        <p:origin x="57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ja-JP" altLang="en-US"/>
              <a:t>マスター タイトルの書式設定</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8192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319092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06414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425541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66508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64858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ja-JP" altLang="en-US"/>
              <a:t>マスター テキストの書式設定</a:t>
            </a:r>
          </a:p>
        </p:txBody>
      </p:sp>
      <p:sp>
        <p:nvSpPr>
          <p:cNvPr id="4" name="Content Placeholder 3"/>
          <p:cNvSpPr>
            <a:spLocks noGrp="1"/>
          </p:cNvSpPr>
          <p:nvPr>
            <p:ph sz="half" idx="2"/>
          </p:nvPr>
        </p:nvSpPr>
        <p:spPr>
          <a:xfrm>
            <a:off x="1983781" y="5917660"/>
            <a:ext cx="12183929" cy="87039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ja-JP" altLang="en-US"/>
              <a:t>マスター テキストの書式設定</a:t>
            </a:r>
          </a:p>
        </p:txBody>
      </p:sp>
      <p:sp>
        <p:nvSpPr>
          <p:cNvPr id="6" name="Content Placeholder 5"/>
          <p:cNvSpPr>
            <a:spLocks noGrp="1"/>
          </p:cNvSpPr>
          <p:nvPr>
            <p:ph sz="quarter" idx="4"/>
          </p:nvPr>
        </p:nvSpPr>
        <p:spPr>
          <a:xfrm>
            <a:off x="14580215" y="5917660"/>
            <a:ext cx="12243932" cy="87039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44676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8644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62136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ja-JP" altLang="en-US"/>
              <a:t>マスター タイトルの書式設定</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27874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123213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8C876125-E945-471E-A528-C803E83E2FF0}" type="datetimeFigureOut">
              <a:rPr kumimoji="1" lang="ja-JP" altLang="en-US" smtClean="0"/>
              <a:t>2023/10/4</a:t>
            </a:fld>
            <a:endParaRPr kumimoji="1" lang="ja-JP" altLang="en-US"/>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1356170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kumimoji="1"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kumimoji="1"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kumimoji="1"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kumimoji="1"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9pPr>
    </p:bodyStyle>
    <p:otherStyle>
      <a:defPPr>
        <a:defRPr lang="en-US"/>
      </a:defPPr>
      <a:lvl1pPr marL="0" algn="l" defTabSz="2159996" rtl="0" eaLnBrk="1" latinLnBrk="0" hangingPunct="1">
        <a:defRPr kumimoji="1" sz="4252" kern="1200">
          <a:solidFill>
            <a:schemeClr val="tx1"/>
          </a:solidFill>
          <a:latin typeface="+mn-lt"/>
          <a:ea typeface="+mn-ea"/>
          <a:cs typeface="+mn-cs"/>
        </a:defRPr>
      </a:lvl1pPr>
      <a:lvl2pPr marL="1079998" algn="l" defTabSz="2159996" rtl="0" eaLnBrk="1" latinLnBrk="0" hangingPunct="1">
        <a:defRPr kumimoji="1" sz="4252" kern="1200">
          <a:solidFill>
            <a:schemeClr val="tx1"/>
          </a:solidFill>
          <a:latin typeface="+mn-lt"/>
          <a:ea typeface="+mn-ea"/>
          <a:cs typeface="+mn-cs"/>
        </a:defRPr>
      </a:lvl2pPr>
      <a:lvl3pPr marL="2159996" algn="l" defTabSz="2159996" rtl="0" eaLnBrk="1" latinLnBrk="0" hangingPunct="1">
        <a:defRPr kumimoji="1" sz="4252" kern="1200">
          <a:solidFill>
            <a:schemeClr val="tx1"/>
          </a:solidFill>
          <a:latin typeface="+mn-lt"/>
          <a:ea typeface="+mn-ea"/>
          <a:cs typeface="+mn-cs"/>
        </a:defRPr>
      </a:lvl3pPr>
      <a:lvl4pPr marL="3239994" algn="l" defTabSz="2159996" rtl="0" eaLnBrk="1" latinLnBrk="0" hangingPunct="1">
        <a:defRPr kumimoji="1" sz="4252" kern="1200">
          <a:solidFill>
            <a:schemeClr val="tx1"/>
          </a:solidFill>
          <a:latin typeface="+mn-lt"/>
          <a:ea typeface="+mn-ea"/>
          <a:cs typeface="+mn-cs"/>
        </a:defRPr>
      </a:lvl4pPr>
      <a:lvl5pPr marL="4319991" algn="l" defTabSz="2159996" rtl="0" eaLnBrk="1" latinLnBrk="0" hangingPunct="1">
        <a:defRPr kumimoji="1" sz="4252" kern="1200">
          <a:solidFill>
            <a:schemeClr val="tx1"/>
          </a:solidFill>
          <a:latin typeface="+mn-lt"/>
          <a:ea typeface="+mn-ea"/>
          <a:cs typeface="+mn-cs"/>
        </a:defRPr>
      </a:lvl5pPr>
      <a:lvl6pPr marL="5399989" algn="l" defTabSz="2159996" rtl="0" eaLnBrk="1" latinLnBrk="0" hangingPunct="1">
        <a:defRPr kumimoji="1" sz="4252" kern="1200">
          <a:solidFill>
            <a:schemeClr val="tx1"/>
          </a:solidFill>
          <a:latin typeface="+mn-lt"/>
          <a:ea typeface="+mn-ea"/>
          <a:cs typeface="+mn-cs"/>
        </a:defRPr>
      </a:lvl6pPr>
      <a:lvl7pPr marL="6479987" algn="l" defTabSz="2159996" rtl="0" eaLnBrk="1" latinLnBrk="0" hangingPunct="1">
        <a:defRPr kumimoji="1" sz="4252" kern="1200">
          <a:solidFill>
            <a:schemeClr val="tx1"/>
          </a:solidFill>
          <a:latin typeface="+mn-lt"/>
          <a:ea typeface="+mn-ea"/>
          <a:cs typeface="+mn-cs"/>
        </a:defRPr>
      </a:lvl7pPr>
      <a:lvl8pPr marL="7559985" algn="l" defTabSz="2159996" rtl="0" eaLnBrk="1" latinLnBrk="0" hangingPunct="1">
        <a:defRPr kumimoji="1" sz="4252" kern="1200">
          <a:solidFill>
            <a:schemeClr val="tx1"/>
          </a:solidFill>
          <a:latin typeface="+mn-lt"/>
          <a:ea typeface="+mn-ea"/>
          <a:cs typeface="+mn-cs"/>
        </a:defRPr>
      </a:lvl8pPr>
      <a:lvl9pPr marL="8639983" algn="l" defTabSz="2159996" rtl="0" eaLnBrk="1" latinLnBrk="0" hangingPunct="1">
        <a:defRPr kumimoji="1"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3D58855-C50D-4C07-B10E-5D258D446FBF}"/>
              </a:ext>
            </a:extLst>
          </p:cNvPr>
          <p:cNvPicPr>
            <a:picLocks noChangeAspect="1"/>
          </p:cNvPicPr>
          <p:nvPr/>
        </p:nvPicPr>
        <p:blipFill rotWithShape="1">
          <a:blip r:embed="rId2"/>
          <a:srcRect l="1469" t="5468" r="1344" b="1807"/>
          <a:stretch/>
        </p:blipFill>
        <p:spPr>
          <a:xfrm>
            <a:off x="4442018" y="2351113"/>
            <a:ext cx="18516600" cy="5749106"/>
          </a:xfrm>
          <a:prstGeom prst="rect">
            <a:avLst/>
          </a:prstGeom>
          <a:solidFill>
            <a:schemeClr val="bg1"/>
          </a:solidFill>
        </p:spPr>
      </p:pic>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en-US" altLang="ja-JP" sz="7087" b="1" dirty="0">
                <a:solidFill>
                  <a:schemeClr val="bg1"/>
                </a:solidFill>
                <a:latin typeface="Times New Roman" panose="02020603050405020304" pitchFamily="18" charset="0"/>
                <a:cs typeface="Times New Roman" panose="02020603050405020304" pitchFamily="18" charset="0"/>
              </a:rPr>
              <a:t>E</a:t>
            </a:r>
            <a:r>
              <a:rPr lang="ja-JP" altLang="en-US" sz="7087" b="1" dirty="0">
                <a:solidFill>
                  <a:schemeClr val="bg1"/>
                </a:solidFill>
                <a:latin typeface="Times New Roman" panose="02020603050405020304" pitchFamily="18" charset="0"/>
                <a:cs typeface="Times New Roman" panose="02020603050405020304" pitchFamily="18" charset="0"/>
              </a:rPr>
              <a:t>ラーニングの普及</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9292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6B96AEF-51C4-B91C-39EF-0C13A930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665" y="675861"/>
            <a:ext cx="15602709" cy="15279756"/>
          </a:xfrm>
          <a:prstGeom prst="rect">
            <a:avLst/>
          </a:prstGeom>
        </p:spPr>
      </p:pic>
    </p:spTree>
    <p:extLst>
      <p:ext uri="{BB962C8B-B14F-4D97-AF65-F5344CB8AC3E}">
        <p14:creationId xmlns:p14="http://schemas.microsoft.com/office/powerpoint/2010/main" val="406245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メイリオ" panose="020B0604030504040204" pitchFamily="50" charset="-128"/>
                <a:ea typeface="メイリオ" panose="020B0604030504040204" pitchFamily="50" charset="-128"/>
              </a:rPr>
              <a:t>系統図</a:t>
            </a:r>
          </a:p>
        </p:txBody>
      </p:sp>
      <p:pic>
        <p:nvPicPr>
          <p:cNvPr id="4" name="図 3">
            <a:extLst>
              <a:ext uri="{FF2B5EF4-FFF2-40B4-BE49-F238E27FC236}">
                <a16:creationId xmlns:a16="http://schemas.microsoft.com/office/drawing/2014/main" id="{3422F158-52B8-45B4-B192-F2E96922324D}"/>
              </a:ext>
            </a:extLst>
          </p:cNvPr>
          <p:cNvPicPr>
            <a:picLocks noChangeAspect="1"/>
          </p:cNvPicPr>
          <p:nvPr/>
        </p:nvPicPr>
        <p:blipFill rotWithShape="1">
          <a:blip r:embed="rId2">
            <a:extLst>
              <a:ext uri="{28A0092B-C50C-407E-A947-70E740481C1C}">
                <a14:useLocalDpi xmlns:a14="http://schemas.microsoft.com/office/drawing/2010/main" val="0"/>
              </a:ext>
            </a:extLst>
          </a:blip>
          <a:srcRect r="-8975" b="38243"/>
          <a:stretch/>
        </p:blipFill>
        <p:spPr>
          <a:xfrm>
            <a:off x="2849986" y="9973319"/>
            <a:ext cx="8454284" cy="5359560"/>
          </a:xfrm>
          <a:prstGeom prst="rect">
            <a:avLst/>
          </a:prstGeom>
        </p:spPr>
      </p:pic>
      <p:pic>
        <p:nvPicPr>
          <p:cNvPr id="11" name="図 10">
            <a:extLst>
              <a:ext uri="{FF2B5EF4-FFF2-40B4-BE49-F238E27FC236}">
                <a16:creationId xmlns:a16="http://schemas.microsoft.com/office/drawing/2014/main" id="{65F3812E-A462-4F5A-AA19-063946EECA39}"/>
              </a:ext>
            </a:extLst>
          </p:cNvPr>
          <p:cNvPicPr>
            <a:picLocks noChangeAspect="1"/>
          </p:cNvPicPr>
          <p:nvPr/>
        </p:nvPicPr>
        <p:blipFill rotWithShape="1">
          <a:blip r:embed="rId3">
            <a:extLst>
              <a:ext uri="{28A0092B-C50C-407E-A947-70E740481C1C}">
                <a14:useLocalDpi xmlns:a14="http://schemas.microsoft.com/office/drawing/2010/main" val="0"/>
              </a:ext>
            </a:extLst>
          </a:blip>
          <a:srcRect l="-3586" b="18119"/>
          <a:stretch/>
        </p:blipFill>
        <p:spPr>
          <a:xfrm>
            <a:off x="17790172" y="10070008"/>
            <a:ext cx="8160267" cy="5262871"/>
          </a:xfrm>
          <a:prstGeom prst="rect">
            <a:avLst/>
          </a:prstGeom>
        </p:spPr>
      </p:pic>
      <p:sp>
        <p:nvSpPr>
          <p:cNvPr id="13" name="矢印: 下 12">
            <a:extLst>
              <a:ext uri="{FF2B5EF4-FFF2-40B4-BE49-F238E27FC236}">
                <a16:creationId xmlns:a16="http://schemas.microsoft.com/office/drawing/2014/main" id="{D9515267-E43B-4638-B5A2-FBC31E8B5C56}"/>
              </a:ext>
            </a:extLst>
          </p:cNvPr>
          <p:cNvSpPr/>
          <p:nvPr/>
        </p:nvSpPr>
        <p:spPr>
          <a:xfrm>
            <a:off x="12095501" y="9679450"/>
            <a:ext cx="4604999" cy="5359560"/>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E60B0C85-DE05-4968-8BC9-8F99DA5A218E}"/>
              </a:ext>
            </a:extLst>
          </p:cNvPr>
          <p:cNvSpPr/>
          <p:nvPr/>
        </p:nvSpPr>
        <p:spPr>
          <a:xfrm>
            <a:off x="11410715" y="9911992"/>
            <a:ext cx="6222377" cy="2333553"/>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lumMod val="95000"/>
                    <a:lumOff val="5000"/>
                  </a:schemeClr>
                </a:solidFill>
              </a:rPr>
              <a:t>CSV</a:t>
            </a:r>
            <a:r>
              <a:rPr kumimoji="1" lang="ja-JP" altLang="en-US" sz="4000" b="1" dirty="0">
                <a:solidFill>
                  <a:schemeClr val="tx1">
                    <a:lumMod val="95000"/>
                    <a:lumOff val="5000"/>
                  </a:schemeClr>
                </a:solidFill>
              </a:rPr>
              <a:t>としてプログラムで使えるデータに変換する</a:t>
            </a:r>
          </a:p>
        </p:txBody>
      </p:sp>
      <p:pic>
        <p:nvPicPr>
          <p:cNvPr id="7" name="図 6">
            <a:extLst>
              <a:ext uri="{FF2B5EF4-FFF2-40B4-BE49-F238E27FC236}">
                <a16:creationId xmlns:a16="http://schemas.microsoft.com/office/drawing/2014/main" id="{2F29C389-A573-490C-A22F-7FB5029AC270}"/>
              </a:ext>
            </a:extLst>
          </p:cNvPr>
          <p:cNvPicPr>
            <a:picLocks noChangeAspect="1"/>
          </p:cNvPicPr>
          <p:nvPr/>
        </p:nvPicPr>
        <p:blipFill>
          <a:blip r:embed="rId4"/>
          <a:stretch>
            <a:fillRect/>
          </a:stretch>
        </p:blipFill>
        <p:spPr>
          <a:xfrm>
            <a:off x="14187893" y="1616472"/>
            <a:ext cx="9348096" cy="7431399"/>
          </a:xfrm>
          <a:prstGeom prst="rect">
            <a:avLst/>
          </a:prstGeom>
        </p:spPr>
      </p:pic>
      <p:pic>
        <p:nvPicPr>
          <p:cNvPr id="16" name="図 15">
            <a:extLst>
              <a:ext uri="{FF2B5EF4-FFF2-40B4-BE49-F238E27FC236}">
                <a16:creationId xmlns:a16="http://schemas.microsoft.com/office/drawing/2014/main" id="{0F09C22C-C0C6-4C01-85A6-A3B7A19FC8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324" y="1803117"/>
            <a:ext cx="13191565" cy="7370455"/>
          </a:xfrm>
          <a:prstGeom prst="rect">
            <a:avLst/>
          </a:prstGeom>
        </p:spPr>
      </p:pic>
      <p:sp>
        <p:nvSpPr>
          <p:cNvPr id="12" name="四角形: 角を丸くする 11">
            <a:extLst>
              <a:ext uri="{FF2B5EF4-FFF2-40B4-BE49-F238E27FC236}">
                <a16:creationId xmlns:a16="http://schemas.microsoft.com/office/drawing/2014/main" id="{A723F0D1-6EAC-4270-A747-088146F6474A}"/>
              </a:ext>
            </a:extLst>
          </p:cNvPr>
          <p:cNvSpPr/>
          <p:nvPr/>
        </p:nvSpPr>
        <p:spPr>
          <a:xfrm>
            <a:off x="9654549" y="6804124"/>
            <a:ext cx="3817620" cy="224374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東京書籍 </a:t>
            </a:r>
            <a:endParaRPr kumimoji="1" lang="en-US" altLang="ja-JP" sz="2800" b="1" dirty="0">
              <a:solidFill>
                <a:schemeClr val="tx1">
                  <a:lumMod val="95000"/>
                  <a:lumOff val="5000"/>
                </a:schemeClr>
              </a:solidFill>
            </a:endParaRPr>
          </a:p>
          <a:p>
            <a:pPr algn="ctr"/>
            <a:r>
              <a:rPr kumimoji="1" lang="ja-JP" altLang="en-US" sz="2800" b="1" dirty="0">
                <a:solidFill>
                  <a:schemeClr val="tx1">
                    <a:lumMod val="95000"/>
                    <a:lumOff val="5000"/>
                  </a:schemeClr>
                </a:solidFill>
              </a:rPr>
              <a:t>算数・数学内容関連系統表の一部</a:t>
            </a:r>
          </a:p>
        </p:txBody>
      </p:sp>
      <p:sp>
        <p:nvSpPr>
          <p:cNvPr id="17" name="四角形: 角を丸くする 16">
            <a:extLst>
              <a:ext uri="{FF2B5EF4-FFF2-40B4-BE49-F238E27FC236}">
                <a16:creationId xmlns:a16="http://schemas.microsoft.com/office/drawing/2014/main" id="{2B69827B-319C-43AB-9DF7-49068DFCF2B4}"/>
              </a:ext>
            </a:extLst>
          </p:cNvPr>
          <p:cNvSpPr/>
          <p:nvPr/>
        </p:nvSpPr>
        <p:spPr>
          <a:xfrm>
            <a:off x="22958618" y="6929825"/>
            <a:ext cx="3817620" cy="224374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東京書籍 </a:t>
            </a:r>
            <a:endParaRPr kumimoji="1" lang="en-US" altLang="ja-JP" sz="2800" b="1" dirty="0">
              <a:solidFill>
                <a:schemeClr val="tx1">
                  <a:lumMod val="95000"/>
                  <a:lumOff val="5000"/>
                </a:schemeClr>
              </a:solidFill>
            </a:endParaRPr>
          </a:p>
          <a:p>
            <a:pPr algn="ctr"/>
            <a:r>
              <a:rPr kumimoji="1" lang="ja-JP" altLang="en-US" sz="2800" b="1" dirty="0">
                <a:solidFill>
                  <a:schemeClr val="tx1">
                    <a:lumMod val="95000"/>
                    <a:lumOff val="5000"/>
                  </a:schemeClr>
                </a:solidFill>
              </a:rPr>
              <a:t>年間指導計画</a:t>
            </a:r>
          </a:p>
        </p:txBody>
      </p:sp>
    </p:spTree>
    <p:extLst>
      <p:ext uri="{BB962C8B-B14F-4D97-AF65-F5344CB8AC3E}">
        <p14:creationId xmlns:p14="http://schemas.microsoft.com/office/powerpoint/2010/main" val="270580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クリティカルパス</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8D252198-E116-4705-AB32-A19FFA274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330" y="5634833"/>
            <a:ext cx="13200785" cy="9879833"/>
          </a:xfrm>
          <a:prstGeom prst="rect">
            <a:avLst/>
          </a:prstGeom>
        </p:spPr>
      </p:pic>
      <p:sp>
        <p:nvSpPr>
          <p:cNvPr id="13" name="四角形: 角を丸くする 12">
            <a:extLst>
              <a:ext uri="{FF2B5EF4-FFF2-40B4-BE49-F238E27FC236}">
                <a16:creationId xmlns:a16="http://schemas.microsoft.com/office/drawing/2014/main" id="{F0F89C89-6822-4238-B4E3-8E57BDA2F499}"/>
              </a:ext>
            </a:extLst>
          </p:cNvPr>
          <p:cNvSpPr/>
          <p:nvPr/>
        </p:nvSpPr>
        <p:spPr>
          <a:xfrm>
            <a:off x="1242068" y="1886890"/>
            <a:ext cx="12553942" cy="3828109"/>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系統表と指導計画を使うと，クリティカルパスとその他の経路の時間的余裕を求めることができる．</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これを重みにして推薦科目を決定する．</a:t>
            </a:r>
          </a:p>
        </p:txBody>
      </p:sp>
      <p:sp>
        <p:nvSpPr>
          <p:cNvPr id="15" name="四角形: 角を丸くする 14">
            <a:extLst>
              <a:ext uri="{FF2B5EF4-FFF2-40B4-BE49-F238E27FC236}">
                <a16:creationId xmlns:a16="http://schemas.microsoft.com/office/drawing/2014/main" id="{ED537E24-6EA3-4DA7-9668-7B5F5F1B1E7E}"/>
              </a:ext>
            </a:extLst>
          </p:cNvPr>
          <p:cNvSpPr/>
          <p:nvPr/>
        </p:nvSpPr>
        <p:spPr>
          <a:xfrm>
            <a:off x="14828307" y="12779639"/>
            <a:ext cx="13118065" cy="273502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左図のクリティカルパスは</a:t>
            </a:r>
            <a:r>
              <a:rPr kumimoji="1" lang="en-US" altLang="ja-JP" sz="4000" b="1" dirty="0">
                <a:solidFill>
                  <a:schemeClr val="tx1">
                    <a:lumMod val="95000"/>
                    <a:lumOff val="5000"/>
                  </a:schemeClr>
                </a:solidFill>
              </a:rPr>
              <a:t>[ACFIMO]</a:t>
            </a:r>
            <a:r>
              <a:rPr kumimoji="1" lang="ja-JP" altLang="en-US" sz="4000" b="1" dirty="0">
                <a:solidFill>
                  <a:schemeClr val="tx1">
                    <a:lumMod val="95000"/>
                    <a:lumOff val="5000"/>
                  </a:schemeClr>
                </a:solidFill>
              </a:rPr>
              <a:t>であり，その経路上ではフロートタイムは常に</a:t>
            </a:r>
            <a:r>
              <a:rPr kumimoji="1" lang="en-US" altLang="ja-JP" sz="4000" b="1" dirty="0">
                <a:solidFill>
                  <a:schemeClr val="tx1">
                    <a:lumMod val="95000"/>
                    <a:lumOff val="5000"/>
                  </a:schemeClr>
                </a:solidFill>
              </a:rPr>
              <a:t>0</a:t>
            </a:r>
            <a:r>
              <a:rPr kumimoji="1" lang="ja-JP" altLang="en-US" sz="4000" b="1" dirty="0">
                <a:solidFill>
                  <a:schemeClr val="tx1">
                    <a:lumMod val="95000"/>
                    <a:lumOff val="5000"/>
                  </a:schemeClr>
                </a:solidFill>
              </a:rPr>
              <a:t>をとる</a:t>
            </a:r>
            <a:r>
              <a:rPr kumimoji="1" lang="ja-JP" altLang="en-US" sz="2800" b="1" dirty="0">
                <a:solidFill>
                  <a:schemeClr val="tx1">
                    <a:lumMod val="95000"/>
                    <a:lumOff val="5000"/>
                  </a:schemeClr>
                </a:solidFill>
              </a:rPr>
              <a:t>．</a:t>
            </a:r>
          </a:p>
        </p:txBody>
      </p:sp>
      <p:pic>
        <p:nvPicPr>
          <p:cNvPr id="17" name="図 16">
            <a:extLst>
              <a:ext uri="{FF2B5EF4-FFF2-40B4-BE49-F238E27FC236}">
                <a16:creationId xmlns:a16="http://schemas.microsoft.com/office/drawing/2014/main" id="{E6A31619-6063-464E-9109-4D6249670B3B}"/>
              </a:ext>
            </a:extLst>
          </p:cNvPr>
          <p:cNvPicPr>
            <a:picLocks noChangeAspect="1"/>
          </p:cNvPicPr>
          <p:nvPr/>
        </p:nvPicPr>
        <p:blipFill>
          <a:blip r:embed="rId3"/>
          <a:stretch>
            <a:fillRect/>
          </a:stretch>
        </p:blipFill>
        <p:spPr>
          <a:xfrm>
            <a:off x="14828307" y="1886891"/>
            <a:ext cx="6794564" cy="6760760"/>
          </a:xfrm>
          <a:prstGeom prst="rect">
            <a:avLst/>
          </a:prstGeom>
        </p:spPr>
      </p:pic>
      <p:sp>
        <p:nvSpPr>
          <p:cNvPr id="14" name="四角形: 角を丸くする 13">
            <a:extLst>
              <a:ext uri="{FF2B5EF4-FFF2-40B4-BE49-F238E27FC236}">
                <a16:creationId xmlns:a16="http://schemas.microsoft.com/office/drawing/2014/main" id="{FADAD723-00C5-4F49-AAF7-B3A05CEAD371}"/>
              </a:ext>
            </a:extLst>
          </p:cNvPr>
          <p:cNvSpPr/>
          <p:nvPr/>
        </p:nvSpPr>
        <p:spPr>
          <a:xfrm>
            <a:off x="21505762" y="2422281"/>
            <a:ext cx="6337717" cy="5677938"/>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それぞれの経路の</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フロートタイム</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フロートタイムが大きいほど余裕があるため，</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後回しにしてもよい</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タスクといえる</a:t>
            </a:r>
          </a:p>
        </p:txBody>
      </p:sp>
      <p:pic>
        <p:nvPicPr>
          <p:cNvPr id="19" name="図 18">
            <a:extLst>
              <a:ext uri="{FF2B5EF4-FFF2-40B4-BE49-F238E27FC236}">
                <a16:creationId xmlns:a16="http://schemas.microsoft.com/office/drawing/2014/main" id="{32E2E382-E245-490F-9BF7-7C0C2650659C}"/>
              </a:ext>
            </a:extLst>
          </p:cNvPr>
          <p:cNvPicPr>
            <a:picLocks noChangeAspect="1"/>
          </p:cNvPicPr>
          <p:nvPr/>
        </p:nvPicPr>
        <p:blipFill>
          <a:blip r:embed="rId4"/>
          <a:stretch>
            <a:fillRect/>
          </a:stretch>
        </p:blipFill>
        <p:spPr>
          <a:xfrm>
            <a:off x="14890786" y="9114362"/>
            <a:ext cx="13229953" cy="3450037"/>
          </a:xfrm>
          <a:prstGeom prst="rect">
            <a:avLst/>
          </a:prstGeom>
        </p:spPr>
      </p:pic>
    </p:spTree>
    <p:extLst>
      <p:ext uri="{BB962C8B-B14F-4D97-AF65-F5344CB8AC3E}">
        <p14:creationId xmlns:p14="http://schemas.microsoft.com/office/powerpoint/2010/main" val="245893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提案手法</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589576F4-92BF-4533-835B-D669DB4A5631}"/>
              </a:ext>
            </a:extLst>
          </p:cNvPr>
          <p:cNvGrpSpPr/>
          <p:nvPr/>
        </p:nvGrpSpPr>
        <p:grpSpPr>
          <a:xfrm>
            <a:off x="911069" y="1901508"/>
            <a:ext cx="11707651" cy="7288212"/>
            <a:chOff x="994878" y="1431480"/>
            <a:chExt cx="10462251" cy="8253672"/>
          </a:xfrm>
        </p:grpSpPr>
        <p:sp>
          <p:nvSpPr>
            <p:cNvPr id="7" name="四角形: 角を丸くする 6">
              <a:extLst>
                <a:ext uri="{FF2B5EF4-FFF2-40B4-BE49-F238E27FC236}">
                  <a16:creationId xmlns:a16="http://schemas.microsoft.com/office/drawing/2014/main" id="{3813FE8C-8563-4E58-AE73-0AA5A1B6D1CD}"/>
                </a:ext>
              </a:extLst>
            </p:cNvPr>
            <p:cNvSpPr/>
            <p:nvPr/>
          </p:nvSpPr>
          <p:spPr>
            <a:xfrm>
              <a:off x="994878" y="1901508"/>
              <a:ext cx="10462251" cy="7783644"/>
            </a:xfrm>
            <a:prstGeom prst="roundRect">
              <a:avLst/>
            </a:prstGeom>
            <a:solidFill>
              <a:schemeClr val="bg1">
                <a:lumMod val="8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lumMod val="95000"/>
                    <a:lumOff val="5000"/>
                  </a:schemeClr>
                </a:solidFill>
              </a:endParaRPr>
            </a:p>
          </p:txBody>
        </p:sp>
        <p:sp>
          <p:nvSpPr>
            <p:cNvPr id="4" name="フローチャート: 論理積ゲート 3">
              <a:extLst>
                <a:ext uri="{FF2B5EF4-FFF2-40B4-BE49-F238E27FC236}">
                  <a16:creationId xmlns:a16="http://schemas.microsoft.com/office/drawing/2014/main" id="{07FA04B1-80D4-4DA6-A8E8-42B3076A9B97}"/>
                </a:ext>
              </a:extLst>
            </p:cNvPr>
            <p:cNvSpPr/>
            <p:nvPr/>
          </p:nvSpPr>
          <p:spPr>
            <a:xfrm rot="16200000">
              <a:off x="5456973" y="-3030615"/>
              <a:ext cx="1538061" cy="10462251"/>
            </a:xfrm>
            <a:prstGeom prst="flowChartDelay">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a:solidFill>
                    <a:schemeClr val="tx1"/>
                  </a:solidFill>
                </a:rPr>
                <a:t>理解度をユーザーに入力してもらう</a:t>
              </a:r>
            </a:p>
          </p:txBody>
        </p:sp>
      </p:grpSp>
      <p:pic>
        <p:nvPicPr>
          <p:cNvPr id="14" name="図 13">
            <a:extLst>
              <a:ext uri="{FF2B5EF4-FFF2-40B4-BE49-F238E27FC236}">
                <a16:creationId xmlns:a16="http://schemas.microsoft.com/office/drawing/2014/main" id="{9E7C5BE9-D99F-46A2-AECE-0AAD14D6383C}"/>
              </a:ext>
            </a:extLst>
          </p:cNvPr>
          <p:cNvPicPr>
            <a:picLocks noChangeAspect="1"/>
          </p:cNvPicPr>
          <p:nvPr/>
        </p:nvPicPr>
        <p:blipFill>
          <a:blip r:embed="rId2"/>
          <a:stretch>
            <a:fillRect/>
          </a:stretch>
        </p:blipFill>
        <p:spPr>
          <a:xfrm>
            <a:off x="1161079" y="3498696"/>
            <a:ext cx="4367134" cy="5099914"/>
          </a:xfrm>
          <a:prstGeom prst="rect">
            <a:avLst/>
          </a:prstGeom>
        </p:spPr>
      </p:pic>
      <p:sp>
        <p:nvSpPr>
          <p:cNvPr id="15" name="矢印: 下 14">
            <a:extLst>
              <a:ext uri="{FF2B5EF4-FFF2-40B4-BE49-F238E27FC236}">
                <a16:creationId xmlns:a16="http://schemas.microsoft.com/office/drawing/2014/main" id="{A187DD40-9CD1-44CD-8BD6-36F92606918E}"/>
              </a:ext>
            </a:extLst>
          </p:cNvPr>
          <p:cNvSpPr/>
          <p:nvPr/>
        </p:nvSpPr>
        <p:spPr>
          <a:xfrm rot="16200000">
            <a:off x="5207317" y="5375959"/>
            <a:ext cx="2487200" cy="1345387"/>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0C599350-8542-4704-8E2C-821E97AE6BFD}"/>
              </a:ext>
            </a:extLst>
          </p:cNvPr>
          <p:cNvPicPr>
            <a:picLocks noChangeAspect="1"/>
          </p:cNvPicPr>
          <p:nvPr/>
        </p:nvPicPr>
        <p:blipFill>
          <a:blip r:embed="rId3"/>
          <a:stretch>
            <a:fillRect/>
          </a:stretch>
        </p:blipFill>
        <p:spPr>
          <a:xfrm>
            <a:off x="7238276" y="3440429"/>
            <a:ext cx="4644541" cy="5388000"/>
          </a:xfrm>
          <a:prstGeom prst="rect">
            <a:avLst/>
          </a:prstGeom>
        </p:spPr>
      </p:pic>
      <p:grpSp>
        <p:nvGrpSpPr>
          <p:cNvPr id="24" name="グループ化 23">
            <a:extLst>
              <a:ext uri="{FF2B5EF4-FFF2-40B4-BE49-F238E27FC236}">
                <a16:creationId xmlns:a16="http://schemas.microsoft.com/office/drawing/2014/main" id="{15AC2DED-3BC0-4EFF-AA9B-6F86A975EE14}"/>
              </a:ext>
            </a:extLst>
          </p:cNvPr>
          <p:cNvGrpSpPr/>
          <p:nvPr/>
        </p:nvGrpSpPr>
        <p:grpSpPr>
          <a:xfrm>
            <a:off x="12907866" y="1901507"/>
            <a:ext cx="14981490" cy="7288212"/>
            <a:chOff x="994878" y="1431480"/>
            <a:chExt cx="10462251" cy="8253672"/>
          </a:xfrm>
        </p:grpSpPr>
        <p:sp>
          <p:nvSpPr>
            <p:cNvPr id="25" name="四角形: 角を丸くする 24">
              <a:extLst>
                <a:ext uri="{FF2B5EF4-FFF2-40B4-BE49-F238E27FC236}">
                  <a16:creationId xmlns:a16="http://schemas.microsoft.com/office/drawing/2014/main" id="{0AEC385A-B0E0-4CA3-B30F-1769B0B9D1B4}"/>
                </a:ext>
              </a:extLst>
            </p:cNvPr>
            <p:cNvSpPr/>
            <p:nvPr/>
          </p:nvSpPr>
          <p:spPr>
            <a:xfrm>
              <a:off x="994878" y="1901508"/>
              <a:ext cx="10462251" cy="7783644"/>
            </a:xfrm>
            <a:prstGeom prst="roundRect">
              <a:avLst/>
            </a:prstGeom>
            <a:solidFill>
              <a:schemeClr val="bg1">
                <a:lumMod val="8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lumMod val="95000"/>
                    <a:lumOff val="5000"/>
                  </a:schemeClr>
                </a:solidFill>
              </a:endParaRPr>
            </a:p>
          </p:txBody>
        </p:sp>
        <p:sp>
          <p:nvSpPr>
            <p:cNvPr id="26" name="フローチャート: 論理積ゲート 25">
              <a:extLst>
                <a:ext uri="{FF2B5EF4-FFF2-40B4-BE49-F238E27FC236}">
                  <a16:creationId xmlns:a16="http://schemas.microsoft.com/office/drawing/2014/main" id="{73B052D4-F97B-4386-BC93-F1AA5B6B182D}"/>
                </a:ext>
              </a:extLst>
            </p:cNvPr>
            <p:cNvSpPr/>
            <p:nvPr/>
          </p:nvSpPr>
          <p:spPr>
            <a:xfrm rot="16200000">
              <a:off x="5456973" y="-3030615"/>
              <a:ext cx="1538061" cy="10462251"/>
            </a:xfrm>
            <a:prstGeom prst="flowChartDelay">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a:solidFill>
                    <a:schemeClr val="tx1"/>
                  </a:solidFill>
                </a:rPr>
                <a:t>推薦科目をもとに時間割を作成する</a:t>
              </a:r>
            </a:p>
          </p:txBody>
        </p:sp>
      </p:grpSp>
      <p:pic>
        <p:nvPicPr>
          <p:cNvPr id="32" name="図 31">
            <a:extLst>
              <a:ext uri="{FF2B5EF4-FFF2-40B4-BE49-F238E27FC236}">
                <a16:creationId xmlns:a16="http://schemas.microsoft.com/office/drawing/2014/main" id="{4BB296E1-5899-4B92-8C9C-0C1F97221989}"/>
              </a:ext>
            </a:extLst>
          </p:cNvPr>
          <p:cNvPicPr>
            <a:picLocks noChangeAspect="1"/>
          </p:cNvPicPr>
          <p:nvPr/>
        </p:nvPicPr>
        <p:blipFill>
          <a:blip r:embed="rId4"/>
          <a:stretch>
            <a:fillRect/>
          </a:stretch>
        </p:blipFill>
        <p:spPr>
          <a:xfrm>
            <a:off x="13338692" y="3724548"/>
            <a:ext cx="5249658" cy="4298227"/>
          </a:xfrm>
          <a:prstGeom prst="rect">
            <a:avLst/>
          </a:prstGeom>
        </p:spPr>
      </p:pic>
      <p:sp>
        <p:nvSpPr>
          <p:cNvPr id="33" name="矢印: 下 32">
            <a:extLst>
              <a:ext uri="{FF2B5EF4-FFF2-40B4-BE49-F238E27FC236}">
                <a16:creationId xmlns:a16="http://schemas.microsoft.com/office/drawing/2014/main" id="{E426EED0-17E2-42C0-AA6E-D87D20872F15}"/>
              </a:ext>
            </a:extLst>
          </p:cNvPr>
          <p:cNvSpPr/>
          <p:nvPr/>
        </p:nvSpPr>
        <p:spPr>
          <a:xfrm rot="16200000">
            <a:off x="18306590" y="5200968"/>
            <a:ext cx="2487200" cy="1345387"/>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8720F2D6-2245-4F2C-8909-4FCE1B416679}"/>
              </a:ext>
            </a:extLst>
          </p:cNvPr>
          <p:cNvPicPr>
            <a:picLocks noChangeAspect="1"/>
          </p:cNvPicPr>
          <p:nvPr/>
        </p:nvPicPr>
        <p:blipFill>
          <a:blip r:embed="rId5"/>
          <a:stretch>
            <a:fillRect/>
          </a:stretch>
        </p:blipFill>
        <p:spPr>
          <a:xfrm>
            <a:off x="20512030" y="3674704"/>
            <a:ext cx="6711266" cy="4298227"/>
          </a:xfrm>
          <a:prstGeom prst="rect">
            <a:avLst/>
          </a:prstGeom>
        </p:spPr>
      </p:pic>
      <p:sp>
        <p:nvSpPr>
          <p:cNvPr id="36" name="四角形: 角を丸くする 35">
            <a:extLst>
              <a:ext uri="{FF2B5EF4-FFF2-40B4-BE49-F238E27FC236}">
                <a16:creationId xmlns:a16="http://schemas.microsoft.com/office/drawing/2014/main" id="{685ED142-67FB-434F-81A9-C16D3983BCC4}"/>
              </a:ext>
            </a:extLst>
          </p:cNvPr>
          <p:cNvSpPr/>
          <p:nvPr/>
        </p:nvSpPr>
        <p:spPr>
          <a:xfrm>
            <a:off x="15551083" y="8227508"/>
            <a:ext cx="8749098" cy="827581"/>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イメージ図</a:t>
            </a:r>
          </a:p>
        </p:txBody>
      </p:sp>
    </p:spTree>
    <p:extLst>
      <p:ext uri="{BB962C8B-B14F-4D97-AF65-F5344CB8AC3E}">
        <p14:creationId xmlns:p14="http://schemas.microsoft.com/office/powerpoint/2010/main" val="124225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多目的最適化</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A3E9B1D1-3E49-46EA-92D8-16BD343C6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459" y="9036751"/>
            <a:ext cx="6546626" cy="548268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38BFFB51-4A2B-4880-A924-36C9278CF607}"/>
              </a:ext>
            </a:extLst>
          </p:cNvPr>
          <p:cNvSpPr txBox="1"/>
          <p:nvPr/>
        </p:nvSpPr>
        <p:spPr>
          <a:xfrm>
            <a:off x="1813355" y="14940003"/>
            <a:ext cx="14401800" cy="369332"/>
          </a:xfrm>
          <a:prstGeom prst="rect">
            <a:avLst/>
          </a:prstGeom>
          <a:noFill/>
        </p:spPr>
        <p:txBody>
          <a:bodyPr wrap="square">
            <a:spAutoFit/>
          </a:bodyPr>
          <a:lstStyle/>
          <a:p>
            <a:r>
              <a:rPr lang="en-US" altLang="ja-JP" dirty="0"/>
              <a:t>https://qiita.com/pontyo4/items/d8812e4f46850d746fcd</a:t>
            </a:r>
            <a:endParaRPr lang="ja-JP" altLang="en-US" dirty="0"/>
          </a:p>
        </p:txBody>
      </p:sp>
      <p:sp>
        <p:nvSpPr>
          <p:cNvPr id="11" name="四角形: 角を丸くする 10">
            <a:extLst>
              <a:ext uri="{FF2B5EF4-FFF2-40B4-BE49-F238E27FC236}">
                <a16:creationId xmlns:a16="http://schemas.microsoft.com/office/drawing/2014/main" id="{6122871E-59DD-466A-ACCC-2417016986A6}"/>
              </a:ext>
            </a:extLst>
          </p:cNvPr>
          <p:cNvSpPr/>
          <p:nvPr/>
        </p:nvSpPr>
        <p:spPr>
          <a:xfrm>
            <a:off x="8016844" y="2478295"/>
            <a:ext cx="14941774" cy="8284440"/>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制約，目的条件の説明をする場所</a:t>
            </a:r>
          </a:p>
        </p:txBody>
      </p:sp>
    </p:spTree>
    <p:extLst>
      <p:ext uri="{BB962C8B-B14F-4D97-AF65-F5344CB8AC3E}">
        <p14:creationId xmlns:p14="http://schemas.microsoft.com/office/powerpoint/2010/main" val="277990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目的・制約関数</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6122871E-59DD-466A-ACCC-2417016986A6}"/>
              </a:ext>
            </a:extLst>
          </p:cNvPr>
          <p:cNvSpPr/>
          <p:nvPr/>
        </p:nvSpPr>
        <p:spPr>
          <a:xfrm>
            <a:off x="12348224" y="2974254"/>
            <a:ext cx="6030788" cy="2441695"/>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テスト当日までの</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期日が</a:t>
            </a:r>
            <a:r>
              <a:rPr kumimoji="1" lang="en-US" altLang="ja-JP" sz="4000" b="1" dirty="0">
                <a:solidFill>
                  <a:schemeClr val="tx1">
                    <a:lumMod val="95000"/>
                    <a:lumOff val="5000"/>
                  </a:schemeClr>
                </a:solidFill>
              </a:rPr>
              <a:t>10</a:t>
            </a:r>
            <a:r>
              <a:rPr kumimoji="1" lang="ja-JP" altLang="en-US" sz="4000" b="1" dirty="0">
                <a:solidFill>
                  <a:schemeClr val="tx1">
                    <a:lumMod val="95000"/>
                    <a:lumOff val="5000"/>
                  </a:schemeClr>
                </a:solidFill>
              </a:rPr>
              <a:t>日</a:t>
            </a:r>
          </a:p>
        </p:txBody>
      </p:sp>
      <p:graphicFrame>
        <p:nvGraphicFramePr>
          <p:cNvPr id="3" name="表 3">
            <a:extLst>
              <a:ext uri="{FF2B5EF4-FFF2-40B4-BE49-F238E27FC236}">
                <a16:creationId xmlns:a16="http://schemas.microsoft.com/office/drawing/2014/main" id="{7DD349F4-7171-444D-BF90-6BFC9E776470}"/>
              </a:ext>
            </a:extLst>
          </p:cNvPr>
          <p:cNvGraphicFramePr>
            <a:graphicFrameLocks noGrp="1"/>
          </p:cNvGraphicFramePr>
          <p:nvPr>
            <p:extLst>
              <p:ext uri="{D42A27DB-BD31-4B8C-83A1-F6EECF244321}">
                <p14:modId xmlns:p14="http://schemas.microsoft.com/office/powerpoint/2010/main" val="1402475911"/>
              </p:ext>
            </p:extLst>
          </p:nvPr>
        </p:nvGraphicFramePr>
        <p:xfrm>
          <a:off x="971538" y="1943488"/>
          <a:ext cx="11350003" cy="3414688"/>
        </p:xfrm>
        <a:graphic>
          <a:graphicData uri="http://schemas.openxmlformats.org/drawingml/2006/table">
            <a:tbl>
              <a:tblPr firstRow="1" bandRow="1">
                <a:tableStyleId>{93296810-A885-4BE3-A3E7-6D5BEEA58F35}</a:tableStyleId>
              </a:tblPr>
              <a:tblGrid>
                <a:gridCol w="1621429">
                  <a:extLst>
                    <a:ext uri="{9D8B030D-6E8A-4147-A177-3AD203B41FA5}">
                      <a16:colId xmlns:a16="http://schemas.microsoft.com/office/drawing/2014/main" val="110872177"/>
                    </a:ext>
                  </a:extLst>
                </a:gridCol>
                <a:gridCol w="1621429">
                  <a:extLst>
                    <a:ext uri="{9D8B030D-6E8A-4147-A177-3AD203B41FA5}">
                      <a16:colId xmlns:a16="http://schemas.microsoft.com/office/drawing/2014/main" val="4014013483"/>
                    </a:ext>
                  </a:extLst>
                </a:gridCol>
                <a:gridCol w="1621429">
                  <a:extLst>
                    <a:ext uri="{9D8B030D-6E8A-4147-A177-3AD203B41FA5}">
                      <a16:colId xmlns:a16="http://schemas.microsoft.com/office/drawing/2014/main" val="238757535"/>
                    </a:ext>
                  </a:extLst>
                </a:gridCol>
                <a:gridCol w="1621429">
                  <a:extLst>
                    <a:ext uri="{9D8B030D-6E8A-4147-A177-3AD203B41FA5}">
                      <a16:colId xmlns:a16="http://schemas.microsoft.com/office/drawing/2014/main" val="959209738"/>
                    </a:ext>
                  </a:extLst>
                </a:gridCol>
                <a:gridCol w="1621429">
                  <a:extLst>
                    <a:ext uri="{9D8B030D-6E8A-4147-A177-3AD203B41FA5}">
                      <a16:colId xmlns:a16="http://schemas.microsoft.com/office/drawing/2014/main" val="1308869697"/>
                    </a:ext>
                  </a:extLst>
                </a:gridCol>
                <a:gridCol w="1621429">
                  <a:extLst>
                    <a:ext uri="{9D8B030D-6E8A-4147-A177-3AD203B41FA5}">
                      <a16:colId xmlns:a16="http://schemas.microsoft.com/office/drawing/2014/main" val="1560707015"/>
                    </a:ext>
                  </a:extLst>
                </a:gridCol>
                <a:gridCol w="1621429">
                  <a:extLst>
                    <a:ext uri="{9D8B030D-6E8A-4147-A177-3AD203B41FA5}">
                      <a16:colId xmlns:a16="http://schemas.microsoft.com/office/drawing/2014/main" val="2027775175"/>
                    </a:ext>
                  </a:extLst>
                </a:gridCol>
              </a:tblGrid>
              <a:tr h="718178">
                <a:tc>
                  <a:txBody>
                    <a:bodyPr/>
                    <a:lstStyle/>
                    <a:p>
                      <a:r>
                        <a:rPr kumimoji="1" lang="ja-JP" altLang="en-US" dirty="0"/>
                        <a:t>月</a:t>
                      </a:r>
                    </a:p>
                  </a:txBody>
                  <a:tcPr/>
                </a:tc>
                <a:tc>
                  <a:txBody>
                    <a:bodyPr/>
                    <a:lstStyle/>
                    <a:p>
                      <a:r>
                        <a:rPr kumimoji="1" lang="ja-JP" altLang="en-US" dirty="0"/>
                        <a:t>火</a:t>
                      </a:r>
                    </a:p>
                  </a:txBody>
                  <a:tcPr/>
                </a:tc>
                <a:tc>
                  <a:txBody>
                    <a:bodyPr/>
                    <a:lstStyle/>
                    <a:p>
                      <a:r>
                        <a:rPr kumimoji="1" lang="ja-JP" altLang="en-US" dirty="0"/>
                        <a:t>水</a:t>
                      </a:r>
                    </a:p>
                  </a:txBody>
                  <a:tcPr/>
                </a:tc>
                <a:tc>
                  <a:txBody>
                    <a:bodyPr/>
                    <a:lstStyle/>
                    <a:p>
                      <a:r>
                        <a:rPr kumimoji="1" lang="ja-JP" altLang="en-US" dirty="0"/>
                        <a:t>木</a:t>
                      </a:r>
                    </a:p>
                  </a:txBody>
                  <a:tcPr/>
                </a:tc>
                <a:tc>
                  <a:txBody>
                    <a:bodyPr/>
                    <a:lstStyle/>
                    <a:p>
                      <a:r>
                        <a:rPr kumimoji="1" lang="ja-JP" altLang="en-US" dirty="0"/>
                        <a:t>金</a:t>
                      </a:r>
                    </a:p>
                  </a:txBody>
                  <a:tcPr/>
                </a:tc>
                <a:tc>
                  <a:txBody>
                    <a:bodyPr/>
                    <a:lstStyle/>
                    <a:p>
                      <a:r>
                        <a:rPr kumimoji="1" lang="ja-JP" altLang="en-US" dirty="0"/>
                        <a:t>土</a:t>
                      </a:r>
                    </a:p>
                  </a:txBody>
                  <a:tcPr/>
                </a:tc>
                <a:tc>
                  <a:txBody>
                    <a:bodyPr/>
                    <a:lstStyle/>
                    <a:p>
                      <a:r>
                        <a:rPr kumimoji="1" lang="ja-JP" altLang="en-US" dirty="0"/>
                        <a:t>日</a:t>
                      </a:r>
                    </a:p>
                  </a:txBody>
                  <a:tcPr/>
                </a:tc>
                <a:extLst>
                  <a:ext uri="{0D108BD9-81ED-4DB2-BD59-A6C34878D82A}">
                    <a16:rowId xmlns:a16="http://schemas.microsoft.com/office/drawing/2014/main" val="419668734"/>
                  </a:ext>
                </a:extLst>
              </a:tr>
              <a:tr h="1337615">
                <a:tc>
                  <a:txBody>
                    <a:bodyPr/>
                    <a:lstStyle/>
                    <a:p>
                      <a:endParaRPr kumimoji="1" lang="ja-JP" altLang="en-US" dirty="0"/>
                    </a:p>
                  </a:txBody>
                  <a:tcPr/>
                </a:tc>
                <a:tc>
                  <a:txBody>
                    <a:bodyPr/>
                    <a:lstStyle/>
                    <a:p>
                      <a:r>
                        <a:rPr kumimoji="1" lang="ja-JP" altLang="en-US" b="1" dirty="0">
                          <a:solidFill>
                            <a:schemeClr val="accent2">
                              <a:lumMod val="75000"/>
                            </a:schemeClr>
                          </a:solidFill>
                          <a:latin typeface="HGS創英ﾌﾟﾚｾﾞﾝｽEB" panose="02020800000000000000" pitchFamily="18" charset="-128"/>
                          <a:ea typeface="HGS創英ﾌﾟﾚｾﾞﾝｽEB" panose="02020800000000000000" pitchFamily="18" charset="-128"/>
                        </a:rPr>
                        <a:t>今日</a:t>
                      </a:r>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242468074"/>
                  </a:ext>
                </a:extLst>
              </a:tr>
              <a:tr h="1337615">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pPr marL="0" marR="0" lvl="0" indent="0" algn="l" defTabSz="2159996" rtl="0" eaLnBrk="1" fontAlgn="auto" latinLnBrk="0" hangingPunct="1">
                        <a:lnSpc>
                          <a:spcPct val="100000"/>
                        </a:lnSpc>
                        <a:spcBef>
                          <a:spcPts val="0"/>
                        </a:spcBef>
                        <a:spcAft>
                          <a:spcPts val="0"/>
                        </a:spcAft>
                        <a:buClrTx/>
                        <a:buSzTx/>
                        <a:buFontTx/>
                        <a:buNone/>
                        <a:tabLst/>
                        <a:defRPr/>
                      </a:pPr>
                      <a:r>
                        <a:rPr kumimoji="1" lang="ja-JP" altLang="en-US" sz="3600" b="1" dirty="0">
                          <a:solidFill>
                            <a:srgbClr val="0070C0"/>
                          </a:solidFill>
                          <a:latin typeface="HGS創英ﾌﾟﾚｾﾞﾝｽEB" panose="02020800000000000000" pitchFamily="18" charset="-128"/>
                          <a:ea typeface="HGS創英ﾌﾟﾚｾﾞﾝｽEB" panose="02020800000000000000" pitchFamily="18" charset="-128"/>
                        </a:rPr>
                        <a:t>テスト</a:t>
                      </a:r>
                      <a:br>
                        <a:rPr kumimoji="1" lang="en-US" altLang="ja-JP" b="1" dirty="0">
                          <a:solidFill>
                            <a:srgbClr val="0070C0"/>
                          </a:solidFill>
                          <a:latin typeface="HGS創英ﾌﾟﾚｾﾞﾝｽEB" panose="02020800000000000000" pitchFamily="18" charset="-128"/>
                          <a:ea typeface="HGS創英ﾌﾟﾚｾﾞﾝｽEB" panose="02020800000000000000" pitchFamily="18" charset="-128"/>
                        </a:rPr>
                      </a:br>
                      <a:r>
                        <a:rPr kumimoji="1" lang="ja-JP" altLang="en-US" b="1" dirty="0">
                          <a:solidFill>
                            <a:srgbClr val="0070C0"/>
                          </a:solidFill>
                          <a:latin typeface="HGS創英ﾌﾟﾚｾﾞﾝｽEB" panose="02020800000000000000" pitchFamily="18" charset="-128"/>
                          <a:ea typeface="HGS創英ﾌﾟﾚｾﾞﾝｽEB" panose="02020800000000000000" pitchFamily="18" charset="-128"/>
                        </a:rPr>
                        <a:t>当日</a:t>
                      </a:r>
                    </a:p>
                  </a:txBody>
                  <a:tcPr/>
                </a:tc>
                <a:tc>
                  <a:txBody>
                    <a:bodyPr/>
                    <a:lstStyle/>
                    <a:p>
                      <a:endParaRPr kumimoji="1" lang="ja-JP" altLang="en-US" dirty="0"/>
                    </a:p>
                  </a:txBody>
                  <a:tcPr/>
                </a:tc>
                <a:extLst>
                  <a:ext uri="{0D108BD9-81ED-4DB2-BD59-A6C34878D82A}">
                    <a16:rowId xmlns:a16="http://schemas.microsoft.com/office/drawing/2014/main" val="690112603"/>
                  </a:ext>
                </a:extLst>
              </a:tr>
            </a:tbl>
          </a:graphicData>
        </a:graphic>
      </p:graphicFrame>
      <p:sp>
        <p:nvSpPr>
          <p:cNvPr id="6" name="矢印: 左右 5">
            <a:extLst>
              <a:ext uri="{FF2B5EF4-FFF2-40B4-BE49-F238E27FC236}">
                <a16:creationId xmlns:a16="http://schemas.microsoft.com/office/drawing/2014/main" id="{4DF3D3A8-06DF-41CD-9103-6DBF31D9EF21}"/>
              </a:ext>
            </a:extLst>
          </p:cNvPr>
          <p:cNvSpPr/>
          <p:nvPr/>
        </p:nvSpPr>
        <p:spPr>
          <a:xfrm>
            <a:off x="4434841" y="2872670"/>
            <a:ext cx="7680960" cy="982980"/>
          </a:xfrm>
          <a:prstGeom prst="leftRightArrow">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左右 13">
            <a:extLst>
              <a:ext uri="{FF2B5EF4-FFF2-40B4-BE49-F238E27FC236}">
                <a16:creationId xmlns:a16="http://schemas.microsoft.com/office/drawing/2014/main" id="{073FF7D2-D93E-4C64-999D-265B6A78B857}"/>
              </a:ext>
            </a:extLst>
          </p:cNvPr>
          <p:cNvSpPr/>
          <p:nvPr/>
        </p:nvSpPr>
        <p:spPr>
          <a:xfrm>
            <a:off x="1203961" y="4115423"/>
            <a:ext cx="7680960" cy="982980"/>
          </a:xfrm>
          <a:prstGeom prst="leftRightArrow">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吹き出し: 四角形 14">
            <a:extLst>
              <a:ext uri="{FF2B5EF4-FFF2-40B4-BE49-F238E27FC236}">
                <a16:creationId xmlns:a16="http://schemas.microsoft.com/office/drawing/2014/main" id="{A726AE1B-F3E5-4085-A03E-035E8BA6E970}"/>
              </a:ext>
            </a:extLst>
          </p:cNvPr>
          <p:cNvSpPr/>
          <p:nvPr/>
        </p:nvSpPr>
        <p:spPr>
          <a:xfrm>
            <a:off x="971538" y="7020514"/>
            <a:ext cx="12207240" cy="3414688"/>
          </a:xfrm>
          <a:prstGeom prst="wedgeRectCallout">
            <a:avLst>
              <a:gd name="adj1" fmla="val -29635"/>
              <a:gd name="adj2" fmla="val -106204"/>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57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F432E5-426E-2DB7-AD99-A11F439DCE30}"/>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453396"/>
            <a:ext cx="28800425" cy="15293656"/>
          </a:xfrm>
          <a:prstGeom prst="rect">
            <a:avLst/>
          </a:prstGeom>
        </p:spPr>
      </p:pic>
    </p:spTree>
    <p:extLst>
      <p:ext uri="{BB962C8B-B14F-4D97-AF65-F5344CB8AC3E}">
        <p14:creationId xmlns:p14="http://schemas.microsoft.com/office/powerpoint/2010/main" val="92356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0259DC-7D1E-2984-576A-C36043CAA23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 y="453396"/>
            <a:ext cx="28800425" cy="15293656"/>
          </a:xfrm>
          <a:prstGeom prst="rect">
            <a:avLst/>
          </a:prstGeom>
        </p:spPr>
      </p:pic>
    </p:spTree>
    <p:extLst>
      <p:ext uri="{BB962C8B-B14F-4D97-AF65-F5344CB8AC3E}">
        <p14:creationId xmlns:p14="http://schemas.microsoft.com/office/powerpoint/2010/main" val="4217994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F61A894-602D-6371-1396-7A30DD3A036F}"/>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 y="453396"/>
            <a:ext cx="28800425" cy="15293656"/>
          </a:xfrm>
          <a:prstGeom prst="rect">
            <a:avLst/>
          </a:prstGeom>
        </p:spPr>
      </p:pic>
    </p:spTree>
    <p:extLst>
      <p:ext uri="{BB962C8B-B14F-4D97-AF65-F5344CB8AC3E}">
        <p14:creationId xmlns:p14="http://schemas.microsoft.com/office/powerpoint/2010/main" val="19465987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16133</TotalTime>
  <Words>172</Words>
  <Application>Microsoft Office PowerPoint</Application>
  <PresentationFormat>ユーザー設定</PresentationFormat>
  <Paragraphs>35</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HGS創英ﾌﾟﾚｾﾞﾝｽEB</vt:lpstr>
      <vt:lpstr>メイリオ</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大森 一輝</dc:creator>
  <cp:lastModifiedBy>中市　新太</cp:lastModifiedBy>
  <cp:revision>242</cp:revision>
  <dcterms:created xsi:type="dcterms:W3CDTF">2022-10-07T01:22:00Z</dcterms:created>
  <dcterms:modified xsi:type="dcterms:W3CDTF">2023-10-06T00:29:03Z</dcterms:modified>
</cp:coreProperties>
</file>