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58"/>
  </p:normalViewPr>
  <p:slideViewPr>
    <p:cSldViewPr snapToGrid="0" snapToObjects="1">
      <p:cViewPr>
        <p:scale>
          <a:sx n="33" d="100"/>
          <a:sy n="33" d="100"/>
        </p:scale>
        <p:origin x="162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0000" y="720000"/>
            <a:ext cx="3600000" cy="2160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JP"/>
              <a:t>県大ロゴ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5400000" y="720000"/>
            <a:ext cx="225722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6000" b="1" dirty="0">
                <a:latin typeface="Noto Sans CJK JP"/>
              </a:rPr>
              <a:t>ターミナルアトラクタを組み込んだ</a:t>
            </a:r>
            <a:r>
              <a:rPr lang="en-US" altLang="ja-JP" sz="6000" b="1" dirty="0">
                <a:latin typeface="Noto Sans CJK JP"/>
              </a:rPr>
              <a:t>LLM</a:t>
            </a:r>
            <a:r>
              <a:rPr lang="ja-JP" altLang="en-US" sz="6000" b="1" dirty="0">
                <a:latin typeface="Noto Sans CJK JP"/>
              </a:rPr>
              <a:t>における動的適応プルーニング</a:t>
            </a:r>
            <a:endParaRPr sz="6000" b="1" dirty="0">
              <a:latin typeface="Noto Sans CJK JP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12353" y="2340000"/>
            <a:ext cx="732764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lang="ja-JP" altLang="en-US" sz="3600" dirty="0">
                <a:latin typeface="Noto Sans CJK JP"/>
              </a:rPr>
              <a:t>レネ研究室</a:t>
            </a:r>
            <a:r>
              <a:rPr sz="3600" dirty="0">
                <a:latin typeface="Noto Sans CJK JP"/>
              </a:rPr>
              <a:t> ｜ </a:t>
            </a:r>
            <a:r>
              <a:rPr lang="ja-JP" altLang="en-US" sz="3600" dirty="0">
                <a:latin typeface="Noto Sans CJK JP"/>
              </a:rPr>
              <a:t>２２２００２９</a:t>
            </a:r>
            <a:r>
              <a:rPr sz="3600" dirty="0">
                <a:latin typeface="Noto Sans CJK JP"/>
              </a:rPr>
              <a:t> ｜ </a:t>
            </a:r>
            <a:r>
              <a:rPr lang="ja-JP" altLang="en-US" sz="3600" dirty="0">
                <a:latin typeface="Noto Sans CJK JP"/>
              </a:rPr>
              <a:t>佐藤力</a:t>
            </a:r>
            <a:endParaRPr sz="3600" dirty="0">
              <a:latin typeface="Noto Sans CJK JP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9213" y="3894600"/>
            <a:ext cx="12960000" cy="1080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3600" b="1">
                <a:solidFill>
                  <a:srgbClr val="FFFFFF"/>
                </a:solidFill>
                <a:latin typeface="Noto Sans CJK JP"/>
              </a:rPr>
              <a:t>背景と目的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9213" y="5040000"/>
            <a:ext cx="12941999" cy="6124754"/>
          </a:xfrm>
          <a:prstGeom prst="rect">
            <a:avLst/>
          </a:prstGeom>
          <a:noFill/>
          <a:ln w="15875">
            <a:solidFill>
              <a:schemeClr val="accent1">
                <a:shade val="95000"/>
                <a:satMod val="10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sz="2800" dirty="0" err="1">
                <a:latin typeface="Noto Sans CJK JP"/>
              </a:rPr>
              <a:t>背景と目的</a:t>
            </a:r>
            <a:r>
              <a:rPr sz="2800" dirty="0">
                <a:latin typeface="Noto Sans CJK JP"/>
              </a:rPr>
              <a:t> </a:t>
            </a:r>
            <a:r>
              <a:rPr sz="2800" dirty="0" err="1">
                <a:latin typeface="Noto Sans CJK JP"/>
              </a:rPr>
              <a:t>の内容を記載してください</a:t>
            </a:r>
            <a:r>
              <a:rPr sz="2800" dirty="0">
                <a:latin typeface="Noto Sans CJK JP"/>
              </a:rPr>
              <a:t>。</a:t>
            </a:r>
            <a:endParaRPr lang="en-US" sz="2800" dirty="0">
              <a:latin typeface="Noto Sans CJK JP"/>
            </a:endParaRPr>
          </a:p>
          <a:p>
            <a:r>
              <a:rPr lang="ja-JP" altLang="en-US" sz="2800" dirty="0">
                <a:latin typeface="Noto Sans CJK JP"/>
              </a:rPr>
              <a:t>近年</a:t>
            </a:r>
            <a:r>
              <a:rPr lang="en-US" altLang="ja-JP" sz="2800" dirty="0">
                <a:latin typeface="Noto Sans CJK JP"/>
              </a:rPr>
              <a:t>,ChatGPT </a:t>
            </a:r>
            <a:r>
              <a:rPr lang="ja-JP" altLang="en-US" sz="2800" dirty="0">
                <a:latin typeface="Noto Sans CJK JP"/>
              </a:rPr>
              <a:t>に代表される </a:t>
            </a:r>
            <a:r>
              <a:rPr lang="en-US" altLang="ja-JP" sz="2800" dirty="0">
                <a:latin typeface="Noto Sans CJK JP"/>
              </a:rPr>
              <a:t>LLM </a:t>
            </a:r>
            <a:r>
              <a:rPr lang="ja-JP" altLang="en-US" sz="2800" dirty="0">
                <a:latin typeface="Noto Sans CJK JP"/>
              </a:rPr>
              <a:t>は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自然言語処理分野において目覚ましい発展</a:t>
            </a:r>
          </a:p>
          <a:p>
            <a:r>
              <a:rPr lang="ja-JP" altLang="en-US" sz="2800" dirty="0">
                <a:latin typeface="Noto Sans CJK JP"/>
              </a:rPr>
              <a:t>を遂げ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テキスト生成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要約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翻訳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質問応答など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多岐にわたるタスクで人間のよ</a:t>
            </a:r>
          </a:p>
          <a:p>
            <a:r>
              <a:rPr lang="ja-JP" altLang="en-US" sz="2800" dirty="0">
                <a:latin typeface="Noto Sans CJK JP"/>
              </a:rPr>
              <a:t>うな高い性能を発揮している</a:t>
            </a:r>
            <a:r>
              <a:rPr lang="en-US" altLang="ja-JP" sz="2800" dirty="0">
                <a:latin typeface="Noto Sans CJK JP"/>
              </a:rPr>
              <a:t>.</a:t>
            </a:r>
            <a:r>
              <a:rPr lang="ja-JP" altLang="en-US" sz="2800" dirty="0">
                <a:latin typeface="Noto Sans CJK JP"/>
              </a:rPr>
              <a:t>しかしながら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これらの高性能な </a:t>
            </a:r>
            <a:r>
              <a:rPr lang="en-US" altLang="ja-JP" sz="2800" dirty="0">
                <a:latin typeface="Noto Sans CJK JP"/>
              </a:rPr>
              <a:t>LLM </a:t>
            </a:r>
            <a:r>
              <a:rPr lang="ja-JP" altLang="en-US" sz="2800" dirty="0">
                <a:latin typeface="Noto Sans CJK JP"/>
              </a:rPr>
              <a:t>が持つ能力の</a:t>
            </a:r>
          </a:p>
          <a:p>
            <a:r>
              <a:rPr lang="ja-JP" altLang="en-US" sz="2800" dirty="0">
                <a:latin typeface="Noto Sans CJK JP"/>
              </a:rPr>
              <a:t>裏には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数百億から数兆に及ぶ膨大なパラメータが存在し 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これが莫大な計算コスト</a:t>
            </a:r>
          </a:p>
          <a:p>
            <a:r>
              <a:rPr lang="ja-JP" altLang="en-US" sz="2800" dirty="0">
                <a:latin typeface="Noto Sans CJK JP"/>
              </a:rPr>
              <a:t>と運用負荷を引き起こす</a:t>
            </a:r>
            <a:r>
              <a:rPr lang="en-US" altLang="ja-JP" sz="2800" dirty="0">
                <a:latin typeface="Noto Sans CJK JP"/>
              </a:rPr>
              <a:t>.</a:t>
            </a:r>
            <a:r>
              <a:rPr lang="ja-JP" altLang="en-US" sz="2800" dirty="0">
                <a:latin typeface="Noto Sans CJK JP"/>
              </a:rPr>
              <a:t>それにより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高い電力消費やリアルタイム応答も困難とい</a:t>
            </a:r>
          </a:p>
          <a:p>
            <a:r>
              <a:rPr lang="ja-JP" altLang="en-US" sz="2800" dirty="0">
                <a:latin typeface="Noto Sans CJK JP"/>
              </a:rPr>
              <a:t>う問題もある</a:t>
            </a:r>
            <a:r>
              <a:rPr lang="en-US" altLang="ja-JP" sz="2800" dirty="0">
                <a:latin typeface="Noto Sans CJK JP"/>
              </a:rPr>
              <a:t>.</a:t>
            </a:r>
            <a:r>
              <a:rPr lang="ja-JP" altLang="en-US" sz="2800" dirty="0">
                <a:latin typeface="Noto Sans CJK JP"/>
              </a:rPr>
              <a:t>これらの課題に対し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モデル圧縮技術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特にプルーニングは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モデル</a:t>
            </a:r>
          </a:p>
          <a:p>
            <a:r>
              <a:rPr lang="ja-JP" altLang="en-US" sz="2800" dirty="0">
                <a:latin typeface="Noto Sans CJK JP"/>
              </a:rPr>
              <a:t>の性能を大きく損なうことなく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冗長な重みや接続を削減し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モデルを軽量化する有</a:t>
            </a:r>
          </a:p>
          <a:p>
            <a:r>
              <a:rPr lang="ja-JP" altLang="en-US" sz="2800" dirty="0">
                <a:latin typeface="Noto Sans CJK JP"/>
              </a:rPr>
              <a:t>効な手段として広く研究されている</a:t>
            </a:r>
            <a:r>
              <a:rPr lang="en-US" altLang="ja-JP" sz="2800" dirty="0">
                <a:latin typeface="Noto Sans CJK JP"/>
              </a:rPr>
              <a:t>.</a:t>
            </a:r>
            <a:r>
              <a:rPr lang="ja-JP" altLang="en-US" sz="2800" dirty="0">
                <a:latin typeface="Noto Sans CJK JP"/>
              </a:rPr>
              <a:t>しかし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既存のプルーニング手法には限界があ</a:t>
            </a:r>
          </a:p>
          <a:p>
            <a:r>
              <a:rPr lang="ja-JP" altLang="en-US" sz="2800" dirty="0">
                <a:latin typeface="Noto Sans CJK JP"/>
              </a:rPr>
              <a:t>る</a:t>
            </a:r>
            <a:r>
              <a:rPr lang="en-US" altLang="ja-JP" sz="2800" dirty="0">
                <a:latin typeface="Noto Sans CJK JP"/>
              </a:rPr>
              <a:t>.</a:t>
            </a:r>
            <a:r>
              <a:rPr lang="ja-JP" altLang="en-US" sz="2800" dirty="0">
                <a:latin typeface="Noto Sans CJK JP"/>
              </a:rPr>
              <a:t>多くは訓練後に静的に適用されるか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事前に決められたスケジュールで実行され</a:t>
            </a:r>
          </a:p>
          <a:p>
            <a:r>
              <a:rPr lang="ja-JP" altLang="en-US" sz="2800" dirty="0">
                <a:latin typeface="Noto Sans CJK JP"/>
              </a:rPr>
              <a:t>るため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学習中の </a:t>
            </a:r>
            <a:r>
              <a:rPr lang="en-US" altLang="ja-JP" sz="2800" dirty="0">
                <a:latin typeface="Noto Sans CJK JP"/>
              </a:rPr>
              <a:t>LLM </a:t>
            </a:r>
            <a:r>
              <a:rPr lang="ja-JP" altLang="en-US" sz="2800" dirty="0">
                <a:latin typeface="Noto Sans CJK JP"/>
              </a:rPr>
              <a:t>の動的な変化や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重みの重要度変動に柔軟に対応できない</a:t>
            </a:r>
            <a:r>
              <a:rPr lang="en-US" altLang="ja-JP" sz="2800" dirty="0">
                <a:latin typeface="Noto Sans CJK JP"/>
              </a:rPr>
              <a:t>.</a:t>
            </a:r>
            <a:r>
              <a:rPr lang="ja-JP" altLang="en-US" sz="2800" dirty="0">
                <a:latin typeface="Noto Sans CJK JP"/>
              </a:rPr>
              <a:t>加</a:t>
            </a:r>
          </a:p>
          <a:p>
            <a:r>
              <a:rPr lang="ja-JP" altLang="en-US" sz="2800" dirty="0">
                <a:latin typeface="Noto Sans CJK JP"/>
              </a:rPr>
              <a:t>えて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プルーニングで不要な重みをゼロに近づけるプロセスが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従来の学習アルゴリ</a:t>
            </a:r>
          </a:p>
          <a:p>
            <a:r>
              <a:rPr lang="ja-JP" altLang="en-US" sz="2800" dirty="0">
                <a:latin typeface="Noto Sans CJK JP"/>
              </a:rPr>
              <a:t>ズムでは理論上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無限回の更新を要する「漸近的」な性質を持つため完全にゼロにす</a:t>
            </a:r>
          </a:p>
          <a:p>
            <a:r>
              <a:rPr lang="ja-JP" altLang="en-US" sz="2800" dirty="0">
                <a:latin typeface="Noto Sans CJK JP"/>
              </a:rPr>
              <a:t>るには時間がかかり</a:t>
            </a:r>
            <a:r>
              <a:rPr lang="en-US" altLang="ja-JP" sz="2800" dirty="0">
                <a:latin typeface="Noto Sans CJK JP"/>
              </a:rPr>
              <a:t>,</a:t>
            </a:r>
            <a:r>
              <a:rPr lang="ja-JP" altLang="en-US" sz="2800" dirty="0">
                <a:latin typeface="Noto Sans CJK JP"/>
              </a:rPr>
              <a:t>効率が限定されるという問題が内在している</a:t>
            </a:r>
            <a:r>
              <a:rPr lang="en-US" altLang="ja-JP" sz="2800" dirty="0">
                <a:latin typeface="Noto Sans CJK JP"/>
              </a:rPr>
              <a:t>.</a:t>
            </a:r>
            <a:endParaRPr sz="2800" dirty="0">
              <a:latin typeface="Noto Sans CJK JP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9213" y="11230154"/>
            <a:ext cx="12960000" cy="3600000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 dirty="0" err="1">
                <a:solidFill>
                  <a:srgbClr val="808080"/>
                </a:solidFill>
                <a:latin typeface="Noto Sans CJK JP"/>
              </a:rPr>
              <a:t>図表挿入（背景と目的</a:t>
            </a:r>
            <a:r>
              <a:rPr sz="2800" dirty="0">
                <a:solidFill>
                  <a:srgbClr val="808080"/>
                </a:solidFill>
                <a:latin typeface="Noto Sans CJK JP"/>
              </a:rPr>
              <a:t>）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15999" y="3886331"/>
            <a:ext cx="12960000" cy="1080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3600" b="1">
                <a:solidFill>
                  <a:srgbClr val="FFFFFF"/>
                </a:solidFill>
                <a:latin typeface="Noto Sans CJK JP"/>
              </a:rPr>
              <a:t>研究方法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16000" y="4981183"/>
            <a:ext cx="12941999" cy="6124754"/>
          </a:xfrm>
          <a:prstGeom prst="rect">
            <a:avLst/>
          </a:prstGeom>
          <a:noFill/>
          <a:ln w="15875">
            <a:solidFill>
              <a:schemeClr val="accent1">
                <a:shade val="95000"/>
                <a:satMod val="10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sz="2800" dirty="0" err="1">
                <a:latin typeface="Noto Sans CJK JP"/>
              </a:rPr>
              <a:t>研究方法</a:t>
            </a:r>
            <a:r>
              <a:rPr sz="2800" dirty="0">
                <a:latin typeface="Noto Sans CJK JP"/>
              </a:rPr>
              <a:t> </a:t>
            </a:r>
            <a:r>
              <a:rPr sz="2800" dirty="0" err="1">
                <a:latin typeface="Noto Sans CJK JP"/>
              </a:rPr>
              <a:t>の内容を記載してください</a:t>
            </a:r>
            <a:r>
              <a:rPr sz="2800" dirty="0">
                <a:latin typeface="Noto Sans CJK JP"/>
              </a:rPr>
              <a:t>。</a:t>
            </a:r>
            <a:endParaRPr lang="en-US" sz="2800" dirty="0">
              <a:latin typeface="Noto Sans CJK JP"/>
            </a:endParaRPr>
          </a:p>
          <a:p>
            <a:r>
              <a:rPr lang="ja-JP" altLang="en-US" sz="2800" dirty="0"/>
              <a:t>本研究では、事前学習済み</a:t>
            </a:r>
            <a:r>
              <a:rPr lang="en-US" altLang="ja-JP" sz="2800" dirty="0"/>
              <a:t>GPT-2</a:t>
            </a:r>
            <a:r>
              <a:rPr lang="ja-JP" altLang="en-US" sz="2800" dirty="0"/>
              <a:t>モデルを基盤とし、ターミナルアトラクタ理論を応用した新しいプルーニング手法と従来の正則化型手法を比較検証した。学習には自然文データセットを用い、すべての手法で同一の条件（学習率、バッチサイズ、勾配蓄積など）を設定して公平性を確保した。学習の流れとしては、まずトークナイズ処理によりテキストを数値化し、入力と正解ラベルを対応付けてモデルに入力する。順伝播により得られた出力と正解との誤差をクロスエントロピー損失として算出し、誤差逆伝播を通じて勾配を計算、一定の勾配蓄積後にパラメータを更新する。</a:t>
            </a:r>
            <a:br>
              <a:rPr lang="ja-JP" altLang="en-US" sz="2800" dirty="0"/>
            </a:br>
            <a:r>
              <a:rPr lang="ja-JP" altLang="en-US" sz="2800" dirty="0"/>
              <a:t>先行研究で提案されたターミナルアトラクタ手法は、損失最小化過程に安定的な収束点（アトラクタ）を導入し、重みが不要方向に発散するのを防ぐ特徴を持つ。本研究では、この原理をプルーニング過程に組み込み、重みの縮退を自然に促すことでモデルのスパース化を達成した。学習後、各層の重み分布を解析し、ターミナルアトラクタ導入がより効率的なパラメータ削減に寄与するかを評価した。</a:t>
            </a:r>
          </a:p>
          <a:p>
            <a:endParaRPr sz="2800" dirty="0">
              <a:latin typeface="Noto Sans CJK JP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515999" y="11148131"/>
            <a:ext cx="12960000" cy="3600000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>
                <a:solidFill>
                  <a:srgbClr val="808080"/>
                </a:solidFill>
                <a:latin typeface="Noto Sans CJK JP"/>
              </a:rPr>
              <a:t>図表挿入（研究方法）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00000" y="15963000"/>
            <a:ext cx="26675999" cy="1080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3600" b="1">
                <a:solidFill>
                  <a:srgbClr val="FFFFFF"/>
                </a:solidFill>
                <a:latin typeface="Noto Sans CJK JP"/>
              </a:rPr>
              <a:t>結果と考察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2000" y="17280000"/>
            <a:ext cx="26675999" cy="3600000"/>
          </a:xfrm>
          <a:prstGeom prst="rect">
            <a:avLst/>
          </a:prstGeom>
          <a:noFill/>
          <a:ln w="15875">
            <a:solidFill>
              <a:schemeClr val="accent1">
                <a:shade val="95000"/>
                <a:satMod val="105000"/>
              </a:schemeClr>
            </a:solidFill>
            <a:prstDash val="sysDash"/>
          </a:ln>
        </p:spPr>
        <p:txBody>
          <a:bodyPr wrap="none">
            <a:spAutoFit/>
          </a:bodyPr>
          <a:lstStyle/>
          <a:p>
            <a:r>
              <a:rPr sz="2800">
                <a:latin typeface="Noto Sans CJK JP"/>
              </a:rPr>
              <a:t>結果と考察</a:t>
            </a:r>
            <a:r>
              <a:rPr sz="2800" dirty="0">
                <a:latin typeface="Noto Sans CJK JP"/>
              </a:rPr>
              <a:t> </a:t>
            </a:r>
            <a:r>
              <a:rPr sz="2800" dirty="0" err="1">
                <a:latin typeface="Noto Sans CJK JP"/>
              </a:rPr>
              <a:t>の内容を記載してください</a:t>
            </a:r>
            <a:r>
              <a:rPr sz="2800" dirty="0">
                <a:latin typeface="Noto Sans CJK JP"/>
              </a:rPr>
              <a:t>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81999" y="21401881"/>
            <a:ext cx="26675999" cy="4320000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>
                <a:solidFill>
                  <a:srgbClr val="808080"/>
                </a:solidFill>
                <a:latin typeface="Noto Sans CJK JP"/>
              </a:rPr>
              <a:t>図表挿入（結果と考察）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81998" y="26513531"/>
            <a:ext cx="26675999" cy="1080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3600" b="1">
                <a:solidFill>
                  <a:srgbClr val="FFFFFF"/>
                </a:solidFill>
                <a:latin typeface="Noto Sans CJK JP"/>
              </a:rPr>
              <a:t>結論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00000" y="27742800"/>
            <a:ext cx="26675999" cy="1440000"/>
          </a:xfrm>
          <a:prstGeom prst="rect">
            <a:avLst/>
          </a:prstGeom>
          <a:noFill/>
          <a:ln w="15875">
            <a:solidFill>
              <a:schemeClr val="accent1"/>
            </a:solidFill>
            <a:prstDash val="sysDash"/>
          </a:ln>
        </p:spPr>
        <p:txBody>
          <a:bodyPr wrap="none">
            <a:spAutoFit/>
          </a:bodyPr>
          <a:lstStyle/>
          <a:p>
            <a:r>
              <a:rPr sz="2800">
                <a:latin typeface="Noto Sans CJK JP"/>
              </a:rPr>
              <a:t>結論 の内容を記載してください。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00000" y="29595612"/>
            <a:ext cx="26675999" cy="2880000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800">
                <a:solidFill>
                  <a:srgbClr val="808080"/>
                </a:solidFill>
                <a:latin typeface="Noto Sans CJK JP"/>
              </a:rPr>
              <a:t>図表挿入（結論）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00000" y="33445081"/>
            <a:ext cx="26675999" cy="1080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3600" b="1">
                <a:solidFill>
                  <a:srgbClr val="FFFFFF"/>
                </a:solidFill>
                <a:latin typeface="Noto Sans CJK JP"/>
              </a:rPr>
              <a:t>今後の予定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32397" y="34633681"/>
            <a:ext cx="26675999" cy="2520000"/>
          </a:xfrm>
          <a:prstGeom prst="rect">
            <a:avLst/>
          </a:prstGeom>
          <a:noFill/>
          <a:ln w="15875">
            <a:solidFill>
              <a:schemeClr val="accent1"/>
            </a:solidFill>
            <a:prstDash val="sysDot"/>
          </a:ln>
        </p:spPr>
        <p:txBody>
          <a:bodyPr wrap="none">
            <a:spAutoFit/>
          </a:bodyPr>
          <a:lstStyle/>
          <a:p>
            <a:r>
              <a:rPr sz="2800">
                <a:latin typeface="Noto Sans CJK JP"/>
              </a:rPr>
              <a:t>今後の予定 の内容を記載してください。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53196" y="38603062"/>
            <a:ext cx="26675999" cy="1080000"/>
          </a:xfrm>
          <a:prstGeom prst="rect">
            <a:avLst/>
          </a:prstGeom>
          <a:solidFill>
            <a:srgbClr val="0066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3600" b="1">
                <a:solidFill>
                  <a:srgbClr val="FFFFFF"/>
                </a:solidFill>
                <a:latin typeface="Noto Sans CJK JP"/>
              </a:rPr>
              <a:t>⑧参考文献（任意）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53195" y="39841081"/>
            <a:ext cx="26675999" cy="1800000"/>
          </a:xfrm>
          <a:prstGeom prst="rect">
            <a:avLst/>
          </a:prstGeom>
          <a:noFill/>
          <a:ln w="15875">
            <a:solidFill>
              <a:schemeClr val="accent1">
                <a:shade val="95000"/>
                <a:satMod val="105000"/>
              </a:schemeClr>
            </a:solidFill>
            <a:prstDash val="sysDash"/>
          </a:ln>
        </p:spPr>
        <p:txBody>
          <a:bodyPr wrap="none">
            <a:spAutoFit/>
          </a:bodyPr>
          <a:lstStyle/>
          <a:p>
            <a:r>
              <a:rPr sz="2800">
                <a:latin typeface="Noto Sans CJK JP"/>
              </a:rPr>
              <a:t>⑧参考文献（任意） の内容を記載してください。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550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Noto Sans CJK JP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佐藤　力</cp:lastModifiedBy>
  <cp:revision>3</cp:revision>
  <dcterms:created xsi:type="dcterms:W3CDTF">2013-01-27T09:14:16Z</dcterms:created>
  <dcterms:modified xsi:type="dcterms:W3CDTF">2025-10-16T07:52:56Z</dcterms:modified>
  <cp:category/>
</cp:coreProperties>
</file>