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61" r:id="rId3"/>
    <p:sldId id="265" r:id="rId4"/>
    <p:sldId id="259" r:id="rId5"/>
    <p:sldId id="264" r:id="rId6"/>
    <p:sldId id="268" r:id="rId7"/>
    <p:sldId id="260" r:id="rId8"/>
    <p:sldId id="262" r:id="rId9"/>
    <p:sldId id="269" r:id="rId10"/>
    <p:sldId id="263" r:id="rId11"/>
    <p:sldId id="266" r:id="rId12"/>
    <p:sldId id="267" r:id="rId13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184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CD71912D-6BBE-4400-9336-04D88D59C40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69CF6367-2E65-40CD-8DF6-BFABD2395E8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D7AD8404-A828-4330-A978-7F41EDB688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EDA98C-29B6-4ADA-888E-7B38DEACA614}" type="datetimeFigureOut">
              <a:rPr kumimoji="1" lang="ja-JP" altLang="en-US" smtClean="0"/>
              <a:t>2021/10/26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10661F17-9997-4054-BE63-0F94173129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C72C26A1-5567-4927-8462-8081C21F71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A0D0D0-F321-472E-A54B-2745CC57B0B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154603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4572CDA4-782E-4D8E-B763-6EBB4CA0A5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DB991B66-3059-415C-8C23-C8004129112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B1F457D1-3125-45B7-9BAC-9C2A858AD6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EDA98C-29B6-4ADA-888E-7B38DEACA614}" type="datetimeFigureOut">
              <a:rPr kumimoji="1" lang="ja-JP" altLang="en-US" smtClean="0"/>
              <a:t>2021/10/26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2F7AFFF9-A71C-4C80-9689-BC5AFDCD37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8A3E333D-381F-434C-98DB-82A820626C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A0D0D0-F321-472E-A54B-2745CC57B0B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910070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>
            <a:extLst>
              <a:ext uri="{FF2B5EF4-FFF2-40B4-BE49-F238E27FC236}">
                <a16:creationId xmlns:a16="http://schemas.microsoft.com/office/drawing/2014/main" id="{77BC32FB-3478-4ED5-A965-79D273C8892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34A60250-FC2A-4FEE-B7D2-A7C5B0E5054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DAEFFC55-5149-4E77-91CE-46BD67CF8A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EDA98C-29B6-4ADA-888E-7B38DEACA614}" type="datetimeFigureOut">
              <a:rPr kumimoji="1" lang="ja-JP" altLang="en-US" smtClean="0"/>
              <a:t>2021/10/26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D15CBC95-18D2-4E6C-9108-9E67ADEBA0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B6A0B145-DA27-4F5D-B962-951490E8B9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A0D0D0-F321-472E-A54B-2745CC57B0B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809594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57995465-0E08-47F3-B003-AEBE8A6F19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BB69B390-BDE5-4B82-A6BF-82AD8E84101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BB3BC96F-F779-490F-8099-441E2C4D35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EDA98C-29B6-4ADA-888E-7B38DEACA614}" type="datetimeFigureOut">
              <a:rPr kumimoji="1" lang="ja-JP" altLang="en-US" smtClean="0"/>
              <a:t>2021/10/26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1818C4A3-E5F5-4D84-8CB6-3AA5D64C51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2F4C1086-FFCD-4EFB-AB76-E9B8E30A85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A0D0D0-F321-472E-A54B-2745CC57B0B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709146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F3E0155C-AAC0-4EB4-8864-482AA089FE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A74E2BB2-6706-48B7-9E55-B9ACA6956A2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26D3B2CC-4B0A-4E15-8E2F-220B4BFDD3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EDA98C-29B6-4ADA-888E-7B38DEACA614}" type="datetimeFigureOut">
              <a:rPr kumimoji="1" lang="ja-JP" altLang="en-US" smtClean="0"/>
              <a:t>2021/10/26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A51758A1-31D4-47C4-9C01-9AC625FF59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C37F62BD-C0A8-45AB-83E1-E411BAD15D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A0D0D0-F321-472E-A54B-2745CC57B0B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024008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E0FEB60B-A1DC-4368-A1E2-B89577B711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81B8959C-6B51-48FB-A113-121FB36D8E9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44D881BE-729C-415F-AB90-D81B6B8EF91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5F237626-EE89-462C-A40A-42D23F4699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EDA98C-29B6-4ADA-888E-7B38DEACA614}" type="datetimeFigureOut">
              <a:rPr kumimoji="1" lang="ja-JP" altLang="en-US" smtClean="0"/>
              <a:t>2021/10/26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589C366E-44B7-4F65-97C7-84A8DAD317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89BD64CA-C83B-4E85-BCC2-A86D59F71E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A0D0D0-F321-472E-A54B-2745CC57B0B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796556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8D1A049B-4E5C-40AC-B6DA-BBAC45A6CB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26F89327-7D58-49AF-84C0-65F28FC7A0D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C768FA35-E846-4C86-83F8-AE4C5ACEB1F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6663C4DD-7423-4049-B2A4-4FF2AC68188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>
            <a:extLst>
              <a:ext uri="{FF2B5EF4-FFF2-40B4-BE49-F238E27FC236}">
                <a16:creationId xmlns:a16="http://schemas.microsoft.com/office/drawing/2014/main" id="{2F2EF967-B05D-476B-BBCB-353997BE0E6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>
            <a:extLst>
              <a:ext uri="{FF2B5EF4-FFF2-40B4-BE49-F238E27FC236}">
                <a16:creationId xmlns:a16="http://schemas.microsoft.com/office/drawing/2014/main" id="{1B7CF76E-A79E-4DC9-B86C-344F122A6C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EDA98C-29B6-4ADA-888E-7B38DEACA614}" type="datetimeFigureOut">
              <a:rPr kumimoji="1" lang="ja-JP" altLang="en-US" smtClean="0"/>
              <a:t>2021/10/26</a:t>
            </a:fld>
            <a:endParaRPr kumimoji="1" lang="ja-JP" altLang="en-US"/>
          </a:p>
        </p:txBody>
      </p:sp>
      <p:sp>
        <p:nvSpPr>
          <p:cNvPr id="8" name="フッター プレースホルダー 7">
            <a:extLst>
              <a:ext uri="{FF2B5EF4-FFF2-40B4-BE49-F238E27FC236}">
                <a16:creationId xmlns:a16="http://schemas.microsoft.com/office/drawing/2014/main" id="{BFA3EFDA-7886-4695-92D9-A2B3F19190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>
            <a:extLst>
              <a:ext uri="{FF2B5EF4-FFF2-40B4-BE49-F238E27FC236}">
                <a16:creationId xmlns:a16="http://schemas.microsoft.com/office/drawing/2014/main" id="{35520705-9034-4800-85D5-8B909CF935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A0D0D0-F321-472E-A54B-2745CC57B0B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797856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5F04F3B9-C642-4F51-B391-54AAD17A1B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4BEFE029-07FE-44A5-BE20-A28C594E74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EDA98C-29B6-4ADA-888E-7B38DEACA614}" type="datetimeFigureOut">
              <a:rPr kumimoji="1" lang="ja-JP" altLang="en-US" smtClean="0"/>
              <a:t>2021/10/26</a:t>
            </a:fld>
            <a:endParaRPr kumimoji="1" lang="ja-JP" altLang="en-US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FE4C57BE-EF13-4D6B-A30C-9DDF793389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41A36D55-8C40-4C97-95C2-A777DFAE49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A0D0D0-F321-472E-A54B-2745CC57B0B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582091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>
            <a:extLst>
              <a:ext uri="{FF2B5EF4-FFF2-40B4-BE49-F238E27FC236}">
                <a16:creationId xmlns:a16="http://schemas.microsoft.com/office/drawing/2014/main" id="{8C65A768-E260-4941-8255-B458FF2988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EDA98C-29B6-4ADA-888E-7B38DEACA614}" type="datetimeFigureOut">
              <a:rPr kumimoji="1" lang="ja-JP" altLang="en-US" smtClean="0"/>
              <a:t>2021/10/26</a:t>
            </a:fld>
            <a:endParaRPr kumimoji="1" lang="ja-JP" altLang="en-US"/>
          </a:p>
        </p:txBody>
      </p:sp>
      <p:sp>
        <p:nvSpPr>
          <p:cNvPr id="3" name="フッター プレースホルダー 2">
            <a:extLst>
              <a:ext uri="{FF2B5EF4-FFF2-40B4-BE49-F238E27FC236}">
                <a16:creationId xmlns:a16="http://schemas.microsoft.com/office/drawing/2014/main" id="{0042EE3B-3AB1-435C-A307-4E448E851F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5D539D13-3878-4911-8BE3-35FAA2EE38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A0D0D0-F321-472E-A54B-2745CC57B0B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879250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D92E864B-54F8-4DCB-88B9-855EB7E929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9D320FB3-6304-48CA-A969-3CA59928937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F2F1432C-284F-46D5-A033-5F8F97A6C82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2D081C49-D907-4D34-AADB-A58997C7D3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EDA98C-29B6-4ADA-888E-7B38DEACA614}" type="datetimeFigureOut">
              <a:rPr kumimoji="1" lang="ja-JP" altLang="en-US" smtClean="0"/>
              <a:t>2021/10/26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CFEA75DA-1532-4AFA-BF08-7F2FAAE11D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497521F7-4484-4BED-8320-D86555BB91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A0D0D0-F321-472E-A54B-2745CC57B0B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068011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70E46884-2FF5-4C63-B455-D694082467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>
            <a:extLst>
              <a:ext uri="{FF2B5EF4-FFF2-40B4-BE49-F238E27FC236}">
                <a16:creationId xmlns:a16="http://schemas.microsoft.com/office/drawing/2014/main" id="{AF54175C-3B6E-4715-89C5-0FA3C2A1576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21F63977-C9B6-4352-835F-98DB74C2E33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D87C96C5-9926-4B94-B1E1-9D6C34EF87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EDA98C-29B6-4ADA-888E-7B38DEACA614}" type="datetimeFigureOut">
              <a:rPr kumimoji="1" lang="ja-JP" altLang="en-US" smtClean="0"/>
              <a:t>2021/10/26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38E25871-939A-415B-910F-191AD73023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412E2D6B-5436-4D42-A770-D1E6F50688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A0D0D0-F321-472E-A54B-2745CC57B0B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080469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>
            <a:extLst>
              <a:ext uri="{FF2B5EF4-FFF2-40B4-BE49-F238E27FC236}">
                <a16:creationId xmlns:a16="http://schemas.microsoft.com/office/drawing/2014/main" id="{948351FA-9715-4C79-89C5-F21A108B70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15BF1012-3F32-4DD8-8FF9-BD27EB26298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0E598F93-3339-4202-935D-F4BDA0D3DB8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0EDA98C-29B6-4ADA-888E-7B38DEACA614}" type="datetimeFigureOut">
              <a:rPr kumimoji="1" lang="ja-JP" altLang="en-US" smtClean="0"/>
              <a:t>2021/10/26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9B864890-92CE-4765-93DF-1A7D129CFFC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1BE8AE0A-BE9F-43FA-B4E2-DDC080580B4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A0D0D0-F321-472E-A54B-2745CC57B0B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926758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7" Type="http://schemas.openxmlformats.org/officeDocument/2006/relationships/image" Target="../media/image28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図 16">
            <a:extLst>
              <a:ext uri="{FF2B5EF4-FFF2-40B4-BE49-F238E27FC236}">
                <a16:creationId xmlns:a16="http://schemas.microsoft.com/office/drawing/2014/main" id="{2F32BE14-6E42-4643-86AB-B3978A0E287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1569" y="2208362"/>
            <a:ext cx="6676267" cy="4013921"/>
          </a:xfrm>
          <a:prstGeom prst="rect">
            <a:avLst/>
          </a:prstGeom>
        </p:spPr>
      </p:pic>
      <p:pic>
        <p:nvPicPr>
          <p:cNvPr id="19" name="図 18">
            <a:extLst>
              <a:ext uri="{FF2B5EF4-FFF2-40B4-BE49-F238E27FC236}">
                <a16:creationId xmlns:a16="http://schemas.microsoft.com/office/drawing/2014/main" id="{9CE655F2-E721-4A61-8065-5D27C0D4CE9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0917" y="1075664"/>
            <a:ext cx="12118753" cy="1132698"/>
          </a:xfrm>
          <a:prstGeom prst="rect">
            <a:avLst/>
          </a:prstGeom>
        </p:spPr>
      </p:pic>
      <p:sp>
        <p:nvSpPr>
          <p:cNvPr id="5" name="四角形: 角を丸くする 4">
            <a:extLst>
              <a:ext uri="{FF2B5EF4-FFF2-40B4-BE49-F238E27FC236}">
                <a16:creationId xmlns:a16="http://schemas.microsoft.com/office/drawing/2014/main" id="{F4F736CB-9245-49BB-848A-646FF06FC3DA}"/>
              </a:ext>
            </a:extLst>
          </p:cNvPr>
          <p:cNvSpPr/>
          <p:nvPr/>
        </p:nvSpPr>
        <p:spPr>
          <a:xfrm>
            <a:off x="85725" y="151039"/>
            <a:ext cx="11960679" cy="6608990"/>
          </a:xfrm>
          <a:prstGeom prst="roundRect">
            <a:avLst>
              <a:gd name="adj" fmla="val 10614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7" name="正方形/長方形 26">
            <a:extLst>
              <a:ext uri="{FF2B5EF4-FFF2-40B4-BE49-F238E27FC236}">
                <a16:creationId xmlns:a16="http://schemas.microsoft.com/office/drawing/2014/main" id="{F9C16940-CDE0-44E9-A1CD-25E65BD0FE18}"/>
              </a:ext>
            </a:extLst>
          </p:cNvPr>
          <p:cNvSpPr/>
          <p:nvPr/>
        </p:nvSpPr>
        <p:spPr>
          <a:xfrm>
            <a:off x="5798644" y="5077538"/>
            <a:ext cx="5208661" cy="1207338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8" name="四角形: 角を丸くする 27">
            <a:extLst>
              <a:ext uri="{FF2B5EF4-FFF2-40B4-BE49-F238E27FC236}">
                <a16:creationId xmlns:a16="http://schemas.microsoft.com/office/drawing/2014/main" id="{9449C33F-AC9B-42C4-A048-0FB3A072F530}"/>
              </a:ext>
            </a:extLst>
          </p:cNvPr>
          <p:cNvSpPr/>
          <p:nvPr/>
        </p:nvSpPr>
        <p:spPr>
          <a:xfrm>
            <a:off x="85726" y="148119"/>
            <a:ext cx="11960678" cy="895677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4400" b="1" dirty="0"/>
              <a:t>安全在庫量と未達率</a:t>
            </a:r>
          </a:p>
        </p:txBody>
      </p:sp>
      <p:pic>
        <p:nvPicPr>
          <p:cNvPr id="2" name="図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908" y="2465393"/>
            <a:ext cx="5204311" cy="32539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597483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正方形/長方形 16"/>
          <p:cNvSpPr/>
          <p:nvPr/>
        </p:nvSpPr>
        <p:spPr>
          <a:xfrm flipH="1">
            <a:off x="5605162" y="6023506"/>
            <a:ext cx="462324" cy="36004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19" name="正方形/長方形 18"/>
          <p:cNvSpPr/>
          <p:nvPr/>
        </p:nvSpPr>
        <p:spPr>
          <a:xfrm>
            <a:off x="5011947" y="5943600"/>
            <a:ext cx="558651" cy="251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0" name="正方形/長方形 19"/>
          <p:cNvSpPr/>
          <p:nvPr/>
        </p:nvSpPr>
        <p:spPr>
          <a:xfrm>
            <a:off x="11490385" y="1104181"/>
            <a:ext cx="427893" cy="18891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1" name="正方形/長方形 20"/>
          <p:cNvSpPr/>
          <p:nvPr/>
        </p:nvSpPr>
        <p:spPr>
          <a:xfrm>
            <a:off x="11015932" y="4442604"/>
            <a:ext cx="688399" cy="19409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2" name="正方形/長方形 21"/>
          <p:cNvSpPr/>
          <p:nvPr/>
        </p:nvSpPr>
        <p:spPr>
          <a:xfrm>
            <a:off x="7128806" y="6564702"/>
            <a:ext cx="393427" cy="2176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kumimoji="1" lang="ja-JP" altLang="en-US" sz="1200" dirty="0">
              <a:solidFill>
                <a:schemeClr val="tx1"/>
              </a:solidFill>
            </a:endParaRPr>
          </a:p>
        </p:txBody>
      </p:sp>
      <p:sp>
        <p:nvSpPr>
          <p:cNvPr id="2" name="四角形: 角を丸くする 1">
            <a:extLst>
              <a:ext uri="{FF2B5EF4-FFF2-40B4-BE49-F238E27FC236}">
                <a16:creationId xmlns:a16="http://schemas.microsoft.com/office/drawing/2014/main" id="{F46CA311-FE9C-4F66-99A0-4B370AFEF3F6}"/>
              </a:ext>
            </a:extLst>
          </p:cNvPr>
          <p:cNvSpPr/>
          <p:nvPr/>
        </p:nvSpPr>
        <p:spPr>
          <a:xfrm>
            <a:off x="87144" y="165860"/>
            <a:ext cx="11960679" cy="6581955"/>
          </a:xfrm>
          <a:prstGeom prst="roundRect">
            <a:avLst>
              <a:gd name="adj" fmla="val 10614"/>
            </a:avLst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8" name="四角形: 角を丸くする 27">
            <a:extLst>
              <a:ext uri="{FF2B5EF4-FFF2-40B4-BE49-F238E27FC236}">
                <a16:creationId xmlns:a16="http://schemas.microsoft.com/office/drawing/2014/main" id="{9449C33F-AC9B-42C4-A048-0FB3A072F530}"/>
              </a:ext>
            </a:extLst>
          </p:cNvPr>
          <p:cNvSpPr/>
          <p:nvPr/>
        </p:nvSpPr>
        <p:spPr>
          <a:xfrm>
            <a:off x="87145" y="9797"/>
            <a:ext cx="11960679" cy="64753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ja-JP" altLang="en-US" sz="3600" b="1" noProof="0" dirty="0">
                <a:solidFill>
                  <a:prstClr val="white"/>
                </a:solidFill>
                <a:latin typeface="游ゴシック" panose="020F0502020204030204"/>
                <a:ea typeface="游ゴシック" panose="020B0400000000000000" pitchFamily="50" charset="-128"/>
              </a:rPr>
              <a:t>提案手法</a:t>
            </a:r>
            <a:endParaRPr kumimoji="1" lang="ja-JP" altLang="en-US" sz="3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游ゴシック" panose="020F0502020204030204"/>
              <a:ea typeface="游ゴシック" panose="020B0400000000000000" pitchFamily="50" charset="-128"/>
            </a:endParaRPr>
          </a:p>
        </p:txBody>
      </p:sp>
      <p:sp>
        <p:nvSpPr>
          <p:cNvPr id="18" name="正方形/長方形 17"/>
          <p:cNvSpPr/>
          <p:nvPr/>
        </p:nvSpPr>
        <p:spPr>
          <a:xfrm>
            <a:off x="5570598" y="3167890"/>
            <a:ext cx="353479" cy="23608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3" name="テキスト ボックス 2"/>
          <p:cNvSpPr txBox="1"/>
          <p:nvPr/>
        </p:nvSpPr>
        <p:spPr>
          <a:xfrm>
            <a:off x="2682815" y="2424023"/>
            <a:ext cx="76495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err="1"/>
              <a:t>AVaR</a:t>
            </a:r>
            <a:endParaRPr kumimoji="1" lang="ja-JP" altLang="en-US" dirty="0"/>
          </a:p>
        </p:txBody>
      </p:sp>
      <p:sp>
        <p:nvSpPr>
          <p:cNvPr id="4" name="テキスト ボックス 3"/>
          <p:cNvSpPr txBox="1"/>
          <p:nvPr/>
        </p:nvSpPr>
        <p:spPr>
          <a:xfrm>
            <a:off x="2674189" y="3709358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dirty="0"/>
              <a:t>特性関数</a:t>
            </a:r>
            <a:endParaRPr kumimoji="1" lang="ja-JP" altLang="en-US" dirty="0"/>
          </a:p>
        </p:txBody>
      </p:sp>
      <p:sp>
        <p:nvSpPr>
          <p:cNvPr id="5" name="角丸四角形 4"/>
          <p:cNvSpPr/>
          <p:nvPr/>
        </p:nvSpPr>
        <p:spPr>
          <a:xfrm>
            <a:off x="474453" y="813391"/>
            <a:ext cx="4019909" cy="1889185"/>
          </a:xfrm>
          <a:prstGeom prst="roundRect">
            <a:avLst/>
          </a:prstGeom>
          <a:noFill/>
          <a:ln w="2857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6" name="角丸四角形 5"/>
          <p:cNvSpPr/>
          <p:nvPr/>
        </p:nvSpPr>
        <p:spPr>
          <a:xfrm>
            <a:off x="457200" y="3420727"/>
            <a:ext cx="4045789" cy="231414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" name="角丸四角形 6"/>
          <p:cNvSpPr/>
          <p:nvPr/>
        </p:nvSpPr>
        <p:spPr>
          <a:xfrm>
            <a:off x="6580075" y="834307"/>
            <a:ext cx="3994030" cy="215660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9" name="角丸四角形 8"/>
          <p:cNvSpPr/>
          <p:nvPr/>
        </p:nvSpPr>
        <p:spPr>
          <a:xfrm>
            <a:off x="6580075" y="3267806"/>
            <a:ext cx="4408098" cy="1621767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0" name="角丸四角形 9"/>
          <p:cNvSpPr/>
          <p:nvPr/>
        </p:nvSpPr>
        <p:spPr>
          <a:xfrm>
            <a:off x="6605394" y="5014387"/>
            <a:ext cx="4502989" cy="153309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23" name="図 2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25475" y="5356078"/>
            <a:ext cx="4155270" cy="962331"/>
          </a:xfrm>
          <a:prstGeom prst="rect">
            <a:avLst/>
          </a:prstGeom>
        </p:spPr>
      </p:pic>
      <p:pic>
        <p:nvPicPr>
          <p:cNvPr id="24" name="図 2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7243" y="3701858"/>
            <a:ext cx="4661140" cy="819192"/>
          </a:xfrm>
          <a:prstGeom prst="rect">
            <a:avLst/>
          </a:prstGeom>
        </p:spPr>
      </p:pic>
      <p:pic>
        <p:nvPicPr>
          <p:cNvPr id="25" name="図 2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4077" y="1639752"/>
            <a:ext cx="5981929" cy="818042"/>
          </a:xfrm>
          <a:prstGeom prst="rect">
            <a:avLst/>
          </a:prstGeom>
        </p:spPr>
      </p:pic>
      <p:pic>
        <p:nvPicPr>
          <p:cNvPr id="26" name="図 2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0296" y="3263846"/>
            <a:ext cx="3318499" cy="2893301"/>
          </a:xfrm>
          <a:prstGeom prst="rect">
            <a:avLst/>
          </a:prstGeom>
        </p:spPr>
      </p:pic>
      <p:pic>
        <p:nvPicPr>
          <p:cNvPr id="27" name="図 2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0030" y="1764542"/>
            <a:ext cx="3499030" cy="1104957"/>
          </a:xfrm>
          <a:prstGeom prst="rect">
            <a:avLst/>
          </a:prstGeom>
        </p:spPr>
      </p:pic>
      <p:sp>
        <p:nvSpPr>
          <p:cNvPr id="11" name="テキスト ボックス 10"/>
          <p:cNvSpPr txBox="1"/>
          <p:nvPr/>
        </p:nvSpPr>
        <p:spPr>
          <a:xfrm>
            <a:off x="806822" y="903710"/>
            <a:ext cx="2858475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/>
              <a:t>5</a:t>
            </a:r>
            <a:r>
              <a:rPr kumimoji="1" lang="ja-JP" altLang="en-US" dirty="0"/>
              <a:t>期間</a:t>
            </a:r>
            <a:r>
              <a:rPr kumimoji="1" lang="en-US" altLang="ja-JP" dirty="0"/>
              <a:t>N={1</a:t>
            </a:r>
            <a:r>
              <a:rPr kumimoji="1" lang="ja-JP" altLang="en-US" dirty="0" err="1"/>
              <a:t>，</a:t>
            </a:r>
            <a:r>
              <a:rPr kumimoji="1" lang="en-US" altLang="ja-JP" dirty="0"/>
              <a:t>2</a:t>
            </a:r>
            <a:r>
              <a:rPr kumimoji="1" lang="ja-JP" altLang="en-US" dirty="0" err="1"/>
              <a:t>，</a:t>
            </a:r>
            <a:r>
              <a:rPr kumimoji="1" lang="en-US" altLang="ja-JP" dirty="0"/>
              <a:t>3</a:t>
            </a:r>
            <a:r>
              <a:rPr lang="ja-JP" altLang="en-US" dirty="0" err="1"/>
              <a:t>，</a:t>
            </a:r>
            <a:r>
              <a:rPr lang="en-US" altLang="ja-JP" dirty="0"/>
              <a:t>4</a:t>
            </a:r>
            <a:r>
              <a:rPr lang="ja-JP" altLang="en-US" dirty="0" err="1"/>
              <a:t>，</a:t>
            </a:r>
            <a:r>
              <a:rPr lang="en-US" altLang="ja-JP" dirty="0"/>
              <a:t>5}</a:t>
            </a:r>
          </a:p>
          <a:p>
            <a:r>
              <a:rPr kumimoji="1" lang="ja-JP" altLang="en-US" dirty="0"/>
              <a:t>初期在庫</a:t>
            </a:r>
            <a:r>
              <a:rPr kumimoji="1" lang="en-US" altLang="ja-JP" dirty="0"/>
              <a:t>S</a:t>
            </a:r>
            <a:r>
              <a:rPr kumimoji="1" lang="ja-JP" altLang="en-US" dirty="0"/>
              <a:t>₀</a:t>
            </a:r>
            <a:r>
              <a:rPr kumimoji="1" lang="en-US" altLang="ja-JP" dirty="0"/>
              <a:t>=10</a:t>
            </a:r>
          </a:p>
          <a:p>
            <a:r>
              <a:rPr lang="ja-JP" altLang="en-US" dirty="0"/>
              <a:t>各期の内示</a:t>
            </a:r>
            <a:r>
              <a:rPr lang="en-US" altLang="ja-JP" dirty="0"/>
              <a:t>d=[]</a:t>
            </a:r>
          </a:p>
          <a:p>
            <a:r>
              <a:rPr kumimoji="1" lang="ja-JP" altLang="en-US" dirty="0"/>
              <a:t>分散</a:t>
            </a:r>
            <a:r>
              <a:rPr kumimoji="1" lang="en-US" altLang="ja-JP" dirty="0"/>
              <a:t>ω</a:t>
            </a:r>
          </a:p>
          <a:p>
            <a:r>
              <a:rPr lang="ja-JP" altLang="en-US" dirty="0"/>
              <a:t>有意水準</a:t>
            </a:r>
            <a:r>
              <a:rPr lang="en-US" altLang="ja-JP" dirty="0"/>
              <a:t>α</a:t>
            </a:r>
            <a:endParaRPr kumimoji="1" lang="en-US" altLang="ja-JP" dirty="0"/>
          </a:p>
          <a:p>
            <a:endParaRPr kumimoji="1"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111252400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正方形/長方形 16"/>
          <p:cNvSpPr/>
          <p:nvPr/>
        </p:nvSpPr>
        <p:spPr>
          <a:xfrm flipH="1">
            <a:off x="5605162" y="6023506"/>
            <a:ext cx="462324" cy="36004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19" name="正方形/長方形 18"/>
          <p:cNvSpPr/>
          <p:nvPr/>
        </p:nvSpPr>
        <p:spPr>
          <a:xfrm>
            <a:off x="5011947" y="5943600"/>
            <a:ext cx="558651" cy="251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0" name="正方形/長方形 19"/>
          <p:cNvSpPr/>
          <p:nvPr/>
        </p:nvSpPr>
        <p:spPr>
          <a:xfrm>
            <a:off x="11490385" y="1104181"/>
            <a:ext cx="427893" cy="18891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1" name="正方形/長方形 20"/>
          <p:cNvSpPr/>
          <p:nvPr/>
        </p:nvSpPr>
        <p:spPr>
          <a:xfrm>
            <a:off x="11015932" y="4442604"/>
            <a:ext cx="688399" cy="19409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2" name="正方形/長方形 21"/>
          <p:cNvSpPr/>
          <p:nvPr/>
        </p:nvSpPr>
        <p:spPr>
          <a:xfrm>
            <a:off x="7128806" y="6564702"/>
            <a:ext cx="393427" cy="2176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kumimoji="1" lang="ja-JP" altLang="en-US" sz="1200" dirty="0">
              <a:solidFill>
                <a:schemeClr val="tx1"/>
              </a:solidFill>
            </a:endParaRPr>
          </a:p>
        </p:txBody>
      </p:sp>
      <p:sp>
        <p:nvSpPr>
          <p:cNvPr id="2" name="四角形: 角を丸くする 1">
            <a:extLst>
              <a:ext uri="{FF2B5EF4-FFF2-40B4-BE49-F238E27FC236}">
                <a16:creationId xmlns:a16="http://schemas.microsoft.com/office/drawing/2014/main" id="{F46CA311-FE9C-4F66-99A0-4B370AFEF3F6}"/>
              </a:ext>
            </a:extLst>
          </p:cNvPr>
          <p:cNvSpPr/>
          <p:nvPr/>
        </p:nvSpPr>
        <p:spPr>
          <a:xfrm>
            <a:off x="87144" y="165860"/>
            <a:ext cx="11960679" cy="6581955"/>
          </a:xfrm>
          <a:prstGeom prst="roundRect">
            <a:avLst>
              <a:gd name="adj" fmla="val 6682"/>
            </a:avLst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8" name="四角形: 角を丸くする 27">
            <a:extLst>
              <a:ext uri="{FF2B5EF4-FFF2-40B4-BE49-F238E27FC236}">
                <a16:creationId xmlns:a16="http://schemas.microsoft.com/office/drawing/2014/main" id="{9449C33F-AC9B-42C4-A048-0FB3A072F530}"/>
              </a:ext>
            </a:extLst>
          </p:cNvPr>
          <p:cNvSpPr/>
          <p:nvPr/>
        </p:nvSpPr>
        <p:spPr>
          <a:xfrm>
            <a:off x="87144" y="105644"/>
            <a:ext cx="11960679" cy="64753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ja-JP" altLang="en-US" sz="3600" b="1" noProof="0" dirty="0">
                <a:solidFill>
                  <a:prstClr val="white"/>
                </a:solidFill>
                <a:latin typeface="游ゴシック" panose="020F0502020204030204"/>
                <a:ea typeface="游ゴシック" panose="020B0400000000000000" pitchFamily="50" charset="-128"/>
              </a:rPr>
              <a:t>提案手法</a:t>
            </a:r>
            <a:endParaRPr kumimoji="1" lang="ja-JP" altLang="en-US" sz="3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游ゴシック" panose="020F0502020204030204"/>
              <a:ea typeface="游ゴシック" panose="020B0400000000000000" pitchFamily="50" charset="-128"/>
            </a:endParaRPr>
          </a:p>
        </p:txBody>
      </p:sp>
      <p:sp>
        <p:nvSpPr>
          <p:cNvPr id="5" name="角丸四角形 4"/>
          <p:cNvSpPr/>
          <p:nvPr/>
        </p:nvSpPr>
        <p:spPr>
          <a:xfrm>
            <a:off x="7206276" y="837111"/>
            <a:ext cx="3141680" cy="1468342"/>
          </a:xfrm>
          <a:prstGeom prst="roundRect">
            <a:avLst/>
          </a:prstGeom>
          <a:noFill/>
          <a:ln w="2857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11" name="テキスト ボックス 10"/>
          <p:cNvSpPr txBox="1"/>
          <p:nvPr/>
        </p:nvSpPr>
        <p:spPr>
          <a:xfrm>
            <a:off x="7353662" y="970353"/>
            <a:ext cx="290496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b="1" dirty="0"/>
              <a:t>5</a:t>
            </a:r>
            <a:r>
              <a:rPr kumimoji="1" lang="ja-JP" altLang="en-US" b="1" dirty="0"/>
              <a:t>期間</a:t>
            </a:r>
            <a:r>
              <a:rPr kumimoji="1" lang="en-US" altLang="ja-JP" b="1" dirty="0"/>
              <a:t>N={1</a:t>
            </a:r>
            <a:r>
              <a:rPr kumimoji="1" lang="ja-JP" altLang="en-US" b="1" dirty="0"/>
              <a:t>，</a:t>
            </a:r>
            <a:r>
              <a:rPr kumimoji="1" lang="en-US" altLang="ja-JP" b="1" dirty="0"/>
              <a:t>2</a:t>
            </a:r>
            <a:r>
              <a:rPr kumimoji="1" lang="ja-JP" altLang="en-US" b="1" dirty="0"/>
              <a:t>，</a:t>
            </a:r>
            <a:r>
              <a:rPr kumimoji="1" lang="en-US" altLang="ja-JP" b="1" dirty="0"/>
              <a:t>3</a:t>
            </a:r>
            <a:r>
              <a:rPr lang="ja-JP" altLang="en-US" b="1" dirty="0"/>
              <a:t>，</a:t>
            </a:r>
            <a:r>
              <a:rPr lang="en-US" altLang="ja-JP" b="1" dirty="0"/>
              <a:t>4</a:t>
            </a:r>
            <a:r>
              <a:rPr lang="ja-JP" altLang="en-US" b="1" dirty="0"/>
              <a:t>，</a:t>
            </a:r>
            <a:r>
              <a:rPr lang="en-US" altLang="ja-JP" b="1" dirty="0"/>
              <a:t>5}</a:t>
            </a:r>
          </a:p>
          <a:p>
            <a:r>
              <a:rPr kumimoji="1" lang="ja-JP" altLang="en-US" b="1" dirty="0"/>
              <a:t>初期在庫</a:t>
            </a:r>
            <a:r>
              <a:rPr kumimoji="1" lang="en-US" altLang="ja-JP" b="1" dirty="0"/>
              <a:t>S</a:t>
            </a:r>
            <a:r>
              <a:rPr kumimoji="1" lang="ja-JP" altLang="en-US" b="1" dirty="0" smtClean="0"/>
              <a:t>₀</a:t>
            </a:r>
            <a:endParaRPr kumimoji="1" lang="en-US" altLang="ja-JP" b="1" dirty="0"/>
          </a:p>
          <a:p>
            <a:r>
              <a:rPr lang="ja-JP" altLang="en-US" b="1" dirty="0"/>
              <a:t>各期の内示</a:t>
            </a:r>
            <a:r>
              <a:rPr lang="en-US" altLang="ja-JP" b="1" dirty="0" smtClean="0"/>
              <a:t>d</a:t>
            </a:r>
            <a:endParaRPr lang="en-US" altLang="ja-JP" b="1" dirty="0"/>
          </a:p>
          <a:p>
            <a:r>
              <a:rPr kumimoji="1" lang="ja-JP" altLang="en-US" b="1" dirty="0"/>
              <a:t>分散</a:t>
            </a:r>
            <a:r>
              <a:rPr kumimoji="1" lang="en-US" altLang="ja-JP" b="1" dirty="0" smtClean="0"/>
              <a:t>ω</a:t>
            </a:r>
            <a:endParaRPr kumimoji="1" lang="en-US" altLang="ja-JP" b="1" dirty="0"/>
          </a:p>
        </p:txBody>
      </p:sp>
      <p:sp>
        <p:nvSpPr>
          <p:cNvPr id="28" name="角丸四角形 27"/>
          <p:cNvSpPr/>
          <p:nvPr/>
        </p:nvSpPr>
        <p:spPr>
          <a:xfrm>
            <a:off x="7570071" y="5870355"/>
            <a:ext cx="2331588" cy="513192"/>
          </a:xfrm>
          <a:prstGeom prst="roundRect">
            <a:avLst/>
          </a:prstGeom>
          <a:noFill/>
          <a:ln w="2857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12" name="テキスト ボックス 11"/>
          <p:cNvSpPr txBox="1"/>
          <p:nvPr/>
        </p:nvSpPr>
        <p:spPr>
          <a:xfrm>
            <a:off x="8564674" y="3176038"/>
            <a:ext cx="158747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000" b="1" dirty="0" err="1"/>
              <a:t>AVaR</a:t>
            </a:r>
            <a:r>
              <a:rPr lang="ja-JP" altLang="en-US" sz="2000" b="1" dirty="0"/>
              <a:t>導出</a:t>
            </a:r>
            <a:endParaRPr kumimoji="1" lang="ja-JP" altLang="en-US" sz="2000" b="1" dirty="0"/>
          </a:p>
        </p:txBody>
      </p:sp>
      <p:sp>
        <p:nvSpPr>
          <p:cNvPr id="29" name="角丸四角形 28"/>
          <p:cNvSpPr/>
          <p:nvPr/>
        </p:nvSpPr>
        <p:spPr>
          <a:xfrm>
            <a:off x="8449312" y="3076654"/>
            <a:ext cx="1570007" cy="583613"/>
          </a:xfrm>
          <a:prstGeom prst="roundRect">
            <a:avLst/>
          </a:prstGeom>
          <a:noFill/>
          <a:ln w="2857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13" name="テキスト ボックス 12"/>
          <p:cNvSpPr txBox="1"/>
          <p:nvPr/>
        </p:nvSpPr>
        <p:spPr>
          <a:xfrm>
            <a:off x="8101137" y="4546903"/>
            <a:ext cx="223330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2000" b="1" dirty="0"/>
              <a:t>特性関数</a:t>
            </a:r>
            <a:r>
              <a:rPr kumimoji="1" lang="en-US" altLang="ja-JP" sz="2000" b="1" dirty="0"/>
              <a:t>v(S)</a:t>
            </a:r>
            <a:r>
              <a:rPr lang="ja-JP" altLang="en-US" sz="2000" b="1" dirty="0"/>
              <a:t>導出</a:t>
            </a:r>
            <a:endParaRPr kumimoji="1" lang="ja-JP" altLang="en-US" sz="2000" b="1" dirty="0"/>
          </a:p>
        </p:txBody>
      </p:sp>
      <p:sp>
        <p:nvSpPr>
          <p:cNvPr id="30" name="角丸四角形 29"/>
          <p:cNvSpPr/>
          <p:nvPr/>
        </p:nvSpPr>
        <p:spPr>
          <a:xfrm>
            <a:off x="1202030" y="5735688"/>
            <a:ext cx="3751183" cy="819192"/>
          </a:xfrm>
          <a:prstGeom prst="roundRect">
            <a:avLst/>
          </a:prstGeom>
          <a:noFill/>
          <a:ln w="2857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14" name="テキスト ボックス 13"/>
          <p:cNvSpPr txBox="1"/>
          <p:nvPr/>
        </p:nvSpPr>
        <p:spPr>
          <a:xfrm>
            <a:off x="7761880" y="5931679"/>
            <a:ext cx="194796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000" b="1" dirty="0"/>
              <a:t>Shapley</a:t>
            </a:r>
            <a:r>
              <a:rPr kumimoji="1" lang="ja-JP" altLang="en-US" sz="2000" b="1" dirty="0"/>
              <a:t>値導出</a:t>
            </a:r>
          </a:p>
        </p:txBody>
      </p:sp>
      <p:sp>
        <p:nvSpPr>
          <p:cNvPr id="31" name="角丸四角形 30"/>
          <p:cNvSpPr/>
          <p:nvPr/>
        </p:nvSpPr>
        <p:spPr>
          <a:xfrm>
            <a:off x="7927412" y="4472490"/>
            <a:ext cx="2613805" cy="558642"/>
          </a:xfrm>
          <a:prstGeom prst="roundRect">
            <a:avLst/>
          </a:prstGeom>
          <a:noFill/>
          <a:ln w="2857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15" name="テキスト ボックス 14"/>
          <p:cNvSpPr txBox="1"/>
          <p:nvPr/>
        </p:nvSpPr>
        <p:spPr>
          <a:xfrm>
            <a:off x="1251333" y="5950579"/>
            <a:ext cx="374333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000" b="1" dirty="0"/>
              <a:t>Shapley</a:t>
            </a:r>
            <a:r>
              <a:rPr lang="ja-JP" altLang="en-US" sz="2000" b="1" dirty="0"/>
              <a:t>値による生産量の決定</a:t>
            </a:r>
            <a:endParaRPr kumimoji="1" lang="ja-JP" altLang="en-US" sz="2000" b="1" dirty="0"/>
          </a:p>
        </p:txBody>
      </p:sp>
      <p:pic>
        <p:nvPicPr>
          <p:cNvPr id="3" name="図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048" y="842563"/>
            <a:ext cx="4262188" cy="2127401"/>
          </a:xfrm>
          <a:prstGeom prst="rect">
            <a:avLst/>
          </a:prstGeom>
        </p:spPr>
      </p:pic>
      <p:cxnSp>
        <p:nvCxnSpPr>
          <p:cNvPr id="6" name="直線矢印コネクタ 5"/>
          <p:cNvCxnSpPr/>
          <p:nvPr/>
        </p:nvCxnSpPr>
        <p:spPr>
          <a:xfrm flipV="1">
            <a:off x="4502989" y="1135197"/>
            <a:ext cx="2625817" cy="1080152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テキスト ボックス 24"/>
          <p:cNvSpPr txBox="1"/>
          <p:nvPr/>
        </p:nvSpPr>
        <p:spPr>
          <a:xfrm>
            <a:off x="5122746" y="2002275"/>
            <a:ext cx="182614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1600" b="1" dirty="0"/>
              <a:t>生産</a:t>
            </a:r>
            <a:r>
              <a:rPr lang="ja-JP" altLang="en-US" sz="1600" b="1" dirty="0" smtClean="0"/>
              <a:t>計画を考える</a:t>
            </a:r>
            <a:endParaRPr kumimoji="1" lang="ja-JP" altLang="en-US" sz="1600" b="1" dirty="0"/>
          </a:p>
        </p:txBody>
      </p:sp>
      <p:cxnSp>
        <p:nvCxnSpPr>
          <p:cNvPr id="35" name="直線矢印コネクタ 34"/>
          <p:cNvCxnSpPr>
            <a:stCxn id="5" idx="2"/>
          </p:cNvCxnSpPr>
          <p:nvPr/>
        </p:nvCxnSpPr>
        <p:spPr>
          <a:xfrm>
            <a:off x="8777116" y="2305453"/>
            <a:ext cx="457200" cy="771201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テキスト ボックス 37"/>
          <p:cNvSpPr txBox="1"/>
          <p:nvPr/>
        </p:nvSpPr>
        <p:spPr>
          <a:xfrm>
            <a:off x="9393337" y="2533596"/>
            <a:ext cx="203132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1600" b="1" dirty="0" smtClean="0"/>
              <a:t>有意水準</a:t>
            </a:r>
            <a:r>
              <a:rPr lang="en-US" altLang="ja-JP" sz="1600" b="1" dirty="0" smtClean="0"/>
              <a:t>α</a:t>
            </a:r>
            <a:r>
              <a:rPr lang="ja-JP" altLang="en-US" sz="1600" b="1" dirty="0" smtClean="0"/>
              <a:t>を与える</a:t>
            </a:r>
            <a:endParaRPr kumimoji="1" lang="ja-JP" altLang="en-US" sz="1600" b="1" dirty="0"/>
          </a:p>
        </p:txBody>
      </p:sp>
      <p:cxnSp>
        <p:nvCxnSpPr>
          <p:cNvPr id="42" name="直線矢印コネクタ 41"/>
          <p:cNvCxnSpPr>
            <a:stCxn id="29" idx="2"/>
            <a:endCxn id="31" idx="0"/>
          </p:cNvCxnSpPr>
          <p:nvPr/>
        </p:nvCxnSpPr>
        <p:spPr>
          <a:xfrm flipH="1">
            <a:off x="9234315" y="3660267"/>
            <a:ext cx="1" cy="812223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直線矢印コネクタ 43"/>
          <p:cNvCxnSpPr>
            <a:stCxn id="31" idx="2"/>
            <a:endCxn id="28" idx="0"/>
          </p:cNvCxnSpPr>
          <p:nvPr/>
        </p:nvCxnSpPr>
        <p:spPr>
          <a:xfrm flipH="1">
            <a:off x="8735865" y="5031132"/>
            <a:ext cx="498450" cy="839223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直線矢印コネクタ 44"/>
          <p:cNvCxnSpPr>
            <a:stCxn id="28" idx="1"/>
            <a:endCxn id="30" idx="3"/>
          </p:cNvCxnSpPr>
          <p:nvPr/>
        </p:nvCxnSpPr>
        <p:spPr>
          <a:xfrm flipH="1">
            <a:off x="4953213" y="6126951"/>
            <a:ext cx="2616858" cy="18333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直線矢印コネクタ 71"/>
          <p:cNvCxnSpPr>
            <a:stCxn id="30" idx="0"/>
            <a:endCxn id="99" idx="2"/>
          </p:cNvCxnSpPr>
          <p:nvPr/>
        </p:nvCxnSpPr>
        <p:spPr>
          <a:xfrm flipH="1" flipV="1">
            <a:off x="2369588" y="4333419"/>
            <a:ext cx="708034" cy="1402269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5" name="図 7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209" b="11401"/>
          <a:stretch/>
        </p:blipFill>
        <p:spPr>
          <a:xfrm>
            <a:off x="3442435" y="2944386"/>
            <a:ext cx="4315210" cy="2468689"/>
          </a:xfrm>
          <a:prstGeom prst="rect">
            <a:avLst/>
          </a:prstGeom>
        </p:spPr>
      </p:pic>
      <p:sp>
        <p:nvSpPr>
          <p:cNvPr id="99" name="テキスト ボックス 98"/>
          <p:cNvSpPr txBox="1"/>
          <p:nvPr/>
        </p:nvSpPr>
        <p:spPr>
          <a:xfrm>
            <a:off x="1251333" y="3933309"/>
            <a:ext cx="223651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2000" b="1" dirty="0" smtClean="0"/>
              <a:t>次の内示繰り返し</a:t>
            </a:r>
            <a:endParaRPr kumimoji="1" lang="ja-JP" altLang="en-US" sz="2000" b="1" dirty="0"/>
          </a:p>
        </p:txBody>
      </p:sp>
      <p:cxnSp>
        <p:nvCxnSpPr>
          <p:cNvPr id="106" name="直線コネクタ 105"/>
          <p:cNvCxnSpPr>
            <a:stCxn id="99" idx="0"/>
          </p:cNvCxnSpPr>
          <p:nvPr/>
        </p:nvCxnSpPr>
        <p:spPr>
          <a:xfrm flipV="1">
            <a:off x="2369588" y="3674954"/>
            <a:ext cx="235176" cy="258355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4" name="直線コネクタ 113"/>
          <p:cNvCxnSpPr/>
          <p:nvPr/>
        </p:nvCxnSpPr>
        <p:spPr>
          <a:xfrm flipV="1">
            <a:off x="2750768" y="3273073"/>
            <a:ext cx="223473" cy="244072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5" name="直線コネクタ 114"/>
          <p:cNvCxnSpPr/>
          <p:nvPr/>
        </p:nvCxnSpPr>
        <p:spPr>
          <a:xfrm flipV="1">
            <a:off x="3059941" y="2924455"/>
            <a:ext cx="223473" cy="244072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6" name="直線矢印コネクタ 115"/>
          <p:cNvCxnSpPr/>
          <p:nvPr/>
        </p:nvCxnSpPr>
        <p:spPr>
          <a:xfrm flipV="1">
            <a:off x="3442435" y="2406882"/>
            <a:ext cx="306709" cy="323238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8056179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正方形/長方形 16"/>
          <p:cNvSpPr/>
          <p:nvPr/>
        </p:nvSpPr>
        <p:spPr>
          <a:xfrm flipH="1">
            <a:off x="5605162" y="6023506"/>
            <a:ext cx="462324" cy="36004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19" name="正方形/長方形 18"/>
          <p:cNvSpPr/>
          <p:nvPr/>
        </p:nvSpPr>
        <p:spPr>
          <a:xfrm>
            <a:off x="5011947" y="5943600"/>
            <a:ext cx="558651" cy="251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0" name="正方形/長方形 19"/>
          <p:cNvSpPr/>
          <p:nvPr/>
        </p:nvSpPr>
        <p:spPr>
          <a:xfrm>
            <a:off x="11490385" y="1104181"/>
            <a:ext cx="427893" cy="18891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1" name="正方形/長方形 20"/>
          <p:cNvSpPr/>
          <p:nvPr/>
        </p:nvSpPr>
        <p:spPr>
          <a:xfrm>
            <a:off x="11015932" y="4442604"/>
            <a:ext cx="688399" cy="19409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2" name="正方形/長方形 21"/>
          <p:cNvSpPr/>
          <p:nvPr/>
        </p:nvSpPr>
        <p:spPr>
          <a:xfrm>
            <a:off x="7102011" y="6355709"/>
            <a:ext cx="393427" cy="2176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kumimoji="1" lang="ja-JP" altLang="en-US" sz="1200" dirty="0">
              <a:solidFill>
                <a:schemeClr val="tx1"/>
              </a:solidFill>
            </a:endParaRPr>
          </a:p>
        </p:txBody>
      </p:sp>
      <p:sp>
        <p:nvSpPr>
          <p:cNvPr id="2" name="四角形: 角を丸くする 1">
            <a:extLst>
              <a:ext uri="{FF2B5EF4-FFF2-40B4-BE49-F238E27FC236}">
                <a16:creationId xmlns:a16="http://schemas.microsoft.com/office/drawing/2014/main" id="{F46CA311-FE9C-4F66-99A0-4B370AFEF3F6}"/>
              </a:ext>
            </a:extLst>
          </p:cNvPr>
          <p:cNvSpPr/>
          <p:nvPr/>
        </p:nvSpPr>
        <p:spPr>
          <a:xfrm>
            <a:off x="174502" y="69011"/>
            <a:ext cx="11960679" cy="6713310"/>
          </a:xfrm>
          <a:prstGeom prst="roundRect">
            <a:avLst>
              <a:gd name="adj" fmla="val 6245"/>
            </a:avLst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8" name="四角形: 角を丸くする 27">
            <a:extLst>
              <a:ext uri="{FF2B5EF4-FFF2-40B4-BE49-F238E27FC236}">
                <a16:creationId xmlns:a16="http://schemas.microsoft.com/office/drawing/2014/main" id="{9449C33F-AC9B-42C4-A048-0FB3A072F530}"/>
              </a:ext>
            </a:extLst>
          </p:cNvPr>
          <p:cNvSpPr/>
          <p:nvPr/>
        </p:nvSpPr>
        <p:spPr>
          <a:xfrm>
            <a:off x="174501" y="18089"/>
            <a:ext cx="11960679" cy="64753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游ゴシック" panose="020F0502020204030204"/>
                <a:ea typeface="游ゴシック" panose="020B0400000000000000" pitchFamily="50" charset="-128"/>
              </a:rPr>
              <a:t>数値実験</a:t>
            </a:r>
          </a:p>
        </p:txBody>
      </p:sp>
      <p:sp>
        <p:nvSpPr>
          <p:cNvPr id="18" name="正方形/長方形 17"/>
          <p:cNvSpPr/>
          <p:nvPr/>
        </p:nvSpPr>
        <p:spPr>
          <a:xfrm>
            <a:off x="5896219" y="3708314"/>
            <a:ext cx="355297" cy="26752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pic>
        <p:nvPicPr>
          <p:cNvPr id="4" name="図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106" y="1233577"/>
            <a:ext cx="5579397" cy="4961119"/>
          </a:xfrm>
          <a:prstGeom prst="rect">
            <a:avLst/>
          </a:prstGeom>
        </p:spPr>
      </p:pic>
      <p:pic>
        <p:nvPicPr>
          <p:cNvPr id="5" name="図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42286" y="1406106"/>
            <a:ext cx="5753112" cy="5167222"/>
          </a:xfrm>
          <a:prstGeom prst="rect">
            <a:avLst/>
          </a:prstGeom>
        </p:spPr>
      </p:pic>
      <p:sp>
        <p:nvSpPr>
          <p:cNvPr id="6" name="テキスト ボックス 5"/>
          <p:cNvSpPr txBox="1"/>
          <p:nvPr/>
        </p:nvSpPr>
        <p:spPr>
          <a:xfrm>
            <a:off x="7430619" y="1036774"/>
            <a:ext cx="31764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dirty="0" smtClean="0"/>
              <a:t>5</a:t>
            </a:r>
            <a:r>
              <a:rPr lang="ja-JP" altLang="en-US" dirty="0" smtClean="0"/>
              <a:t>期間の</a:t>
            </a:r>
            <a:r>
              <a:rPr kumimoji="1" lang="ja-JP" altLang="en-US" dirty="0" smtClean="0"/>
              <a:t>特性関数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7982651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図 16">
            <a:extLst>
              <a:ext uri="{FF2B5EF4-FFF2-40B4-BE49-F238E27FC236}">
                <a16:creationId xmlns:a16="http://schemas.microsoft.com/office/drawing/2014/main" id="{2F32BE14-6E42-4643-86AB-B3978A0E287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1570" y="1894952"/>
            <a:ext cx="6676267" cy="4013921"/>
          </a:xfrm>
          <a:prstGeom prst="rect">
            <a:avLst/>
          </a:prstGeom>
        </p:spPr>
      </p:pic>
      <p:sp>
        <p:nvSpPr>
          <p:cNvPr id="5" name="四角形: 角を丸くする 4">
            <a:extLst>
              <a:ext uri="{FF2B5EF4-FFF2-40B4-BE49-F238E27FC236}">
                <a16:creationId xmlns:a16="http://schemas.microsoft.com/office/drawing/2014/main" id="{F4F736CB-9245-49BB-848A-646FF06FC3DA}"/>
              </a:ext>
            </a:extLst>
          </p:cNvPr>
          <p:cNvSpPr/>
          <p:nvPr/>
        </p:nvSpPr>
        <p:spPr>
          <a:xfrm>
            <a:off x="85725" y="151039"/>
            <a:ext cx="11960679" cy="6608990"/>
          </a:xfrm>
          <a:prstGeom prst="roundRect">
            <a:avLst>
              <a:gd name="adj" fmla="val 10614"/>
            </a:avLst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游ゴシック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27" name="正方形/長方形 26">
            <a:extLst>
              <a:ext uri="{FF2B5EF4-FFF2-40B4-BE49-F238E27FC236}">
                <a16:creationId xmlns:a16="http://schemas.microsoft.com/office/drawing/2014/main" id="{F9C16940-CDE0-44E9-A1CD-25E65BD0FE18}"/>
              </a:ext>
            </a:extLst>
          </p:cNvPr>
          <p:cNvSpPr/>
          <p:nvPr/>
        </p:nvSpPr>
        <p:spPr>
          <a:xfrm>
            <a:off x="5798644" y="4766987"/>
            <a:ext cx="5208661" cy="1207338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游ゴシック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28" name="四角形: 角を丸くする 27">
            <a:extLst>
              <a:ext uri="{FF2B5EF4-FFF2-40B4-BE49-F238E27FC236}">
                <a16:creationId xmlns:a16="http://schemas.microsoft.com/office/drawing/2014/main" id="{9449C33F-AC9B-42C4-A048-0FB3A072F530}"/>
              </a:ext>
            </a:extLst>
          </p:cNvPr>
          <p:cNvSpPr/>
          <p:nvPr/>
        </p:nvSpPr>
        <p:spPr>
          <a:xfrm>
            <a:off x="106492" y="122862"/>
            <a:ext cx="11960678" cy="61100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游ゴシック" panose="020F0502020204030204"/>
                <a:ea typeface="游ゴシック" panose="020B0400000000000000" pitchFamily="50" charset="-128"/>
                <a:cs typeface="+mn-cs"/>
              </a:rPr>
              <a:t>安全在庫量と未達率</a:t>
            </a:r>
          </a:p>
        </p:txBody>
      </p:sp>
      <p:pic>
        <p:nvPicPr>
          <p:cNvPr id="2" name="図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492" y="1910447"/>
            <a:ext cx="5204311" cy="32539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945606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図 16">
            <a:extLst>
              <a:ext uri="{FF2B5EF4-FFF2-40B4-BE49-F238E27FC236}">
                <a16:creationId xmlns:a16="http://schemas.microsoft.com/office/drawing/2014/main" id="{2F32BE14-6E42-4643-86AB-B3978A0E287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89" r="1130" b="30153"/>
          <a:stretch/>
        </p:blipFill>
        <p:spPr>
          <a:xfrm>
            <a:off x="5623518" y="844280"/>
            <a:ext cx="6478505" cy="2455612"/>
          </a:xfrm>
          <a:prstGeom prst="rect">
            <a:avLst/>
          </a:prstGeom>
        </p:spPr>
      </p:pic>
      <p:pic>
        <p:nvPicPr>
          <p:cNvPr id="3" name="図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5589" y="3455534"/>
            <a:ext cx="3826658" cy="1100794"/>
          </a:xfrm>
          <a:prstGeom prst="rect">
            <a:avLst/>
          </a:prstGeom>
        </p:spPr>
      </p:pic>
      <p:pic>
        <p:nvPicPr>
          <p:cNvPr id="4" name="図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5589" y="4617215"/>
            <a:ext cx="3720496" cy="956169"/>
          </a:xfrm>
          <a:prstGeom prst="rect">
            <a:avLst/>
          </a:prstGeom>
        </p:spPr>
      </p:pic>
      <p:sp>
        <p:nvSpPr>
          <p:cNvPr id="27" name="正方形/長方形 26">
            <a:extLst>
              <a:ext uri="{FF2B5EF4-FFF2-40B4-BE49-F238E27FC236}">
                <a16:creationId xmlns:a16="http://schemas.microsoft.com/office/drawing/2014/main" id="{F9C16940-CDE0-44E9-A1CD-25E65BD0FE18}"/>
              </a:ext>
            </a:extLst>
          </p:cNvPr>
          <p:cNvSpPr/>
          <p:nvPr/>
        </p:nvSpPr>
        <p:spPr>
          <a:xfrm>
            <a:off x="5777095" y="3386043"/>
            <a:ext cx="5769965" cy="3320864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6" name="図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7045" y="4002388"/>
            <a:ext cx="4361706" cy="2790753"/>
          </a:xfrm>
          <a:prstGeom prst="rect">
            <a:avLst/>
          </a:prstGeom>
        </p:spPr>
      </p:pic>
      <p:sp>
        <p:nvSpPr>
          <p:cNvPr id="5" name="四角形: 角を丸くする 4">
            <a:extLst>
              <a:ext uri="{FF2B5EF4-FFF2-40B4-BE49-F238E27FC236}">
                <a16:creationId xmlns:a16="http://schemas.microsoft.com/office/drawing/2014/main" id="{F4F736CB-9245-49BB-848A-646FF06FC3DA}"/>
              </a:ext>
            </a:extLst>
          </p:cNvPr>
          <p:cNvSpPr/>
          <p:nvPr/>
        </p:nvSpPr>
        <p:spPr>
          <a:xfrm>
            <a:off x="85725" y="151039"/>
            <a:ext cx="11960679" cy="6608990"/>
          </a:xfrm>
          <a:prstGeom prst="roundRect">
            <a:avLst>
              <a:gd name="adj" fmla="val 10614"/>
            </a:avLst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8" name="四角形: 角を丸くする 27">
            <a:extLst>
              <a:ext uri="{FF2B5EF4-FFF2-40B4-BE49-F238E27FC236}">
                <a16:creationId xmlns:a16="http://schemas.microsoft.com/office/drawing/2014/main" id="{9449C33F-AC9B-42C4-A048-0FB3A072F530}"/>
              </a:ext>
            </a:extLst>
          </p:cNvPr>
          <p:cNvSpPr/>
          <p:nvPr/>
        </p:nvSpPr>
        <p:spPr>
          <a:xfrm>
            <a:off x="85726" y="64888"/>
            <a:ext cx="11960678" cy="65110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3600" b="1" dirty="0"/>
              <a:t>安全在庫量と未達率</a:t>
            </a:r>
          </a:p>
        </p:txBody>
      </p:sp>
      <p:sp>
        <p:nvSpPr>
          <p:cNvPr id="9" name="テキスト ボックス 8"/>
          <p:cNvSpPr txBox="1"/>
          <p:nvPr/>
        </p:nvSpPr>
        <p:spPr>
          <a:xfrm>
            <a:off x="526881" y="2170690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b="1" dirty="0" smtClean="0"/>
              <a:t>安全係数</a:t>
            </a:r>
            <a:endParaRPr kumimoji="1" lang="ja-JP" altLang="en-US" b="1" dirty="0"/>
          </a:p>
        </p:txBody>
      </p:sp>
      <p:sp>
        <p:nvSpPr>
          <p:cNvPr id="10" name="テキスト ボックス 9"/>
          <p:cNvSpPr txBox="1"/>
          <p:nvPr/>
        </p:nvSpPr>
        <p:spPr>
          <a:xfrm>
            <a:off x="844370" y="2542691"/>
            <a:ext cx="22621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dirty="0" smtClean="0"/>
              <a:t>品切れ率⇒安全係数</a:t>
            </a:r>
            <a:endParaRPr kumimoji="1" lang="ja-JP" altLang="en-US" dirty="0"/>
          </a:p>
        </p:txBody>
      </p:sp>
      <p:pic>
        <p:nvPicPr>
          <p:cNvPr id="11" name="図 1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7045" y="2955098"/>
            <a:ext cx="4311872" cy="980742"/>
          </a:xfrm>
          <a:prstGeom prst="rect">
            <a:avLst/>
          </a:prstGeom>
        </p:spPr>
      </p:pic>
      <p:sp>
        <p:nvSpPr>
          <p:cNvPr id="8" name="角丸四角形 7"/>
          <p:cNvSpPr/>
          <p:nvPr/>
        </p:nvSpPr>
        <p:spPr>
          <a:xfrm>
            <a:off x="353683" y="2094061"/>
            <a:ext cx="4846474" cy="1844448"/>
          </a:xfrm>
          <a:prstGeom prst="roundRect">
            <a:avLst/>
          </a:prstGeom>
          <a:noFill/>
          <a:ln w="28575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13" name="図 1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742" y="802143"/>
            <a:ext cx="5315904" cy="1172533"/>
          </a:xfrm>
          <a:prstGeom prst="rect">
            <a:avLst/>
          </a:prstGeom>
        </p:spPr>
      </p:pic>
      <p:pic>
        <p:nvPicPr>
          <p:cNvPr id="2" name="図 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3964" y="5709431"/>
            <a:ext cx="3882121" cy="9158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883119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図 3">
            <a:extLst>
              <a:ext uri="{FF2B5EF4-FFF2-40B4-BE49-F238E27FC236}">
                <a16:creationId xmlns:a16="http://schemas.microsoft.com/office/drawing/2014/main" id="{545E0C1D-66D0-4A67-B45F-B102580999F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99" r="5753" b="3404"/>
          <a:stretch/>
        </p:blipFill>
        <p:spPr>
          <a:xfrm>
            <a:off x="174502" y="716542"/>
            <a:ext cx="4043447" cy="2392024"/>
          </a:xfrm>
          <a:prstGeom prst="rect">
            <a:avLst/>
          </a:prstGeom>
        </p:spPr>
      </p:pic>
      <p:pic>
        <p:nvPicPr>
          <p:cNvPr id="6" name="図 5">
            <a:extLst>
              <a:ext uri="{FF2B5EF4-FFF2-40B4-BE49-F238E27FC236}">
                <a16:creationId xmlns:a16="http://schemas.microsoft.com/office/drawing/2014/main" id="{AC0C8701-2DD0-482D-AF78-835B53C69A2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65" r="7376" b="7628"/>
          <a:stretch/>
        </p:blipFill>
        <p:spPr>
          <a:xfrm>
            <a:off x="7950264" y="716542"/>
            <a:ext cx="4159861" cy="2392024"/>
          </a:xfrm>
          <a:prstGeom prst="rect">
            <a:avLst/>
          </a:prstGeom>
        </p:spPr>
      </p:pic>
      <p:pic>
        <p:nvPicPr>
          <p:cNvPr id="3" name="図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40081" y="722658"/>
            <a:ext cx="3710183" cy="2392024"/>
          </a:xfrm>
          <a:prstGeom prst="rect">
            <a:avLst/>
          </a:prstGeom>
        </p:spPr>
      </p:pic>
      <p:pic>
        <p:nvPicPr>
          <p:cNvPr id="5" name="図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7969" y="3166449"/>
            <a:ext cx="5327421" cy="3532660"/>
          </a:xfrm>
          <a:prstGeom prst="rect">
            <a:avLst/>
          </a:prstGeom>
        </p:spPr>
      </p:pic>
      <p:pic>
        <p:nvPicPr>
          <p:cNvPr id="7" name="図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4840" y="4528868"/>
            <a:ext cx="4581069" cy="1766882"/>
          </a:xfrm>
          <a:prstGeom prst="rect">
            <a:avLst/>
          </a:prstGeom>
        </p:spPr>
      </p:pic>
      <p:sp>
        <p:nvSpPr>
          <p:cNvPr id="2" name="四角形: 角を丸くする 1">
            <a:extLst>
              <a:ext uri="{FF2B5EF4-FFF2-40B4-BE49-F238E27FC236}">
                <a16:creationId xmlns:a16="http://schemas.microsoft.com/office/drawing/2014/main" id="{F46CA311-FE9C-4F66-99A0-4B370AFEF3F6}"/>
              </a:ext>
            </a:extLst>
          </p:cNvPr>
          <p:cNvSpPr/>
          <p:nvPr/>
        </p:nvSpPr>
        <p:spPr>
          <a:xfrm>
            <a:off x="174502" y="69011"/>
            <a:ext cx="11960679" cy="6694098"/>
          </a:xfrm>
          <a:prstGeom prst="roundRect">
            <a:avLst>
              <a:gd name="adj" fmla="val 10614"/>
            </a:avLst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四角形: 角を丸くする 27">
            <a:extLst>
              <a:ext uri="{FF2B5EF4-FFF2-40B4-BE49-F238E27FC236}">
                <a16:creationId xmlns:a16="http://schemas.microsoft.com/office/drawing/2014/main" id="{9449C33F-AC9B-42C4-A048-0FB3A072F530}"/>
              </a:ext>
            </a:extLst>
          </p:cNvPr>
          <p:cNvSpPr/>
          <p:nvPr/>
        </p:nvSpPr>
        <p:spPr>
          <a:xfrm>
            <a:off x="174502" y="18089"/>
            <a:ext cx="11960678" cy="64753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ja-JP" sz="3600" b="1" dirty="0">
                <a:solidFill>
                  <a:prstClr val="white"/>
                </a:solidFill>
                <a:latin typeface="游ゴシック" panose="020F0502020204030204"/>
                <a:ea typeface="游ゴシック" panose="020B0400000000000000" pitchFamily="50" charset="-128"/>
              </a:rPr>
              <a:t>Shapley</a:t>
            </a:r>
            <a:r>
              <a:rPr lang="ja-JP" altLang="en-US" sz="3600" b="1" dirty="0">
                <a:solidFill>
                  <a:prstClr val="white"/>
                </a:solidFill>
                <a:latin typeface="游ゴシック" panose="020F0502020204030204"/>
                <a:ea typeface="游ゴシック" panose="020B0400000000000000" pitchFamily="50" charset="-128"/>
              </a:rPr>
              <a:t>値</a:t>
            </a:r>
            <a:endParaRPr kumimoji="1" lang="ja-JP" altLang="en-US" sz="3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游ゴシック" panose="020F0502020204030204"/>
              <a:ea typeface="游ゴシック" panose="020B0400000000000000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03825130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図 5">
            <a:extLst>
              <a:ext uri="{FF2B5EF4-FFF2-40B4-BE49-F238E27FC236}">
                <a16:creationId xmlns:a16="http://schemas.microsoft.com/office/drawing/2014/main" id="{AC0C8701-2DD0-482D-AF78-835B53C69A2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65" r="7376" b="7628"/>
          <a:stretch/>
        </p:blipFill>
        <p:spPr>
          <a:xfrm>
            <a:off x="268751" y="698065"/>
            <a:ext cx="5602220" cy="3223637"/>
          </a:xfrm>
          <a:prstGeom prst="rect">
            <a:avLst/>
          </a:prstGeom>
        </p:spPr>
      </p:pic>
      <p:pic>
        <p:nvPicPr>
          <p:cNvPr id="7" name="図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2352" y="4003972"/>
            <a:ext cx="5752488" cy="2423398"/>
          </a:xfrm>
          <a:prstGeom prst="rect">
            <a:avLst/>
          </a:prstGeom>
        </p:spPr>
      </p:pic>
      <p:sp>
        <p:nvSpPr>
          <p:cNvPr id="2" name="四角形: 角を丸くする 1">
            <a:extLst>
              <a:ext uri="{FF2B5EF4-FFF2-40B4-BE49-F238E27FC236}">
                <a16:creationId xmlns:a16="http://schemas.microsoft.com/office/drawing/2014/main" id="{F46CA311-FE9C-4F66-99A0-4B370AFEF3F6}"/>
              </a:ext>
            </a:extLst>
          </p:cNvPr>
          <p:cNvSpPr/>
          <p:nvPr/>
        </p:nvSpPr>
        <p:spPr>
          <a:xfrm>
            <a:off x="174501" y="119560"/>
            <a:ext cx="11960679" cy="6593000"/>
          </a:xfrm>
          <a:prstGeom prst="roundRect">
            <a:avLst>
              <a:gd name="adj" fmla="val 10614"/>
            </a:avLst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四角形: 角を丸くする 27">
            <a:extLst>
              <a:ext uri="{FF2B5EF4-FFF2-40B4-BE49-F238E27FC236}">
                <a16:creationId xmlns:a16="http://schemas.microsoft.com/office/drawing/2014/main" id="{9449C33F-AC9B-42C4-A048-0FB3A072F530}"/>
              </a:ext>
            </a:extLst>
          </p:cNvPr>
          <p:cNvSpPr/>
          <p:nvPr/>
        </p:nvSpPr>
        <p:spPr>
          <a:xfrm>
            <a:off x="174502" y="50534"/>
            <a:ext cx="11960678" cy="64753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ja-JP" sz="3600" b="1" dirty="0">
                <a:solidFill>
                  <a:prstClr val="white"/>
                </a:solidFill>
                <a:latin typeface="游ゴシック" panose="020F0502020204030204"/>
                <a:ea typeface="游ゴシック" panose="020B0400000000000000" pitchFamily="50" charset="-128"/>
              </a:rPr>
              <a:t>Shapley</a:t>
            </a:r>
            <a:r>
              <a:rPr lang="ja-JP" altLang="en-US" sz="3600" b="1" dirty="0">
                <a:solidFill>
                  <a:prstClr val="white"/>
                </a:solidFill>
                <a:latin typeface="游ゴシック" panose="020F0502020204030204"/>
                <a:ea typeface="游ゴシック" panose="020B0400000000000000" pitchFamily="50" charset="-128"/>
              </a:rPr>
              <a:t>値</a:t>
            </a:r>
            <a:endParaRPr kumimoji="1" lang="ja-JP" altLang="en-US" sz="3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游ゴシック" panose="020F0502020204030204"/>
              <a:ea typeface="游ゴシック" panose="020B0400000000000000" pitchFamily="50" charset="-128"/>
            </a:endParaRPr>
          </a:p>
        </p:txBody>
      </p:sp>
      <p:pic>
        <p:nvPicPr>
          <p:cNvPr id="9" name="図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8317" y="811311"/>
            <a:ext cx="5752488" cy="5209498"/>
          </a:xfrm>
          <a:prstGeom prst="rect">
            <a:avLst/>
          </a:prstGeom>
        </p:spPr>
      </p:pic>
      <p:sp>
        <p:nvSpPr>
          <p:cNvPr id="10" name="正方形/長方形 9"/>
          <p:cNvSpPr/>
          <p:nvPr/>
        </p:nvSpPr>
        <p:spPr>
          <a:xfrm>
            <a:off x="6262777" y="2631057"/>
            <a:ext cx="5774982" cy="3389752"/>
          </a:xfrm>
          <a:prstGeom prst="rect">
            <a:avLst/>
          </a:prstGeom>
          <a:noFill/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" name="正方形/長方形 10"/>
          <p:cNvSpPr/>
          <p:nvPr/>
        </p:nvSpPr>
        <p:spPr>
          <a:xfrm>
            <a:off x="406023" y="4003972"/>
            <a:ext cx="5770555" cy="2505668"/>
          </a:xfrm>
          <a:prstGeom prst="rect">
            <a:avLst/>
          </a:prstGeom>
          <a:noFill/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924148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767" y="798913"/>
            <a:ext cx="5647743" cy="2539662"/>
          </a:xfrm>
          <a:prstGeom prst="rect">
            <a:avLst/>
          </a:prstGeom>
        </p:spPr>
      </p:pic>
      <p:pic>
        <p:nvPicPr>
          <p:cNvPr id="4" name="図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0647" y="767091"/>
            <a:ext cx="5745395" cy="2096879"/>
          </a:xfrm>
          <a:prstGeom prst="rect">
            <a:avLst/>
          </a:prstGeom>
        </p:spPr>
      </p:pic>
      <p:pic>
        <p:nvPicPr>
          <p:cNvPr id="5" name="図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60777" y="2863970"/>
            <a:ext cx="5881698" cy="3848590"/>
          </a:xfrm>
          <a:prstGeom prst="rect">
            <a:avLst/>
          </a:prstGeom>
        </p:spPr>
      </p:pic>
      <p:sp>
        <p:nvSpPr>
          <p:cNvPr id="2" name="四角形: 角を丸くする 1">
            <a:extLst>
              <a:ext uri="{FF2B5EF4-FFF2-40B4-BE49-F238E27FC236}">
                <a16:creationId xmlns:a16="http://schemas.microsoft.com/office/drawing/2014/main" id="{F46CA311-FE9C-4F66-99A0-4B370AFEF3F6}"/>
              </a:ext>
            </a:extLst>
          </p:cNvPr>
          <p:cNvSpPr/>
          <p:nvPr/>
        </p:nvSpPr>
        <p:spPr>
          <a:xfrm>
            <a:off x="174501" y="119560"/>
            <a:ext cx="11960679" cy="6593000"/>
          </a:xfrm>
          <a:prstGeom prst="roundRect">
            <a:avLst>
              <a:gd name="adj" fmla="val 4072"/>
            </a:avLst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四角形: 角を丸くする 27">
            <a:extLst>
              <a:ext uri="{FF2B5EF4-FFF2-40B4-BE49-F238E27FC236}">
                <a16:creationId xmlns:a16="http://schemas.microsoft.com/office/drawing/2014/main" id="{9449C33F-AC9B-42C4-A048-0FB3A072F530}"/>
              </a:ext>
            </a:extLst>
          </p:cNvPr>
          <p:cNvSpPr/>
          <p:nvPr/>
        </p:nvSpPr>
        <p:spPr>
          <a:xfrm>
            <a:off x="174501" y="50534"/>
            <a:ext cx="11960679" cy="64753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ja-JP" sz="3600" b="1" dirty="0">
                <a:solidFill>
                  <a:prstClr val="white"/>
                </a:solidFill>
                <a:latin typeface="游ゴシック" panose="020F0502020204030204"/>
                <a:ea typeface="游ゴシック" panose="020B0400000000000000" pitchFamily="50" charset="-128"/>
              </a:rPr>
              <a:t>Shapley</a:t>
            </a:r>
            <a:r>
              <a:rPr lang="ja-JP" altLang="en-US" sz="3600" b="1" dirty="0">
                <a:solidFill>
                  <a:prstClr val="white"/>
                </a:solidFill>
                <a:latin typeface="游ゴシック" panose="020F0502020204030204"/>
                <a:ea typeface="游ゴシック" panose="020B0400000000000000" pitchFamily="50" charset="-128"/>
              </a:rPr>
              <a:t>値</a:t>
            </a:r>
            <a:endParaRPr kumimoji="1" lang="ja-JP" altLang="en-US" sz="3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游ゴシック" panose="020F0502020204030204"/>
              <a:ea typeface="游ゴシック" panose="020B0400000000000000" pitchFamily="50" charset="-128"/>
            </a:endParaRPr>
          </a:p>
        </p:txBody>
      </p:sp>
      <p:pic>
        <p:nvPicPr>
          <p:cNvPr id="13" name="図 1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767" y="3519576"/>
            <a:ext cx="5647743" cy="30119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690469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図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9863" y="790924"/>
            <a:ext cx="6002831" cy="5801951"/>
          </a:xfrm>
          <a:prstGeom prst="rect">
            <a:avLst/>
          </a:prstGeom>
        </p:spPr>
      </p:pic>
      <p:sp>
        <p:nvSpPr>
          <p:cNvPr id="5" name="正方形/長方形 4"/>
          <p:cNvSpPr/>
          <p:nvPr/>
        </p:nvSpPr>
        <p:spPr>
          <a:xfrm>
            <a:off x="42206" y="1270123"/>
            <a:ext cx="520568" cy="26738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3" name="図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4287" y="812213"/>
            <a:ext cx="5625576" cy="5705648"/>
          </a:xfrm>
          <a:prstGeom prst="rect">
            <a:avLst/>
          </a:prstGeom>
        </p:spPr>
      </p:pic>
      <p:sp>
        <p:nvSpPr>
          <p:cNvPr id="2" name="四角形: 角を丸くする 1">
            <a:extLst>
              <a:ext uri="{FF2B5EF4-FFF2-40B4-BE49-F238E27FC236}">
                <a16:creationId xmlns:a16="http://schemas.microsoft.com/office/drawing/2014/main" id="{6CF86907-CAF9-412A-90F9-06EC12CCCD37}"/>
              </a:ext>
            </a:extLst>
          </p:cNvPr>
          <p:cNvSpPr/>
          <p:nvPr/>
        </p:nvSpPr>
        <p:spPr>
          <a:xfrm>
            <a:off x="85725" y="151039"/>
            <a:ext cx="11960679" cy="6608990"/>
          </a:xfrm>
          <a:prstGeom prst="roundRect">
            <a:avLst>
              <a:gd name="adj" fmla="val 5785"/>
            </a:avLst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" name="四角形: 角を丸くする 27">
            <a:extLst>
              <a:ext uri="{FF2B5EF4-FFF2-40B4-BE49-F238E27FC236}">
                <a16:creationId xmlns:a16="http://schemas.microsoft.com/office/drawing/2014/main" id="{9449C33F-AC9B-42C4-A048-0FB3A072F530}"/>
              </a:ext>
            </a:extLst>
          </p:cNvPr>
          <p:cNvSpPr/>
          <p:nvPr/>
        </p:nvSpPr>
        <p:spPr>
          <a:xfrm>
            <a:off x="85726" y="125456"/>
            <a:ext cx="11960678" cy="58512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3600" b="1" dirty="0"/>
              <a:t>VaR</a:t>
            </a:r>
            <a:r>
              <a:rPr lang="ja-JP" altLang="en-US" sz="3600" b="1" dirty="0"/>
              <a:t>と</a:t>
            </a:r>
            <a:r>
              <a:rPr lang="en-US" altLang="ja-JP" sz="3600" b="1" dirty="0"/>
              <a:t>AVaR</a:t>
            </a:r>
            <a:endParaRPr kumimoji="1" lang="ja-JP" alt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285712786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図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9621" y="716542"/>
            <a:ext cx="6689926" cy="2276824"/>
          </a:xfrm>
          <a:prstGeom prst="rect">
            <a:avLst/>
          </a:prstGeom>
        </p:spPr>
      </p:pic>
      <p:pic>
        <p:nvPicPr>
          <p:cNvPr id="12" name="図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3464" y="2753014"/>
            <a:ext cx="4493873" cy="230615"/>
          </a:xfrm>
          <a:prstGeom prst="rect">
            <a:avLst/>
          </a:prstGeom>
        </p:spPr>
      </p:pic>
      <p:pic>
        <p:nvPicPr>
          <p:cNvPr id="15" name="図 1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274" y="3376440"/>
            <a:ext cx="5684906" cy="3163192"/>
          </a:xfrm>
          <a:prstGeom prst="rect">
            <a:avLst/>
          </a:prstGeom>
        </p:spPr>
      </p:pic>
      <p:pic>
        <p:nvPicPr>
          <p:cNvPr id="16" name="図 1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06280" y="978053"/>
            <a:ext cx="5011998" cy="5460521"/>
          </a:xfrm>
          <a:prstGeom prst="rect">
            <a:avLst/>
          </a:prstGeom>
        </p:spPr>
      </p:pic>
      <p:sp>
        <p:nvSpPr>
          <p:cNvPr id="17" name="正方形/長方形 16"/>
          <p:cNvSpPr/>
          <p:nvPr/>
        </p:nvSpPr>
        <p:spPr>
          <a:xfrm flipH="1">
            <a:off x="5605162" y="6023506"/>
            <a:ext cx="462324" cy="36004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19" name="正方形/長方形 18"/>
          <p:cNvSpPr/>
          <p:nvPr/>
        </p:nvSpPr>
        <p:spPr>
          <a:xfrm>
            <a:off x="5011947" y="5943600"/>
            <a:ext cx="558651" cy="251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0" name="正方形/長方形 19"/>
          <p:cNvSpPr/>
          <p:nvPr/>
        </p:nvSpPr>
        <p:spPr>
          <a:xfrm>
            <a:off x="11490385" y="1104181"/>
            <a:ext cx="427893" cy="18891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1" name="正方形/長方形 20"/>
          <p:cNvSpPr/>
          <p:nvPr/>
        </p:nvSpPr>
        <p:spPr>
          <a:xfrm>
            <a:off x="11015932" y="4442604"/>
            <a:ext cx="688399" cy="19409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2" name="正方形/長方形 21"/>
          <p:cNvSpPr/>
          <p:nvPr/>
        </p:nvSpPr>
        <p:spPr>
          <a:xfrm>
            <a:off x="7102011" y="6355709"/>
            <a:ext cx="393427" cy="2176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kumimoji="1" lang="ja-JP" altLang="en-US" sz="1200" dirty="0">
              <a:solidFill>
                <a:schemeClr val="tx1"/>
              </a:solidFill>
            </a:endParaRPr>
          </a:p>
        </p:txBody>
      </p:sp>
      <p:sp>
        <p:nvSpPr>
          <p:cNvPr id="2" name="四角形: 角を丸くする 1">
            <a:extLst>
              <a:ext uri="{FF2B5EF4-FFF2-40B4-BE49-F238E27FC236}">
                <a16:creationId xmlns:a16="http://schemas.microsoft.com/office/drawing/2014/main" id="{F46CA311-FE9C-4F66-99A0-4B370AFEF3F6}"/>
              </a:ext>
            </a:extLst>
          </p:cNvPr>
          <p:cNvSpPr/>
          <p:nvPr/>
        </p:nvSpPr>
        <p:spPr>
          <a:xfrm>
            <a:off x="174502" y="69011"/>
            <a:ext cx="11960679" cy="6713310"/>
          </a:xfrm>
          <a:prstGeom prst="roundRect">
            <a:avLst>
              <a:gd name="adj" fmla="val 10614"/>
            </a:avLst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8" name="四角形: 角を丸くする 27">
            <a:extLst>
              <a:ext uri="{FF2B5EF4-FFF2-40B4-BE49-F238E27FC236}">
                <a16:creationId xmlns:a16="http://schemas.microsoft.com/office/drawing/2014/main" id="{9449C33F-AC9B-42C4-A048-0FB3A072F530}"/>
              </a:ext>
            </a:extLst>
          </p:cNvPr>
          <p:cNvSpPr/>
          <p:nvPr/>
        </p:nvSpPr>
        <p:spPr>
          <a:xfrm>
            <a:off x="174501" y="18089"/>
            <a:ext cx="11960679" cy="64753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ja-JP" altLang="en-US" sz="3600" b="1" dirty="0">
                <a:solidFill>
                  <a:prstClr val="white"/>
                </a:solidFill>
                <a:latin typeface="游ゴシック" panose="020F0502020204030204"/>
                <a:ea typeface="游ゴシック" panose="020B0400000000000000" pitchFamily="50" charset="-128"/>
              </a:rPr>
              <a:t>特性関数の計算</a:t>
            </a:r>
            <a:endParaRPr kumimoji="1" lang="ja-JP" altLang="en-US" sz="3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游ゴシック" panose="020F0502020204030204"/>
              <a:ea typeface="游ゴシック" panose="020B0400000000000000" pitchFamily="50" charset="-128"/>
            </a:endParaRPr>
          </a:p>
        </p:txBody>
      </p:sp>
      <p:sp>
        <p:nvSpPr>
          <p:cNvPr id="18" name="正方形/長方形 17"/>
          <p:cNvSpPr/>
          <p:nvPr/>
        </p:nvSpPr>
        <p:spPr>
          <a:xfrm>
            <a:off x="5896219" y="3708314"/>
            <a:ext cx="355297" cy="26752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03318384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図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9621" y="670709"/>
            <a:ext cx="5827865" cy="1880009"/>
          </a:xfrm>
          <a:prstGeom prst="rect">
            <a:avLst/>
          </a:prstGeom>
        </p:spPr>
      </p:pic>
      <p:pic>
        <p:nvPicPr>
          <p:cNvPr id="12" name="図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7399" y="2284941"/>
            <a:ext cx="4493873" cy="230615"/>
          </a:xfrm>
          <a:prstGeom prst="rect">
            <a:avLst/>
          </a:prstGeom>
        </p:spPr>
      </p:pic>
      <p:sp>
        <p:nvSpPr>
          <p:cNvPr id="17" name="正方形/長方形 16"/>
          <p:cNvSpPr/>
          <p:nvPr/>
        </p:nvSpPr>
        <p:spPr>
          <a:xfrm flipH="1">
            <a:off x="5605162" y="6023506"/>
            <a:ext cx="462324" cy="36004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19" name="正方形/長方形 18"/>
          <p:cNvSpPr/>
          <p:nvPr/>
        </p:nvSpPr>
        <p:spPr>
          <a:xfrm>
            <a:off x="5011947" y="5943600"/>
            <a:ext cx="558651" cy="251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0" name="正方形/長方形 19"/>
          <p:cNvSpPr/>
          <p:nvPr/>
        </p:nvSpPr>
        <p:spPr>
          <a:xfrm>
            <a:off x="11490385" y="1104181"/>
            <a:ext cx="427893" cy="18891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1" name="正方形/長方形 20"/>
          <p:cNvSpPr/>
          <p:nvPr/>
        </p:nvSpPr>
        <p:spPr>
          <a:xfrm>
            <a:off x="11015932" y="4442604"/>
            <a:ext cx="688399" cy="19409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2" name="正方形/長方形 21"/>
          <p:cNvSpPr/>
          <p:nvPr/>
        </p:nvSpPr>
        <p:spPr>
          <a:xfrm>
            <a:off x="7102011" y="6355709"/>
            <a:ext cx="393427" cy="2176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kumimoji="1" lang="ja-JP" altLang="en-US" sz="1200" dirty="0">
              <a:solidFill>
                <a:schemeClr val="tx1"/>
              </a:solidFill>
            </a:endParaRPr>
          </a:p>
        </p:txBody>
      </p:sp>
      <p:pic>
        <p:nvPicPr>
          <p:cNvPr id="5" name="図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62789" y="752970"/>
            <a:ext cx="5265337" cy="2533910"/>
          </a:xfrm>
          <a:prstGeom prst="rect">
            <a:avLst/>
          </a:prstGeom>
        </p:spPr>
      </p:pic>
      <p:pic>
        <p:nvPicPr>
          <p:cNvPr id="6" name="図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93107" y="3425666"/>
            <a:ext cx="5113796" cy="3217869"/>
          </a:xfrm>
          <a:prstGeom prst="rect">
            <a:avLst/>
          </a:prstGeom>
        </p:spPr>
      </p:pic>
      <p:sp>
        <p:nvSpPr>
          <p:cNvPr id="2" name="四角形: 角を丸くする 1">
            <a:extLst>
              <a:ext uri="{FF2B5EF4-FFF2-40B4-BE49-F238E27FC236}">
                <a16:creationId xmlns:a16="http://schemas.microsoft.com/office/drawing/2014/main" id="{F46CA311-FE9C-4F66-99A0-4B370AFEF3F6}"/>
              </a:ext>
            </a:extLst>
          </p:cNvPr>
          <p:cNvSpPr/>
          <p:nvPr/>
        </p:nvSpPr>
        <p:spPr>
          <a:xfrm>
            <a:off x="174502" y="69011"/>
            <a:ext cx="11960679" cy="6713310"/>
          </a:xfrm>
          <a:prstGeom prst="roundRect">
            <a:avLst>
              <a:gd name="adj" fmla="val 6117"/>
            </a:avLst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8" name="四角形: 角を丸くする 27">
            <a:extLst>
              <a:ext uri="{FF2B5EF4-FFF2-40B4-BE49-F238E27FC236}">
                <a16:creationId xmlns:a16="http://schemas.microsoft.com/office/drawing/2014/main" id="{9449C33F-AC9B-42C4-A048-0FB3A072F530}"/>
              </a:ext>
            </a:extLst>
          </p:cNvPr>
          <p:cNvSpPr/>
          <p:nvPr/>
        </p:nvSpPr>
        <p:spPr>
          <a:xfrm>
            <a:off x="174501" y="18089"/>
            <a:ext cx="11960679" cy="64753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ja-JP" altLang="en-US" sz="3600" b="1" dirty="0">
                <a:solidFill>
                  <a:prstClr val="white"/>
                </a:solidFill>
                <a:latin typeface="游ゴシック" panose="020F0502020204030204"/>
                <a:ea typeface="游ゴシック" panose="020B0400000000000000" pitchFamily="50" charset="-128"/>
              </a:rPr>
              <a:t>特性関数の計算</a:t>
            </a:r>
            <a:endParaRPr kumimoji="1" lang="ja-JP" altLang="en-US" sz="3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游ゴシック" panose="020F0502020204030204"/>
              <a:ea typeface="游ゴシック" panose="020B0400000000000000" pitchFamily="50" charset="-128"/>
            </a:endParaRPr>
          </a:p>
        </p:txBody>
      </p:sp>
      <p:pic>
        <p:nvPicPr>
          <p:cNvPr id="7" name="図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826" y="2604069"/>
            <a:ext cx="5268685" cy="2016055"/>
          </a:xfrm>
          <a:prstGeom prst="rect">
            <a:avLst/>
          </a:prstGeom>
        </p:spPr>
      </p:pic>
      <p:pic>
        <p:nvPicPr>
          <p:cNvPr id="9" name="図 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0445" y="4620124"/>
            <a:ext cx="4773199" cy="20912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645843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5842</TotalTime>
  <Words>134</Words>
  <Application>Microsoft Office PowerPoint</Application>
  <PresentationFormat>ワイド画面</PresentationFormat>
  <Paragraphs>33</Paragraphs>
  <Slides>12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3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12</vt:i4>
      </vt:variant>
    </vt:vector>
  </HeadingPairs>
  <TitlesOfParts>
    <vt:vector size="16" baseType="lpstr">
      <vt:lpstr>游ゴシック</vt:lpstr>
      <vt:lpstr>游ゴシック Light</vt:lpstr>
      <vt:lpstr>Arial</vt:lpstr>
      <vt:lpstr>Office テーマ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omicron</dc:creator>
  <cp:lastModifiedBy>川口 晏璃</cp:lastModifiedBy>
  <cp:revision>61</cp:revision>
  <dcterms:created xsi:type="dcterms:W3CDTF">2021-10-15T03:56:37Z</dcterms:created>
  <dcterms:modified xsi:type="dcterms:W3CDTF">2021-10-26T01:42:59Z</dcterms:modified>
</cp:coreProperties>
</file>