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4"/>
  </p:sldMasterIdLst>
  <p:notesMasterIdLst>
    <p:notesMasterId r:id="rId24"/>
  </p:notesMasterIdLst>
  <p:sldIdLst>
    <p:sldId id="288" r:id="rId5"/>
    <p:sldId id="319" r:id="rId6"/>
    <p:sldId id="350" r:id="rId7"/>
    <p:sldId id="344" r:id="rId8"/>
    <p:sldId id="322" r:id="rId9"/>
    <p:sldId id="345" r:id="rId10"/>
    <p:sldId id="346" r:id="rId11"/>
    <p:sldId id="341" r:id="rId12"/>
    <p:sldId id="351" r:id="rId13"/>
    <p:sldId id="326" r:id="rId14"/>
    <p:sldId id="356" r:id="rId15"/>
    <p:sldId id="355" r:id="rId16"/>
    <p:sldId id="352" r:id="rId17"/>
    <p:sldId id="358" r:id="rId18"/>
    <p:sldId id="353" r:id="rId19"/>
    <p:sldId id="354" r:id="rId20"/>
    <p:sldId id="349" r:id="rId21"/>
    <p:sldId id="359" r:id="rId22"/>
    <p:sldId id="3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61BC47"/>
    <a:srgbClr val="6A985D"/>
    <a:srgbClr val="116DA6"/>
    <a:srgbClr val="0096FF"/>
    <a:srgbClr val="0500FF"/>
    <a:srgbClr val="FBC9E7"/>
    <a:srgbClr val="FFFFFF"/>
    <a:srgbClr val="FBE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1"/>
    <p:restoredTop sz="72176" autoAdjust="0"/>
  </p:normalViewPr>
  <p:slideViewPr>
    <p:cSldViewPr snapToGrid="0">
      <p:cViewPr varScale="1">
        <p:scale>
          <a:sx n="89" d="100"/>
          <a:sy n="89" d="100"/>
        </p:scale>
        <p:origin x="163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273F1-9C53-8947-B5EA-3B50B0CADC5D}" type="datetimeFigureOut">
              <a:rPr kumimoji="1" lang="ja-JP" altLang="en-US" smtClean="0"/>
              <a:t>2021/7/6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4F2E-F9D8-B940-899C-377157D1A107}" type="slidenum">
              <a:rPr kumimoji="1" lang="ja-JP" altLang="en-US" smtClean="0"/>
              <a:t>‹#›</a:t>
            </a:fld>
            <a:endParaRPr kumimoji="1" lang="ja-JP" altLang="en-US"/>
          </a:p>
        </p:txBody>
      </p:sp>
    </p:spTree>
    <p:extLst>
      <p:ext uri="{BB962C8B-B14F-4D97-AF65-F5344CB8AC3E}">
        <p14:creationId xmlns:p14="http://schemas.microsoft.com/office/powerpoint/2010/main" val="3586644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0</a:t>
            </a:fld>
            <a:endParaRPr kumimoji="1" lang="ja-JP" altLang="en-US"/>
          </a:p>
        </p:txBody>
      </p:sp>
    </p:spTree>
    <p:extLst>
      <p:ext uri="{BB962C8B-B14F-4D97-AF65-F5344CB8AC3E}">
        <p14:creationId xmlns:p14="http://schemas.microsoft.com/office/powerpoint/2010/main" val="5596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9</a:t>
            </a:fld>
            <a:endParaRPr kumimoji="1" lang="ja-JP" altLang="en-US"/>
          </a:p>
        </p:txBody>
      </p:sp>
    </p:spTree>
    <p:extLst>
      <p:ext uri="{BB962C8B-B14F-4D97-AF65-F5344CB8AC3E}">
        <p14:creationId xmlns:p14="http://schemas.microsoft.com/office/powerpoint/2010/main" val="347398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10</a:t>
            </a:fld>
            <a:endParaRPr kumimoji="1" lang="ja-JP" altLang="en-US"/>
          </a:p>
        </p:txBody>
      </p:sp>
    </p:spTree>
    <p:extLst>
      <p:ext uri="{BB962C8B-B14F-4D97-AF65-F5344CB8AC3E}">
        <p14:creationId xmlns:p14="http://schemas.microsoft.com/office/powerpoint/2010/main" val="28211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11</a:t>
            </a:fld>
            <a:endParaRPr kumimoji="1" lang="ja-JP" altLang="en-US"/>
          </a:p>
        </p:txBody>
      </p:sp>
    </p:spTree>
    <p:extLst>
      <p:ext uri="{BB962C8B-B14F-4D97-AF65-F5344CB8AC3E}">
        <p14:creationId xmlns:p14="http://schemas.microsoft.com/office/powerpoint/2010/main" val="6460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12</a:t>
            </a:fld>
            <a:endParaRPr kumimoji="1" lang="ja-JP" altLang="en-US"/>
          </a:p>
        </p:txBody>
      </p:sp>
    </p:spTree>
    <p:extLst>
      <p:ext uri="{BB962C8B-B14F-4D97-AF65-F5344CB8AC3E}">
        <p14:creationId xmlns:p14="http://schemas.microsoft.com/office/powerpoint/2010/main" val="107449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13</a:t>
            </a:fld>
            <a:endParaRPr kumimoji="1" lang="ja-JP" altLang="en-US"/>
          </a:p>
        </p:txBody>
      </p:sp>
    </p:spTree>
    <p:extLst>
      <p:ext uri="{BB962C8B-B14F-4D97-AF65-F5344CB8AC3E}">
        <p14:creationId xmlns:p14="http://schemas.microsoft.com/office/powerpoint/2010/main" val="108660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14</a:t>
            </a:fld>
            <a:endParaRPr kumimoji="1" lang="ja-JP" altLang="en-US"/>
          </a:p>
        </p:txBody>
      </p:sp>
    </p:spTree>
    <p:extLst>
      <p:ext uri="{BB962C8B-B14F-4D97-AF65-F5344CB8AC3E}">
        <p14:creationId xmlns:p14="http://schemas.microsoft.com/office/powerpoint/2010/main" val="410430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検証に用いる</a:t>
                </a:r>
                <a:r>
                  <a:rPr kumimoji="1" lang="en-US" altLang="ja-JP" dirty="0"/>
                  <a:t>k-Shape</a:t>
                </a:r>
                <a:r>
                  <a:rPr kumimoji="1" lang="ja-JP" altLang="en-US" dirty="0"/>
                  <a:t>は，時系列の形状に着目した時系列クラスタリング手法である</a:t>
                </a:r>
                <a:endParaRPr kumimoji="1" lang="en-US" altLang="ja-JP" dirty="0"/>
              </a:p>
              <a:p>
                <a:r>
                  <a:rPr kumimoji="1" lang="en-US" altLang="ja-JP" dirty="0"/>
                  <a:t>The k-Shape used for verification is a time series clustering method that focuses on the shape of the time series.</a:t>
                </a:r>
              </a:p>
              <a:p>
                <a:endParaRPr kumimoji="1" lang="en-US" altLang="ja-JP" dirty="0"/>
              </a:p>
              <a:p>
                <a:r>
                  <a:rPr kumimoji="1" lang="en-US" altLang="ja-JP" dirty="0"/>
                  <a:t>K-shape</a:t>
                </a:r>
                <a:r>
                  <a:rPr kumimoji="1" lang="ja-JP" altLang="en-US" dirty="0"/>
                  <a:t>のアルゴリズムは以下の通りです．</a:t>
                </a:r>
                <a:endParaRPr kumimoji="1" lang="en-US" altLang="ja-JP" dirty="0"/>
              </a:p>
              <a:p>
                <a:r>
                  <a:rPr lang="en-US" altLang="ja-JP" dirty="0">
                    <a:effectLst/>
                    <a:latin typeface="Roboto"/>
                  </a:rPr>
                  <a:t>The k-shape algorithm is as follows.</a:t>
                </a:r>
                <a:endParaRPr kumimoji="1" lang="en-US" altLang="ja-JP" dirty="0">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effectLst/>
                    <a:latin typeface="Roboto"/>
                  </a:rPr>
                  <a:t>First,</a:t>
                </a:r>
                <a:r>
                  <a:rPr kumimoji="1" lang="ja-JP" altLang="en-US" dirty="0">
                    <a:effectLst/>
                    <a:latin typeface="Roboto"/>
                  </a:rPr>
                  <a:t> </a:t>
                </a:r>
                <a:r>
                  <a:rPr lang="x-none" altLang="ja-JP" sz="1200" spc="-5" dirty="0">
                    <a:effectLst/>
                    <a:latin typeface="Calibri 本文"/>
                    <a:ea typeface="SimSun" panose="02010600030101010101" pitchFamily="2" charset="-122"/>
                  </a:rPr>
                  <a:t>Determine the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center of gravity vectors that are the core of the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Second, </a:t>
                </a:r>
                <a:r>
                  <a:rPr lang="x-none" altLang="ja-JP" sz="1200" spc="-5" dirty="0">
                    <a:effectLst/>
                    <a:latin typeface="Calibri 本文"/>
                    <a:ea typeface="SimSun" panose="02010600030101010101" pitchFamily="2" charset="-122"/>
                  </a:rPr>
                  <a:t>Each time series data is compared with the center of gravity vector of each </a:t>
                </a:r>
                <a:r>
                  <a:rPr lang="x-none" altLang="ja-JP" sz="1200" i="0" spc="-5">
                    <a:effectLst/>
                    <a:latin typeface="Cambria Math" panose="02040503050406030204" pitchFamily="18" charset="0"/>
                    <a:ea typeface="SimSun" panose="02010600030101010101" pitchFamily="2" charset="-122"/>
                  </a:rPr>
                  <a:t>𝑘</a:t>
                </a:r>
                <a:r>
                  <a:rPr lang="x-none" altLang="ja-JP" sz="1200" spc="-5" dirty="0">
                    <a:effectLst/>
                    <a:latin typeface="Calibri 本文"/>
                    <a:ea typeface="SimSun" panose="02010600030101010101" pitchFamily="2" charset="-122"/>
                  </a:rPr>
                  <a:t> clusters and assigned to the cluster with the closest distance of the center of gravity.</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r>
                  <a:rPr lang="x-none" altLang="ja-JP" sz="1200" spc="-5" dirty="0">
                    <a:effectLst/>
                    <a:latin typeface="Calibri 本文"/>
                    <a:ea typeface="SimSun" panose="02010600030101010101" pitchFamily="2" charset="-122"/>
                  </a:rPr>
                  <a:t>Update the centroid vector of each cluster.</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does not change, the process ends.</a:t>
                </a:r>
                <a:endParaRPr lang="ja-JP" altLang="ja-JP" sz="1200" spc="-5" dirty="0">
                  <a:effectLst/>
                  <a:latin typeface="Calibri 本文"/>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altLang="ja-JP" sz="1200" spc="-5" dirty="0">
                    <a:effectLst/>
                    <a:latin typeface="Calibri 本文"/>
                    <a:ea typeface="SimSun" panose="02010600030101010101" pitchFamily="2" charset="-122"/>
                  </a:rPr>
                  <a:t>If the value of the center of gravity vector changes, return to Step 1.</a:t>
                </a:r>
                <a:endParaRPr lang="ja-JP" altLang="ja-JP" sz="1200" spc="-5" dirty="0">
                  <a:effectLst/>
                  <a:latin typeface="Calibri 本文"/>
                  <a:ea typeface="SimSun" panose="02010600030101010101" pitchFamily="2" charset="-122"/>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15</a:t>
            </a:fld>
            <a:endParaRPr kumimoji="1" lang="ja-JP" altLang="en-US"/>
          </a:p>
        </p:txBody>
      </p:sp>
    </p:spTree>
    <p:extLst>
      <p:ext uri="{BB962C8B-B14F-4D97-AF65-F5344CB8AC3E}">
        <p14:creationId xmlns:p14="http://schemas.microsoft.com/office/powerpoint/2010/main" val="305402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16</a:t>
            </a:fld>
            <a:endParaRPr kumimoji="1" lang="ja-JP" altLang="en-US"/>
          </a:p>
        </p:txBody>
      </p:sp>
    </p:spTree>
    <p:extLst>
      <p:ext uri="{BB962C8B-B14F-4D97-AF65-F5344CB8AC3E}">
        <p14:creationId xmlns:p14="http://schemas.microsoft.com/office/powerpoint/2010/main" val="16796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17</a:t>
            </a:fld>
            <a:endParaRPr kumimoji="1" lang="ja-JP" altLang="en-US"/>
          </a:p>
        </p:txBody>
      </p:sp>
    </p:spTree>
    <p:extLst>
      <p:ext uri="{BB962C8B-B14F-4D97-AF65-F5344CB8AC3E}">
        <p14:creationId xmlns:p14="http://schemas.microsoft.com/office/powerpoint/2010/main" val="315491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18</a:t>
            </a:fld>
            <a:endParaRPr kumimoji="1" lang="ja-JP" altLang="en-US"/>
          </a:p>
        </p:txBody>
      </p:sp>
    </p:spTree>
    <p:extLst>
      <p:ext uri="{BB962C8B-B14F-4D97-AF65-F5344CB8AC3E}">
        <p14:creationId xmlns:p14="http://schemas.microsoft.com/office/powerpoint/2010/main" val="393840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a:t>
            </a:fld>
            <a:endParaRPr kumimoji="1" lang="ja-JP" altLang="en-US"/>
          </a:p>
        </p:txBody>
      </p:sp>
    </p:spTree>
    <p:extLst>
      <p:ext uri="{BB962C8B-B14F-4D97-AF65-F5344CB8AC3E}">
        <p14:creationId xmlns:p14="http://schemas.microsoft.com/office/powerpoint/2010/main" val="41366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2</a:t>
            </a:fld>
            <a:endParaRPr kumimoji="1" lang="ja-JP" altLang="en-US"/>
          </a:p>
        </p:txBody>
      </p:sp>
    </p:spTree>
    <p:extLst>
      <p:ext uri="{BB962C8B-B14F-4D97-AF65-F5344CB8AC3E}">
        <p14:creationId xmlns:p14="http://schemas.microsoft.com/office/powerpoint/2010/main" val="275987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3</a:t>
            </a:fld>
            <a:endParaRPr kumimoji="1" lang="ja-JP" altLang="en-US"/>
          </a:p>
        </p:txBody>
      </p:sp>
    </p:spTree>
    <p:extLst>
      <p:ext uri="{BB962C8B-B14F-4D97-AF65-F5344CB8AC3E}">
        <p14:creationId xmlns:p14="http://schemas.microsoft.com/office/powerpoint/2010/main" val="374007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4</a:t>
            </a:fld>
            <a:endParaRPr kumimoji="1" lang="ja-JP" altLang="en-US"/>
          </a:p>
        </p:txBody>
      </p:sp>
    </p:spTree>
    <p:extLst>
      <p:ext uri="{BB962C8B-B14F-4D97-AF65-F5344CB8AC3E}">
        <p14:creationId xmlns:p14="http://schemas.microsoft.com/office/powerpoint/2010/main" val="332065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5</a:t>
            </a:fld>
            <a:endParaRPr kumimoji="1" lang="ja-JP" altLang="en-US"/>
          </a:p>
        </p:txBody>
      </p:sp>
    </p:spTree>
    <p:extLst>
      <p:ext uri="{BB962C8B-B14F-4D97-AF65-F5344CB8AC3E}">
        <p14:creationId xmlns:p14="http://schemas.microsoft.com/office/powerpoint/2010/main" val="250365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6</a:t>
            </a:fld>
            <a:endParaRPr kumimoji="1" lang="ja-JP" altLang="en-US"/>
          </a:p>
        </p:txBody>
      </p:sp>
    </p:spTree>
    <p:extLst>
      <p:ext uri="{BB962C8B-B14F-4D97-AF65-F5344CB8AC3E}">
        <p14:creationId xmlns:p14="http://schemas.microsoft.com/office/powerpoint/2010/main" val="40777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7</a:t>
            </a:fld>
            <a:endParaRPr kumimoji="1" lang="ja-JP" altLang="en-US"/>
          </a:p>
        </p:txBody>
      </p:sp>
    </p:spTree>
    <p:extLst>
      <p:ext uri="{BB962C8B-B14F-4D97-AF65-F5344CB8AC3E}">
        <p14:creationId xmlns:p14="http://schemas.microsoft.com/office/powerpoint/2010/main" val="427018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8</a:t>
            </a:fld>
            <a:endParaRPr kumimoji="1" lang="ja-JP" altLang="en-US"/>
          </a:p>
        </p:txBody>
      </p:sp>
    </p:spTree>
    <p:extLst>
      <p:ext uri="{BB962C8B-B14F-4D97-AF65-F5344CB8AC3E}">
        <p14:creationId xmlns:p14="http://schemas.microsoft.com/office/powerpoint/2010/main" val="306867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9F86-7160-49FC-B7EA-AEA4224C9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DB897-3307-45D0-8457-72B3AB421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BAF0BB-6358-4FF5-AC91-0B41396B528B}"/>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3BAD8EC1-5701-4635-8591-73D157F41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9ED75-25A2-4B2A-ABAD-8D9825087EAC}"/>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68898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8FE7-ED8A-4B54-A2EB-5379A99B0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8DE82-604A-4B47-A9AE-1E3EFED46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8100E-EA0E-4DDB-8A47-469D2CC14C24}"/>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DB1B9AA8-0A9F-4D04-A4BB-90BABAD85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C0A37-3CB7-4B1D-AE67-2E39D69C2074}"/>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2693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7DE1A-FF02-46B1-BDAC-FFB66CDD7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E4A42-793C-4904-AFB5-119B12163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BA9D5-ADC1-4246-9F08-7754E42D5D6B}"/>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3808537A-CD23-41DA-9347-6C7CB9144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0BEE8-1ED3-49C3-9791-4886CCD41ACA}"/>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35366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118B-4E16-40A6-9F3B-F688D180C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195CC-0CA5-46B3-977F-F1BA330D6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4B5E7-B067-4315-B8A7-515FE089BCD9}"/>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CCBB5B32-2EA1-4E95-890B-CCEBFBFCB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5013-0934-4A4F-8AE1-0DF980E54FCC}"/>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182924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7F4E-A557-44BC-BA79-82D1AD7A21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12F1A-88AB-4EBB-B116-B85BA14A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69BC90-8BFE-47C4-AA38-DFB88A281895}"/>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4EFFE46B-2613-4710-AFE3-A413ECE77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38194-B8F7-43A1-8C88-D49F8EAFFB80}"/>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50717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22D0-A5FE-4531-ABA8-755241157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334A7-606F-4FAF-B06E-437F44B379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D20A52-CEF4-4055-81BB-1805A35C9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C943D-F3F6-4CAE-B8B1-D65E352102F3}"/>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6" name="Footer Placeholder 5">
            <a:extLst>
              <a:ext uri="{FF2B5EF4-FFF2-40B4-BE49-F238E27FC236}">
                <a16:creationId xmlns:a16="http://schemas.microsoft.com/office/drawing/2014/main" id="{0113EE36-ABAC-4600-B87A-D92D78E5A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D5570-764F-4C47-86AD-43D6A40BC7B6}"/>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402390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B55C-7159-4CC2-A806-84A2B5BD6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C5247-1790-44F2-9609-AC58B844F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3513-154E-44E5-BCAE-E192EA6E3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5E768-CC82-4973-9A7F-035D00A89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B6A7F-CF14-4903-9896-ECAB1599F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55EB5A-0AFB-4769-9A36-A874EE9D117C}"/>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8" name="Footer Placeholder 7">
            <a:extLst>
              <a:ext uri="{FF2B5EF4-FFF2-40B4-BE49-F238E27FC236}">
                <a16:creationId xmlns:a16="http://schemas.microsoft.com/office/drawing/2014/main" id="{79E07520-06E6-4B14-9D18-3F9AF5E77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ECEAA-A874-4591-BE93-1E8A86DA9C0D}"/>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102191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28D0-0871-425A-B98E-795A62298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A60B7-D347-49E9-8701-93AC8A40FEC3}"/>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4" name="Footer Placeholder 3">
            <a:extLst>
              <a:ext uri="{FF2B5EF4-FFF2-40B4-BE49-F238E27FC236}">
                <a16:creationId xmlns:a16="http://schemas.microsoft.com/office/drawing/2014/main" id="{794ED6F4-59E0-4FDD-B890-B9F71371A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10654-8903-4E0E-BC35-57A4BB209A0E}"/>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37263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1E21E-7D09-4785-8AB2-7DC632E2CDB7}"/>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3" name="Footer Placeholder 2">
            <a:extLst>
              <a:ext uri="{FF2B5EF4-FFF2-40B4-BE49-F238E27FC236}">
                <a16:creationId xmlns:a16="http://schemas.microsoft.com/office/drawing/2014/main" id="{06B271C6-E98B-41BC-AD21-425E8F3D5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07054-CD29-4E49-914F-B494143497DE}"/>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21198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7E6D-E402-481B-B743-6FEA5D9B9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70608A-1E91-42AC-A144-7D6F3A198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315C7-6A90-4771-B38B-AEDA58CD9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8A799-CC11-4527-8345-888FA9D82F8F}"/>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6" name="Footer Placeholder 5">
            <a:extLst>
              <a:ext uri="{FF2B5EF4-FFF2-40B4-BE49-F238E27FC236}">
                <a16:creationId xmlns:a16="http://schemas.microsoft.com/office/drawing/2014/main" id="{7E6C03E2-1415-4032-A8A5-DA6159029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DCCA8-637D-49D3-AD4A-776C61D8A0C0}"/>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41492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F2CF-76C2-4D93-9C26-C66BFBA09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04B1C-312C-4E63-AF65-20A8E0BF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E992E-0170-46EA-A0C4-3938AF245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9E099-2C80-4109-B2E4-BE2E60E1CECB}"/>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6" name="Footer Placeholder 5">
            <a:extLst>
              <a:ext uri="{FF2B5EF4-FFF2-40B4-BE49-F238E27FC236}">
                <a16:creationId xmlns:a16="http://schemas.microsoft.com/office/drawing/2014/main" id="{03E02F3F-9582-45D6-822A-8D5395DB5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2B10B-0031-4C40-BB3A-3B111B1B2543}"/>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39875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3B65D-B2A2-46DB-9F3C-2B067984B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5FDFF4-859C-4FE2-86FC-09F2B4743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9F476-8D8D-473E-8D10-447707C3A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B78B877D-E3AE-44BC-A04B-1FF3B36A7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4C781-3283-40F5-A51D-D0BEF80DB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F684E-1B95-4161-882B-6878AF3C1E9B}" type="slidenum">
              <a:rPr lang="en-US" smtClean="0"/>
              <a:t>‹#›</a:t>
            </a:fld>
            <a:endParaRPr lang="en-US"/>
          </a:p>
        </p:txBody>
      </p:sp>
      <p:sp>
        <p:nvSpPr>
          <p:cNvPr id="7" name="Slide Number Placeholder 5">
            <a:extLst>
              <a:ext uri="{FF2B5EF4-FFF2-40B4-BE49-F238E27FC236}">
                <a16:creationId xmlns:a16="http://schemas.microsoft.com/office/drawing/2014/main" id="{DE78B67B-7C8A-DF4D-9E1E-1E6A7916678B}"/>
              </a:ext>
            </a:extLst>
          </p:cNvPr>
          <p:cNvSpPr txBox="1">
            <a:spLocks/>
          </p:cNvSpPr>
          <p:nvPr userDrawn="1"/>
        </p:nvSpPr>
        <p:spPr>
          <a:xfrm>
            <a:off x="9202783" y="1825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4F684E-1B95-4161-882B-6878AF3C1E9B}" type="slidenum">
              <a:rPr lang="en-US" sz="2400" smtClean="0"/>
              <a:pPr/>
              <a:t>‹#›</a:t>
            </a:fld>
            <a:endParaRPr lang="en-US" sz="2400"/>
          </a:p>
        </p:txBody>
      </p:sp>
    </p:spTree>
    <p:extLst>
      <p:ext uri="{BB962C8B-B14F-4D97-AF65-F5344CB8AC3E}">
        <p14:creationId xmlns:p14="http://schemas.microsoft.com/office/powerpoint/2010/main" val="414490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ublicdomainq.net/office-lady-loupe-00293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q.net/office-lady-idea-00278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F21B-65EF-4EC3-B869-43657A870472}"/>
              </a:ext>
            </a:extLst>
          </p:cNvPr>
          <p:cNvSpPr>
            <a:spLocks noGrp="1"/>
          </p:cNvSpPr>
          <p:nvPr>
            <p:ph type="ctrTitle"/>
          </p:nvPr>
        </p:nvSpPr>
        <p:spPr>
          <a:xfrm>
            <a:off x="0" y="1184430"/>
            <a:ext cx="12192000" cy="1886024"/>
          </a:xfrm>
        </p:spPr>
        <p:txBody>
          <a:bodyPr>
            <a:noAutofit/>
          </a:bodyPr>
          <a:lstStyle/>
          <a:p>
            <a:r>
              <a:rPr lang="en-US" sz="4400" b="1" dirty="0">
                <a:solidFill>
                  <a:srgbClr val="0500FF"/>
                </a:solidFill>
                <a:latin typeface="Poppins SemiBold" panose="00000700000000000000" pitchFamily="50" charset="0"/>
                <a:cs typeface="Poppins SemiBold" panose="00000700000000000000" pitchFamily="50" charset="0"/>
              </a:rPr>
              <a:t>Developing Web Applications </a:t>
            </a:r>
            <a:br>
              <a:rPr lang="en-US" sz="4400" b="1" dirty="0">
                <a:solidFill>
                  <a:srgbClr val="0500FF"/>
                </a:solidFill>
                <a:latin typeface="Poppins SemiBold" panose="00000700000000000000" pitchFamily="50" charset="0"/>
                <a:cs typeface="Poppins SemiBold" panose="00000700000000000000" pitchFamily="50" charset="0"/>
              </a:rPr>
            </a:br>
            <a:r>
              <a:rPr lang="en-US" sz="4400" b="1" dirty="0">
                <a:solidFill>
                  <a:srgbClr val="0500FF"/>
                </a:solidFill>
                <a:latin typeface="Poppins SemiBold" panose="00000700000000000000" pitchFamily="50" charset="0"/>
                <a:cs typeface="Poppins SemiBold" panose="00000700000000000000" pitchFamily="50" charset="0"/>
              </a:rPr>
              <a:t>to Support Data Analysis</a:t>
            </a:r>
            <a:br>
              <a:rPr lang="en-US" sz="4400" b="1" dirty="0">
                <a:solidFill>
                  <a:srgbClr val="0500FF"/>
                </a:solidFill>
                <a:latin typeface="Poppins SemiBold" panose="00000700000000000000" pitchFamily="50" charset="0"/>
                <a:cs typeface="Poppins SemiBold" panose="00000700000000000000" pitchFamily="50" charset="0"/>
              </a:rPr>
            </a:br>
            <a:r>
              <a:rPr lang="en-US" sz="4400" b="1" dirty="0">
                <a:solidFill>
                  <a:srgbClr val="0500FF"/>
                </a:solidFill>
                <a:latin typeface="Poppins SemiBold" panose="00000700000000000000" pitchFamily="50" charset="0"/>
                <a:cs typeface="Poppins SemiBold" panose="00000700000000000000" pitchFamily="50" charset="0"/>
              </a:rPr>
              <a:t>by Visual Programming</a:t>
            </a:r>
          </a:p>
        </p:txBody>
      </p:sp>
      <p:sp>
        <p:nvSpPr>
          <p:cNvPr id="3" name="Subtitle 2">
            <a:extLst>
              <a:ext uri="{FF2B5EF4-FFF2-40B4-BE49-F238E27FC236}">
                <a16:creationId xmlns:a16="http://schemas.microsoft.com/office/drawing/2014/main" id="{37570567-60F2-4631-BA4E-54E2313E66E9}"/>
              </a:ext>
            </a:extLst>
          </p:cNvPr>
          <p:cNvSpPr>
            <a:spLocks noGrp="1"/>
          </p:cNvSpPr>
          <p:nvPr>
            <p:ph type="subTitle" idx="1"/>
          </p:nvPr>
        </p:nvSpPr>
        <p:spPr>
          <a:xfrm>
            <a:off x="-3" y="3715437"/>
            <a:ext cx="12191999" cy="681031"/>
          </a:xfrm>
        </p:spPr>
        <p:txBody>
          <a:bodyPr>
            <a:normAutofit/>
          </a:bodyPr>
          <a:lstStyle/>
          <a:p>
            <a:r>
              <a:rPr lang="en-US" altLang="ja-JP" sz="3200" dirty="0">
                <a:latin typeface="Poppins Light" panose="00000400000000000000" pitchFamily="50" charset="0"/>
                <a:cs typeface="Poppins Light" panose="00000400000000000000" pitchFamily="50" charset="0"/>
              </a:rPr>
              <a:t>Koji Okuhara</a:t>
            </a:r>
            <a:r>
              <a:rPr lang="en-US" sz="3200" baseline="30000" dirty="0">
                <a:latin typeface="Poppins Light" panose="00000400000000000000" pitchFamily="50" charset="0"/>
                <a:cs typeface="Poppins Light" panose="00000400000000000000" pitchFamily="50" charset="0"/>
              </a:rPr>
              <a:t>1 </a:t>
            </a:r>
            <a:r>
              <a:rPr lang="en-US" sz="3200" dirty="0">
                <a:latin typeface="Poppins Light" panose="00000400000000000000" pitchFamily="50" charset="0"/>
                <a:cs typeface="Poppins Light" panose="00000400000000000000" pitchFamily="50" charset="0"/>
              </a:rPr>
              <a:t>and Antonio Oliveira Nzinga Rene</a:t>
            </a:r>
            <a:r>
              <a:rPr lang="en-US" sz="3200" baseline="30000" dirty="0">
                <a:latin typeface="Poppins Light" panose="00000400000000000000" pitchFamily="50" charset="0"/>
                <a:cs typeface="Poppins Light" panose="00000400000000000000" pitchFamily="50" charset="0"/>
              </a:rPr>
              <a:t>1</a:t>
            </a:r>
            <a:endParaRPr lang="en-US" sz="3200" dirty="0">
              <a:latin typeface="Poppins Light" panose="00000400000000000000" pitchFamily="50" charset="0"/>
              <a:cs typeface="Poppins Light" panose="00000400000000000000" pitchFamily="50" charset="0"/>
            </a:endParaRPr>
          </a:p>
        </p:txBody>
      </p:sp>
      <p:sp>
        <p:nvSpPr>
          <p:cNvPr id="7" name="Subtitle 2">
            <a:extLst>
              <a:ext uri="{FF2B5EF4-FFF2-40B4-BE49-F238E27FC236}">
                <a16:creationId xmlns:a16="http://schemas.microsoft.com/office/drawing/2014/main" id="{F378EE90-0C93-C143-BA57-BFB35B8646D0}"/>
              </a:ext>
            </a:extLst>
          </p:cNvPr>
          <p:cNvSpPr txBox="1">
            <a:spLocks/>
          </p:cNvSpPr>
          <p:nvPr/>
        </p:nvSpPr>
        <p:spPr>
          <a:xfrm>
            <a:off x="1" y="4486048"/>
            <a:ext cx="12191999" cy="5648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ja-JP" sz="2600" baseline="30000" dirty="0">
                <a:solidFill>
                  <a:srgbClr val="116DA6"/>
                </a:solidFill>
                <a:latin typeface="Poppins Light" panose="00000400000000000000" pitchFamily="50" charset="0"/>
                <a:cs typeface="Poppins Light" panose="00000400000000000000" pitchFamily="50" charset="0"/>
              </a:rPr>
              <a:t>1</a:t>
            </a:r>
            <a:r>
              <a:rPr lang="en-US" altLang="ja-JP" sz="2600" dirty="0">
                <a:solidFill>
                  <a:srgbClr val="116DA6"/>
                </a:solidFill>
                <a:latin typeface="Poppins Light" panose="00000400000000000000" pitchFamily="50" charset="0"/>
                <a:cs typeface="Poppins Light" panose="00000400000000000000" pitchFamily="50" charset="0"/>
              </a:rPr>
              <a:t> Toyama Prefectural University</a:t>
            </a:r>
          </a:p>
        </p:txBody>
      </p:sp>
      <p:grpSp>
        <p:nvGrpSpPr>
          <p:cNvPr id="6" name="グループ化 5">
            <a:extLst>
              <a:ext uri="{FF2B5EF4-FFF2-40B4-BE49-F238E27FC236}">
                <a16:creationId xmlns:a16="http://schemas.microsoft.com/office/drawing/2014/main" id="{985196FE-707F-B041-84D8-AC6A0D0409B5}"/>
              </a:ext>
            </a:extLst>
          </p:cNvPr>
          <p:cNvGrpSpPr/>
          <p:nvPr/>
        </p:nvGrpSpPr>
        <p:grpSpPr>
          <a:xfrm>
            <a:off x="-17253" y="-24952"/>
            <a:ext cx="12221318" cy="6785551"/>
            <a:chOff x="-17253" y="-24952"/>
            <a:chExt cx="12221318" cy="6785551"/>
          </a:xfrm>
        </p:grpSpPr>
        <p:sp>
          <p:nvSpPr>
            <p:cNvPr id="4" name="正方形/長方形 3">
              <a:extLst>
                <a:ext uri="{FF2B5EF4-FFF2-40B4-BE49-F238E27FC236}">
                  <a16:creationId xmlns:a16="http://schemas.microsoft.com/office/drawing/2014/main" id="{2C39BDF8-DE27-7D4A-A865-E6B621996150}"/>
                </a:ext>
              </a:extLst>
            </p:cNvPr>
            <p:cNvSpPr/>
            <p:nvPr/>
          </p:nvSpPr>
          <p:spPr>
            <a:xfrm>
              <a:off x="10912642" y="108284"/>
              <a:ext cx="1143000" cy="517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4E61068-C676-F141-ABF9-1D59A8894009}"/>
                </a:ext>
              </a:extLst>
            </p:cNvPr>
            <p:cNvSpPr txBox="1"/>
            <p:nvPr/>
          </p:nvSpPr>
          <p:spPr>
            <a:xfrm>
              <a:off x="-17253" y="-24952"/>
              <a:ext cx="12221318" cy="1080000"/>
            </a:xfrm>
            <a:prstGeom prst="rect">
              <a:avLst/>
            </a:prstGeom>
            <a:gradFill flip="none" rotWithShape="1">
              <a:gsLst>
                <a:gs pos="26000">
                  <a:srgbClr val="0070C0"/>
                </a:gs>
                <a:gs pos="100000">
                  <a:schemeClr val="accent1">
                    <a:lumMod val="40000"/>
                    <a:lumOff val="60000"/>
                  </a:schemeClr>
                </a:gs>
              </a:gsLst>
              <a:lin ang="5400000" scaled="0"/>
              <a:tileRect/>
            </a:gradFill>
            <a:ln>
              <a:noFill/>
            </a:ln>
          </p:spPr>
          <p:txBody>
            <a:bodyPr wrap="square" rtlCol="0" anchor="ctr" anchorCtr="1">
              <a:noAutofit/>
            </a:bodyPr>
            <a:lstStyle/>
            <a:p>
              <a:pPr algn="ctr"/>
              <a:r>
                <a:rPr lang="en-US" altLang="ja-JP" sz="2600" b="1" dirty="0">
                  <a:solidFill>
                    <a:schemeClr val="bg1"/>
                  </a:solidFill>
                </a:rPr>
                <a:t>6th International Conference on Business Management of Technology (BMOT 2021)</a:t>
              </a:r>
            </a:p>
            <a:p>
              <a:pPr algn="ctr"/>
              <a:r>
                <a:rPr lang="en-US" altLang="ja-JP" sz="2600" b="1" dirty="0">
                  <a:solidFill>
                    <a:schemeClr val="bg1"/>
                  </a:solidFill>
                </a:rPr>
                <a:t> July 11- 16, 2021</a:t>
              </a:r>
              <a:endParaRPr kumimoji="1" lang="ja-JP" altLang="en-US" sz="2600" b="1">
                <a:solidFill>
                  <a:schemeClr val="bg1"/>
                </a:solidFill>
              </a:endParaRPr>
            </a:p>
          </p:txBody>
        </p:sp>
        <p:sp>
          <p:nvSpPr>
            <p:cNvPr id="20" name="1 つの角を丸めた四角形 19">
              <a:extLst>
                <a:ext uri="{FF2B5EF4-FFF2-40B4-BE49-F238E27FC236}">
                  <a16:creationId xmlns:a16="http://schemas.microsoft.com/office/drawing/2014/main" id="{300C166F-8936-1F4B-9842-A3C03D7FAD3C}"/>
                </a:ext>
              </a:extLst>
            </p:cNvPr>
            <p:cNvSpPr/>
            <p:nvPr/>
          </p:nvSpPr>
          <p:spPr>
            <a:xfrm>
              <a:off x="-10890" y="5441517"/>
              <a:ext cx="3069771" cy="288000"/>
            </a:xfrm>
            <a:prstGeom prst="round1Rect">
              <a:avLst>
                <a:gd name="adj" fmla="val 50000"/>
              </a:avLst>
            </a:prstGeom>
            <a:gradFill>
              <a:gsLst>
                <a:gs pos="0">
                  <a:srgbClr val="0070C0"/>
                </a:gs>
                <a:gs pos="100000">
                  <a:schemeClr val="accent1">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Sponsor</a:t>
              </a:r>
              <a:endParaRPr kumimoji="1" lang="ja-JP" altLang="en-US">
                <a:solidFill>
                  <a:schemeClr val="bg1"/>
                </a:solidFill>
              </a:endParaRPr>
            </a:p>
          </p:txBody>
        </p:sp>
        <p:sp>
          <p:nvSpPr>
            <p:cNvPr id="22" name="1 つの角を丸めた四角形 21">
              <a:extLst>
                <a:ext uri="{FF2B5EF4-FFF2-40B4-BE49-F238E27FC236}">
                  <a16:creationId xmlns:a16="http://schemas.microsoft.com/office/drawing/2014/main" id="{8060016E-0086-464A-84F3-3509CBEB7595}"/>
                </a:ext>
              </a:extLst>
            </p:cNvPr>
            <p:cNvSpPr/>
            <p:nvPr/>
          </p:nvSpPr>
          <p:spPr>
            <a:xfrm flipH="1">
              <a:off x="3058880" y="5441517"/>
              <a:ext cx="9133115" cy="288000"/>
            </a:xfrm>
            <a:prstGeom prst="round1Rect">
              <a:avLst>
                <a:gd name="adj" fmla="val 50000"/>
              </a:avLst>
            </a:prstGeom>
            <a:gradFill>
              <a:gsLst>
                <a:gs pos="0">
                  <a:srgbClr val="0070C0"/>
                </a:gs>
                <a:gs pos="100000">
                  <a:schemeClr val="accent1">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6" name="テキスト ボックス 25">
              <a:extLst>
                <a:ext uri="{FF2B5EF4-FFF2-40B4-BE49-F238E27FC236}">
                  <a16:creationId xmlns:a16="http://schemas.microsoft.com/office/drawing/2014/main" id="{D5707E08-CDFD-D046-87E1-EA443D8D454A}"/>
                </a:ext>
              </a:extLst>
            </p:cNvPr>
            <p:cNvSpPr txBox="1"/>
            <p:nvPr/>
          </p:nvSpPr>
          <p:spPr>
            <a:xfrm>
              <a:off x="1205468" y="5929602"/>
              <a:ext cx="1830687" cy="830997"/>
            </a:xfrm>
            <a:prstGeom prst="rect">
              <a:avLst/>
            </a:prstGeom>
            <a:noFill/>
          </p:spPr>
          <p:txBody>
            <a:bodyPr wrap="square" rtlCol="0">
              <a:spAutoFit/>
            </a:bodyPr>
            <a:lstStyle/>
            <a:p>
              <a:r>
                <a:rPr kumimoji="1" lang="en-US" altLang="ja-JP" sz="1600" dirty="0"/>
                <a:t>International Institute of Applied Informatics</a:t>
              </a:r>
              <a:endParaRPr kumimoji="1" lang="ja-JP" altLang="en-US" sz="1600"/>
            </a:p>
          </p:txBody>
        </p:sp>
      </p:grpSp>
      <p:pic>
        <p:nvPicPr>
          <p:cNvPr id="8" name="図 7">
            <a:extLst>
              <a:ext uri="{FF2B5EF4-FFF2-40B4-BE49-F238E27FC236}">
                <a16:creationId xmlns:a16="http://schemas.microsoft.com/office/drawing/2014/main" id="{034C9F0D-94EC-5A46-8A92-706CBF055952}"/>
              </a:ext>
            </a:extLst>
          </p:cNvPr>
          <p:cNvPicPr>
            <a:picLocks noChangeAspect="1"/>
          </p:cNvPicPr>
          <p:nvPr/>
        </p:nvPicPr>
        <p:blipFill>
          <a:blip r:embed="rId3"/>
          <a:stretch>
            <a:fillRect/>
          </a:stretch>
        </p:blipFill>
        <p:spPr>
          <a:xfrm>
            <a:off x="274638" y="5797774"/>
            <a:ext cx="979955" cy="979955"/>
          </a:xfrm>
          <a:prstGeom prst="rect">
            <a:avLst/>
          </a:prstGeom>
        </p:spPr>
      </p:pic>
    </p:spTree>
    <p:extLst>
      <p:ext uri="{BB962C8B-B14F-4D97-AF65-F5344CB8AC3E}">
        <p14:creationId xmlns:p14="http://schemas.microsoft.com/office/powerpoint/2010/main" val="1838967733"/>
      </p:ext>
    </p:extLst>
  </p:cSld>
  <p:clrMapOvr>
    <a:masterClrMapping/>
  </p:clrMapOvr>
  <mc:AlternateContent xmlns:mc="http://schemas.openxmlformats.org/markup-compatibility/2006" xmlns:p14="http://schemas.microsoft.com/office/powerpoint/2010/main">
    <mc:Choice Requires="p14">
      <p:transition spd="slow" p14:dur="2000" advTm="4489"/>
    </mc:Choice>
    <mc:Fallback xmlns="">
      <p:transition spd="slow" advTm="4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2A1A7D-96AF-5B48-87B4-8A4D8157EDC2}"/>
              </a:ext>
            </a:extLst>
          </p:cNvPr>
          <p:cNvSpPr txBox="1"/>
          <p:nvPr/>
        </p:nvSpPr>
        <p:spPr>
          <a:xfrm>
            <a:off x="1157288" y="1602374"/>
            <a:ext cx="10337692" cy="1569660"/>
          </a:xfrm>
          <a:prstGeom prst="rect">
            <a:avLst/>
          </a:prstGeom>
          <a:noFill/>
        </p:spPr>
        <p:txBody>
          <a:bodyPr wrap="square" rtlCol="0">
            <a:spAutoFit/>
          </a:bodyPr>
          <a:lstStyle/>
          <a:p>
            <a:pPr algn="just"/>
            <a:r>
              <a:rPr kumimoji="1" lang="en-US" altLang="ja-JP" sz="2400" dirty="0"/>
              <a:t>The implementations of projects such as DX and Society 5.0 require a vast application of data analysis. Additionally, visual programming is mainly used for research related to the field of education. However, there exist few examples of research in other fields.</a:t>
            </a:r>
          </a:p>
        </p:txBody>
      </p:sp>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Specifications to Build-up the Blocks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2" name="正方形/長方形 1">
            <a:extLst>
              <a:ext uri="{FF2B5EF4-FFF2-40B4-BE49-F238E27FC236}">
                <a16:creationId xmlns:a16="http://schemas.microsoft.com/office/drawing/2014/main" id="{29F82A85-1E6A-FD42-8705-BBF7202A787A}"/>
              </a:ext>
            </a:extLst>
          </p:cNvPr>
          <p:cNvSpPr/>
          <p:nvPr/>
        </p:nvSpPr>
        <p:spPr>
          <a:xfrm>
            <a:off x="1157288" y="3671888"/>
            <a:ext cx="10337692" cy="2677656"/>
          </a:xfrm>
          <a:prstGeom prst="rect">
            <a:avLst/>
          </a:prstGeom>
        </p:spPr>
        <p:txBody>
          <a:bodyPr wrap="square">
            <a:spAutoFit/>
          </a:bodyPr>
          <a:lstStyle/>
          <a:p>
            <a:pPr algn="just"/>
            <a:r>
              <a:rPr kumimoji="1" lang="en-US" altLang="ja-JP" sz="2400" dirty="0"/>
              <a:t>Considering these drawbacks, we combined visual programming and data analysis using </a:t>
            </a:r>
            <a:r>
              <a:rPr kumimoji="1" lang="en-US" altLang="ja-JP" sz="2400" dirty="0" err="1"/>
              <a:t>Blockly</a:t>
            </a:r>
            <a:r>
              <a:rPr kumimoji="1" lang="en-US" altLang="ja-JP" sz="2400" dirty="0"/>
              <a:t> as a visual programming platform.  </a:t>
            </a:r>
          </a:p>
          <a:p>
            <a:pPr algn="just"/>
            <a:endParaRPr kumimoji="1" lang="en-US" altLang="ja-JP" sz="2400" dirty="0"/>
          </a:p>
          <a:p>
            <a:pPr algn="just"/>
            <a:r>
              <a:rPr kumimoji="1" lang="ja-JP" altLang="en-US" sz="2400"/>
              <a:t>・</a:t>
            </a:r>
            <a:r>
              <a:rPr kumimoji="1" lang="en-US" altLang="ja-JP" sz="2400" dirty="0"/>
              <a:t>Loading data is not implemented.</a:t>
            </a:r>
          </a:p>
          <a:p>
            <a:pPr algn="just"/>
            <a:r>
              <a:rPr kumimoji="1" lang="ja-JP" altLang="en-US" sz="2400"/>
              <a:t>・</a:t>
            </a:r>
            <a:r>
              <a:rPr kumimoji="1" lang="en-US" altLang="ja-JP" sz="2400" dirty="0"/>
              <a:t>There is not a block for data analysis.</a:t>
            </a:r>
          </a:p>
          <a:p>
            <a:pPr algn="just"/>
            <a:r>
              <a:rPr kumimoji="1" lang="ja-JP" altLang="en-US" sz="2400"/>
              <a:t>・</a:t>
            </a:r>
            <a:r>
              <a:rPr kumimoji="1" lang="en-US" altLang="ja-JP" sz="2400" dirty="0"/>
              <a:t>There is not libraries to perform data analysis.</a:t>
            </a:r>
          </a:p>
          <a:p>
            <a:pPr algn="just"/>
            <a:endParaRPr kumimoji="1" lang="en-US" altLang="ja-JP" sz="2400" dirty="0"/>
          </a:p>
        </p:txBody>
      </p:sp>
    </p:spTree>
    <p:extLst>
      <p:ext uri="{BB962C8B-B14F-4D97-AF65-F5344CB8AC3E}">
        <p14:creationId xmlns:p14="http://schemas.microsoft.com/office/powerpoint/2010/main" val="164915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Specifications to Build-up the Blocks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2" name="正方形/長方形 1">
            <a:extLst>
              <a:ext uri="{FF2B5EF4-FFF2-40B4-BE49-F238E27FC236}">
                <a16:creationId xmlns:a16="http://schemas.microsoft.com/office/drawing/2014/main" id="{29F82A85-1E6A-FD42-8705-BBF7202A787A}"/>
              </a:ext>
            </a:extLst>
          </p:cNvPr>
          <p:cNvSpPr/>
          <p:nvPr/>
        </p:nvSpPr>
        <p:spPr>
          <a:xfrm>
            <a:off x="3794233" y="1498419"/>
            <a:ext cx="8040635" cy="5632311"/>
          </a:xfrm>
          <a:prstGeom prst="rect">
            <a:avLst/>
          </a:prstGeom>
        </p:spPr>
        <p:txBody>
          <a:bodyPr wrap="square">
            <a:spAutoFit/>
          </a:bodyPr>
          <a:lstStyle/>
          <a:p>
            <a:pPr algn="just"/>
            <a:r>
              <a:rPr lang="en-US" altLang="ja-JP" sz="2400" dirty="0"/>
              <a:t>Figure 4 shows the actual data displayed using Excel.</a:t>
            </a:r>
          </a:p>
          <a:p>
            <a:pPr algn="just"/>
            <a:endParaRPr lang="en-US" altLang="ja-JP" sz="2400" dirty="0"/>
          </a:p>
          <a:p>
            <a:pPr algn="just"/>
            <a:r>
              <a:rPr kumimoji="1" lang="en-US" altLang="ja-JP" sz="2400" dirty="0"/>
              <a:t>The first row of cells contains the number of data, the second row of cells contains the number of explanatory variables or inputs. </a:t>
            </a:r>
          </a:p>
          <a:p>
            <a:pPr algn="just"/>
            <a:r>
              <a:rPr kumimoji="1" lang="en-US" altLang="ja-JP" sz="2400" dirty="0"/>
              <a:t>The second row of cells contains the number of objective variables or outputs, the third row of cells contains the name of the label, the fourth row of cells contains the name of the data, and so on.</a:t>
            </a:r>
          </a:p>
          <a:p>
            <a:pPr algn="just"/>
            <a:r>
              <a:rPr kumimoji="1" lang="en-US" altLang="ja-JP" sz="2400" dirty="0"/>
              <a:t>The third row contains the label name, the fourth row the data type, and the fifth and subsequent rows contain the input data corresponding to the first through fourth rows.</a:t>
            </a:r>
          </a:p>
          <a:p>
            <a:pPr algn="just"/>
            <a:r>
              <a:rPr kumimoji="1" lang="en-US" altLang="ja-JP" sz="2400" dirty="0"/>
              <a:t>The file used for data analysis can be created using Excel or any text editor.</a:t>
            </a:r>
          </a:p>
          <a:p>
            <a:pPr algn="just"/>
            <a:r>
              <a:rPr lang="en-US" altLang="ja-JP" sz="2400" dirty="0"/>
              <a:t> </a:t>
            </a:r>
          </a:p>
        </p:txBody>
      </p:sp>
      <p:pic>
        <p:nvPicPr>
          <p:cNvPr id="4" name="図 3">
            <a:extLst>
              <a:ext uri="{FF2B5EF4-FFF2-40B4-BE49-F238E27FC236}">
                <a16:creationId xmlns:a16="http://schemas.microsoft.com/office/drawing/2014/main" id="{33828237-BD48-674F-B056-E79AC6740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57" y="2386013"/>
            <a:ext cx="3061504" cy="3105240"/>
          </a:xfrm>
          <a:prstGeom prst="rect">
            <a:avLst/>
          </a:prstGeom>
        </p:spPr>
      </p:pic>
    </p:spTree>
    <p:extLst>
      <p:ext uri="{BB962C8B-B14F-4D97-AF65-F5344CB8AC3E}">
        <p14:creationId xmlns:p14="http://schemas.microsoft.com/office/powerpoint/2010/main" val="401077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2A1A7D-96AF-5B48-87B4-8A4D8157EDC2}"/>
              </a:ext>
            </a:extLst>
          </p:cNvPr>
          <p:cNvSpPr txBox="1"/>
          <p:nvPr/>
        </p:nvSpPr>
        <p:spPr>
          <a:xfrm>
            <a:off x="6426599" y="1363573"/>
            <a:ext cx="5474889" cy="5262979"/>
          </a:xfrm>
          <a:prstGeom prst="rect">
            <a:avLst/>
          </a:prstGeom>
          <a:noFill/>
        </p:spPr>
        <p:txBody>
          <a:bodyPr wrap="square" rtlCol="0">
            <a:spAutoFit/>
          </a:bodyPr>
          <a:lstStyle/>
          <a:p>
            <a:pPr algn="just"/>
            <a:r>
              <a:rPr kumimoji="1" lang="en-US" altLang="ja-JP" sz="2400" dirty="0"/>
              <a:t>This study created an original block to analyze data continuously on </a:t>
            </a:r>
            <a:r>
              <a:rPr kumimoji="1" lang="en-US" altLang="ja-JP" sz="2400" dirty="0" err="1"/>
              <a:t>Blockly</a:t>
            </a:r>
            <a:r>
              <a:rPr kumimoji="1" lang="en-US" altLang="ja-JP" sz="2400" dirty="0"/>
              <a:t> using multiple analysis methods. First, in order to analyze data on </a:t>
            </a:r>
            <a:r>
              <a:rPr kumimoji="1" lang="en-US" altLang="ja-JP" sz="2400" dirty="0" err="1"/>
              <a:t>Blockly</a:t>
            </a:r>
            <a:r>
              <a:rPr kumimoji="1" lang="en-US" altLang="ja-JP" sz="2400" dirty="0"/>
              <a:t>, we need to load data from somewhere. There are three ways to load data:</a:t>
            </a:r>
          </a:p>
          <a:p>
            <a:pPr algn="just"/>
            <a:endParaRPr kumimoji="1" lang="ja-JP" altLang="en-US" sz="2400"/>
          </a:p>
          <a:p>
            <a:pPr algn="just"/>
            <a:r>
              <a:rPr kumimoji="1" lang="ja-JP" altLang="en-US" sz="2400"/>
              <a:t>・</a:t>
            </a:r>
            <a:r>
              <a:rPr kumimoji="1" lang="en-US" altLang="ja-JP" sz="2400" dirty="0"/>
              <a:t>The client inputs data directly using </a:t>
            </a:r>
          </a:p>
          <a:p>
            <a:pPr algn="just"/>
            <a:r>
              <a:rPr kumimoji="1" lang="ja-JP" altLang="en-US" sz="2400"/>
              <a:t>　</a:t>
            </a:r>
            <a:r>
              <a:rPr kumimoji="1" lang="en-US" altLang="ja-JP" sz="2400" dirty="0"/>
              <a:t>an input device.</a:t>
            </a:r>
          </a:p>
          <a:p>
            <a:pPr algn="just"/>
            <a:r>
              <a:rPr kumimoji="1" lang="ja-JP" altLang="en-US" sz="2400"/>
              <a:t>・</a:t>
            </a:r>
            <a:r>
              <a:rPr kumimoji="1" lang="en-US" altLang="ja-JP" sz="2400" dirty="0"/>
              <a:t>Files containing data possessed by </a:t>
            </a:r>
          </a:p>
          <a:p>
            <a:pPr algn="just"/>
            <a:r>
              <a:rPr kumimoji="1" lang="ja-JP" altLang="en-US" sz="2400"/>
              <a:t>　</a:t>
            </a:r>
            <a:r>
              <a:rPr kumimoji="1" lang="en-US" altLang="ja-JP" sz="2400" dirty="0"/>
              <a:t>the client are loaded.</a:t>
            </a:r>
          </a:p>
          <a:p>
            <a:pPr algn="just"/>
            <a:r>
              <a:rPr kumimoji="1" lang="ja-JP" altLang="en-US" sz="2400"/>
              <a:t>・</a:t>
            </a:r>
            <a:r>
              <a:rPr kumimoji="1" lang="en-US" altLang="ja-JP" sz="2400" dirty="0"/>
              <a:t>Reading data on the network.</a:t>
            </a:r>
          </a:p>
          <a:p>
            <a:pPr algn="just"/>
            <a:endParaRPr kumimoji="1" lang="en-US" altLang="ja-JP" sz="2400" dirty="0"/>
          </a:p>
          <a:p>
            <a:pPr algn="just"/>
            <a:r>
              <a:rPr lang="en-US" altLang="ja-JP" sz="2400" dirty="0"/>
              <a:t>The system’s data flow is shown in Figure 5. </a:t>
            </a:r>
          </a:p>
        </p:txBody>
      </p:sp>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Specifications to Build-up the Blocks</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08C0C146-D861-A849-8D78-1DACF44F8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20" y="2214562"/>
            <a:ext cx="5600991" cy="3542795"/>
          </a:xfrm>
          <a:prstGeom prst="rect">
            <a:avLst/>
          </a:prstGeom>
        </p:spPr>
      </p:pic>
    </p:spTree>
    <p:extLst>
      <p:ext uri="{BB962C8B-B14F-4D97-AF65-F5344CB8AC3E}">
        <p14:creationId xmlns:p14="http://schemas.microsoft.com/office/powerpoint/2010/main" val="289107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2A1A7D-96AF-5B48-87B4-8A4D8157EDC2}"/>
              </a:ext>
            </a:extLst>
          </p:cNvPr>
          <p:cNvSpPr txBox="1"/>
          <p:nvPr/>
        </p:nvSpPr>
        <p:spPr>
          <a:xfrm>
            <a:off x="697020" y="1606460"/>
            <a:ext cx="10797960" cy="4893647"/>
          </a:xfrm>
          <a:prstGeom prst="rect">
            <a:avLst/>
          </a:prstGeom>
          <a:noFill/>
        </p:spPr>
        <p:txBody>
          <a:bodyPr wrap="square" rtlCol="0">
            <a:spAutoFit/>
          </a:bodyPr>
          <a:lstStyle/>
          <a:p>
            <a:pPr algn="just"/>
            <a:r>
              <a:rPr kumimoji="1" lang="en-US" altLang="ja-JP" sz="2400" dirty="0"/>
              <a:t>Next, we considered the parameters that are necessary when treating data as data in data analysis.</a:t>
            </a:r>
          </a:p>
          <a:p>
            <a:pPr algn="just"/>
            <a:endParaRPr kumimoji="1" lang="en-US" altLang="ja-JP" sz="2400" dirty="0"/>
          </a:p>
          <a:p>
            <a:pPr algn="just"/>
            <a:r>
              <a:rPr kumimoji="1" lang="ja-JP" altLang="en-US" sz="2400"/>
              <a:t>・</a:t>
            </a:r>
            <a:r>
              <a:rPr kumimoji="1" lang="en-US" altLang="ja-JP" sz="2400" dirty="0"/>
              <a:t>Amount of data: if data is obtained on a time axis, then the data in time is the number of data in the data. In other words, the number of data is the number of data on the axis when the axis classifies something.</a:t>
            </a:r>
          </a:p>
          <a:p>
            <a:pPr algn="just"/>
            <a:r>
              <a:rPr kumimoji="1" lang="ja-JP" altLang="en-US" sz="2400"/>
              <a:t>・</a:t>
            </a:r>
            <a:r>
              <a:rPr kumimoji="1" lang="en-US" altLang="ja-JP" sz="2400" dirty="0"/>
              <a:t>Explanatory and objective variables or amount of inputs and outputs: an explanatory variable is a variable that is the cause of something. The objective variable is the variable that is the result of the cause of the explanatory variable. </a:t>
            </a:r>
          </a:p>
          <a:p>
            <a:pPr algn="just"/>
            <a:r>
              <a:rPr kumimoji="1" lang="ja-JP" altLang="en-US" sz="2400"/>
              <a:t>・</a:t>
            </a:r>
            <a:r>
              <a:rPr kumimoji="1" lang="en-US" altLang="ja-JP" sz="2400" dirty="0"/>
              <a:t>Label: a label name is a name that indicates the content of the data. For example, if the data is temperature data, the label name is temperature.</a:t>
            </a:r>
          </a:p>
          <a:p>
            <a:pPr algn="just"/>
            <a:r>
              <a:rPr kumimoji="1" lang="ja-JP" altLang="en-US" sz="2400"/>
              <a:t>・</a:t>
            </a:r>
            <a:r>
              <a:rPr kumimoji="1" lang="en-US" altLang="ja-JP" sz="2400" dirty="0"/>
              <a:t>Data type: insert data type according to the programming language, such as int for integers or string for characters.</a:t>
            </a:r>
          </a:p>
        </p:txBody>
      </p:sp>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Specifications to Build-up the Blocks</a:t>
            </a:r>
            <a:endParaRPr lang="en-US" dirty="0">
              <a:solidFill>
                <a:srgbClr val="61BC47"/>
              </a:solidFill>
              <a:latin typeface="Poppins SemiBold" panose="00000700000000000000" pitchFamily="50" charset="0"/>
              <a:cs typeface="Poppins SemiBold" panose="00000700000000000000" pitchFamily="50" charset="0"/>
            </a:endParaRPr>
          </a:p>
        </p:txBody>
      </p:sp>
    </p:spTree>
    <p:extLst>
      <p:ext uri="{BB962C8B-B14F-4D97-AF65-F5344CB8AC3E}">
        <p14:creationId xmlns:p14="http://schemas.microsoft.com/office/powerpoint/2010/main" val="256606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2A1A7D-96AF-5B48-87B4-8A4D8157EDC2}"/>
              </a:ext>
            </a:extLst>
          </p:cNvPr>
          <p:cNvSpPr txBox="1"/>
          <p:nvPr/>
        </p:nvSpPr>
        <p:spPr>
          <a:xfrm>
            <a:off x="697020" y="2081273"/>
            <a:ext cx="6278845" cy="3785652"/>
          </a:xfrm>
          <a:prstGeom prst="rect">
            <a:avLst/>
          </a:prstGeom>
          <a:noFill/>
        </p:spPr>
        <p:txBody>
          <a:bodyPr wrap="square" rtlCol="0">
            <a:spAutoFit/>
          </a:bodyPr>
          <a:lstStyle/>
          <a:p>
            <a:pPr algn="just"/>
            <a:r>
              <a:rPr kumimoji="1" lang="en-US" altLang="ja-JP" sz="2400" dirty="0"/>
              <a:t>Only a limited number of programming languages and their libraries can be used on the client-side, so server-side processing is done through blocks. </a:t>
            </a:r>
          </a:p>
          <a:p>
            <a:pPr algn="just"/>
            <a:r>
              <a:rPr kumimoji="1" lang="en-US" altLang="ja-JP" sz="2400" dirty="0"/>
              <a:t>To do this, Ajax can be incorporated into the block program to send a request to execute a CGI data analysis program that exists in the web server. </a:t>
            </a:r>
          </a:p>
          <a:p>
            <a:pPr algn="just"/>
            <a:r>
              <a:rPr kumimoji="1" lang="en-US" altLang="ja-JP" sz="2400" dirty="0"/>
              <a:t>Then, the program is executed on the server and the results are returned to the client. </a:t>
            </a:r>
          </a:p>
        </p:txBody>
      </p:sp>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Built-in scripting languages such as Python</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9DFD50C4-3F0F-D348-BD37-042E11192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478" y="2259599"/>
            <a:ext cx="4519115" cy="3429000"/>
          </a:xfrm>
          <a:prstGeom prst="rect">
            <a:avLst/>
          </a:prstGeom>
        </p:spPr>
      </p:pic>
    </p:spTree>
    <p:extLst>
      <p:ext uri="{BB962C8B-B14F-4D97-AF65-F5344CB8AC3E}">
        <p14:creationId xmlns:p14="http://schemas.microsoft.com/office/powerpoint/2010/main" val="4179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2A1A7D-96AF-5B48-87B4-8A4D8157EDC2}"/>
              </a:ext>
            </a:extLst>
          </p:cNvPr>
          <p:cNvSpPr txBox="1"/>
          <p:nvPr/>
        </p:nvSpPr>
        <p:spPr>
          <a:xfrm>
            <a:off x="697020" y="1535173"/>
            <a:ext cx="11104455" cy="1569660"/>
          </a:xfrm>
          <a:prstGeom prst="rect">
            <a:avLst/>
          </a:prstGeom>
          <a:noFill/>
        </p:spPr>
        <p:txBody>
          <a:bodyPr wrap="square" rtlCol="0">
            <a:spAutoFit/>
          </a:bodyPr>
          <a:lstStyle/>
          <a:p>
            <a:pPr algn="just"/>
            <a:r>
              <a:rPr kumimoji="1" lang="en-US" altLang="ja-JP" sz="2400" dirty="0"/>
              <a:t>In this study, CGI is written in Python, an interpreted high- level, general-purpose programming language. Python comes with several functions as standard libraries, such as the json library for using json and the math library for particular calculations. Many functions are provided in advance. </a:t>
            </a:r>
          </a:p>
        </p:txBody>
      </p:sp>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Built-in scripting languages such as Python</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C5237B91-85BE-544D-BCEE-FDB9EBA31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388" y="3966383"/>
            <a:ext cx="5272087" cy="1602889"/>
          </a:xfrm>
          <a:prstGeom prst="rect">
            <a:avLst/>
          </a:prstGeom>
        </p:spPr>
      </p:pic>
      <p:sp>
        <p:nvSpPr>
          <p:cNvPr id="4" name="正方形/長方形 3">
            <a:extLst>
              <a:ext uri="{FF2B5EF4-FFF2-40B4-BE49-F238E27FC236}">
                <a16:creationId xmlns:a16="http://schemas.microsoft.com/office/drawing/2014/main" id="{570C3CE1-5337-E441-ADDC-F8D7CE6DED5D}"/>
              </a:ext>
            </a:extLst>
          </p:cNvPr>
          <p:cNvSpPr/>
          <p:nvPr/>
        </p:nvSpPr>
        <p:spPr>
          <a:xfrm>
            <a:off x="697020" y="3429000"/>
            <a:ext cx="5660918" cy="2677656"/>
          </a:xfrm>
          <a:prstGeom prst="rect">
            <a:avLst/>
          </a:prstGeom>
        </p:spPr>
        <p:txBody>
          <a:bodyPr wrap="square">
            <a:spAutoFit/>
          </a:bodyPr>
          <a:lstStyle/>
          <a:p>
            <a:pPr algn="just"/>
            <a:r>
              <a:rPr kumimoji="1" lang="en-US" altLang="ja-JP" sz="2400" dirty="0"/>
              <a:t>Writing in Python makes it possible to use a wide variety of third-party libraries, including libraries for mathematical processing, scraping, and multimedia. Therefore, many libraries can be used for data analysis. </a:t>
            </a:r>
            <a:r>
              <a:rPr lang="en-US" altLang="ja-JP" sz="2400" dirty="0"/>
              <a:t>The tooltips explain each block’s role is shown by Figure 7. </a:t>
            </a:r>
            <a:endParaRPr kumimoji="1" lang="en-US" altLang="ja-JP" sz="2400" dirty="0"/>
          </a:p>
        </p:txBody>
      </p:sp>
    </p:spTree>
    <p:extLst>
      <p:ext uri="{BB962C8B-B14F-4D97-AF65-F5344CB8AC3E}">
        <p14:creationId xmlns:p14="http://schemas.microsoft.com/office/powerpoint/2010/main" val="207169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2A1A7D-96AF-5B48-87B4-8A4D8157EDC2}"/>
              </a:ext>
            </a:extLst>
          </p:cNvPr>
          <p:cNvSpPr txBox="1"/>
          <p:nvPr/>
        </p:nvSpPr>
        <p:spPr>
          <a:xfrm>
            <a:off x="697020" y="1602374"/>
            <a:ext cx="10797960" cy="1938992"/>
          </a:xfrm>
          <a:prstGeom prst="rect">
            <a:avLst/>
          </a:prstGeom>
          <a:noFill/>
        </p:spPr>
        <p:txBody>
          <a:bodyPr wrap="square" rtlCol="0">
            <a:spAutoFit/>
          </a:bodyPr>
          <a:lstStyle/>
          <a:p>
            <a:pPr algn="just"/>
            <a:r>
              <a:rPr kumimoji="1" lang="en-US" altLang="ja-JP" sz="2400" dirty="0"/>
              <a:t>Figure 8 shows an excerpt of a source code. Blocks that cannot be connected to others are rejected when one tries to connect them. The output blocks are shown in Figure 9, wherefrom top to bottom, downloads of different files such as csv files, an image file, text file, respectively, are possibly displayed in the console log. Buttons for other functions such as saving block can be visualized in Figure 10. </a:t>
            </a:r>
          </a:p>
        </p:txBody>
      </p:sp>
      <p:sp>
        <p:nvSpPr>
          <p:cNvPr id="17" name="Title 1">
            <a:extLst>
              <a:ext uri="{FF2B5EF4-FFF2-40B4-BE49-F238E27FC236}">
                <a16:creationId xmlns:a16="http://schemas.microsoft.com/office/drawing/2014/main" id="{741F786B-3376-9D4D-A11D-EA6E612EFF4E}"/>
              </a:ext>
            </a:extLst>
          </p:cNvPr>
          <p:cNvSpPr>
            <a:spLocks noGrp="1"/>
          </p:cNvSpPr>
          <p:nvPr>
            <p:ph type="title"/>
          </p:nvPr>
        </p:nvSpPr>
        <p:spPr>
          <a:xfrm>
            <a:off x="697020" y="280897"/>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Architecture of the System Proposed in this Study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Specifications to Build-up the Blocks</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3AA29FAC-99A4-9847-B408-90CB9F743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20" y="3892659"/>
            <a:ext cx="5720540" cy="2364842"/>
          </a:xfrm>
          <a:prstGeom prst="rect">
            <a:avLst/>
          </a:prstGeom>
        </p:spPr>
      </p:pic>
      <p:pic>
        <p:nvPicPr>
          <p:cNvPr id="5" name="図 4">
            <a:extLst>
              <a:ext uri="{FF2B5EF4-FFF2-40B4-BE49-F238E27FC236}">
                <a16:creationId xmlns:a16="http://schemas.microsoft.com/office/drawing/2014/main" id="{14BD064A-FA59-BD44-8709-C6E962513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351" y="3892659"/>
            <a:ext cx="2105025" cy="2111729"/>
          </a:xfrm>
          <a:prstGeom prst="rect">
            <a:avLst/>
          </a:prstGeom>
        </p:spPr>
      </p:pic>
      <p:pic>
        <p:nvPicPr>
          <p:cNvPr id="7" name="図 6">
            <a:extLst>
              <a:ext uri="{FF2B5EF4-FFF2-40B4-BE49-F238E27FC236}">
                <a16:creationId xmlns:a16="http://schemas.microsoft.com/office/drawing/2014/main" id="{DAB48E49-0161-1F4C-9179-4029B1F88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167" y="4269228"/>
            <a:ext cx="2560118" cy="1217172"/>
          </a:xfrm>
          <a:prstGeom prst="rect">
            <a:avLst/>
          </a:prstGeom>
        </p:spPr>
      </p:pic>
    </p:spTree>
    <p:extLst>
      <p:ext uri="{BB962C8B-B14F-4D97-AF65-F5344CB8AC3E}">
        <p14:creationId xmlns:p14="http://schemas.microsoft.com/office/powerpoint/2010/main" val="34577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D7C-189C-4AD8-A8BE-6714776FB932}"/>
              </a:ext>
            </a:extLst>
          </p:cNvPr>
          <p:cNvSpPr>
            <a:spLocks noGrp="1"/>
          </p:cNvSpPr>
          <p:nvPr>
            <p:ph type="title"/>
          </p:nvPr>
        </p:nvSpPr>
        <p:spPr>
          <a:xfrm>
            <a:off x="633225" y="687883"/>
            <a:ext cx="10515600" cy="1325563"/>
          </a:xfrm>
        </p:spPr>
        <p:txBody>
          <a:bodyPr/>
          <a:lstStyle/>
          <a:p>
            <a:r>
              <a:rPr lang="en-US" altLang="ja-JP" dirty="0">
                <a:solidFill>
                  <a:srgbClr val="116DA6"/>
                </a:solidFill>
                <a:latin typeface="Poppins SemiBold" panose="00000700000000000000" pitchFamily="50" charset="0"/>
                <a:cs typeface="Poppins SemiBold" panose="00000700000000000000" pitchFamily="50" charset="0"/>
              </a:rPr>
              <a:t>Experimental Results and Discussion</a:t>
            </a:r>
            <a:br>
              <a:rPr lang="en-US" altLang="ja-JP" dirty="0">
                <a:solidFill>
                  <a:srgbClr val="116DA6"/>
                </a:solidFill>
                <a:latin typeface="Poppins SemiBold" panose="00000700000000000000" pitchFamily="50" charset="0"/>
                <a:cs typeface="Poppins SemiBold" panose="00000700000000000000" pitchFamily="50" charset="0"/>
              </a:rPr>
            </a:br>
            <a:r>
              <a:rPr lang="en-US" altLang="ja-JP" sz="3200" dirty="0">
                <a:solidFill>
                  <a:srgbClr val="61BC47"/>
                </a:solidFill>
                <a:latin typeface="Poppins SemiBold" panose="00000700000000000000" pitchFamily="50" charset="0"/>
                <a:cs typeface="Poppins SemiBold" panose="00000700000000000000" pitchFamily="50" charset="0"/>
              </a:rPr>
              <a:t>Experimental Results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6" name="テキスト ボックス 5">
            <a:extLst>
              <a:ext uri="{FF2B5EF4-FFF2-40B4-BE49-F238E27FC236}">
                <a16:creationId xmlns:a16="http://schemas.microsoft.com/office/drawing/2014/main" id="{E07931E6-503D-5D41-AEA3-5B5476F5B130}"/>
              </a:ext>
            </a:extLst>
          </p:cNvPr>
          <p:cNvSpPr txBox="1"/>
          <p:nvPr/>
        </p:nvSpPr>
        <p:spPr>
          <a:xfrm>
            <a:off x="669290" y="2013446"/>
            <a:ext cx="7458872" cy="4154984"/>
          </a:xfrm>
          <a:prstGeom prst="rect">
            <a:avLst/>
          </a:prstGeom>
          <a:noFill/>
        </p:spPr>
        <p:txBody>
          <a:bodyPr wrap="square">
            <a:spAutoFit/>
          </a:bodyPr>
          <a:lstStyle/>
          <a:p>
            <a:pPr algn="just"/>
            <a:r>
              <a:rPr lang="en-US" altLang="ja-JP" sz="2400" dirty="0"/>
              <a:t>The experiment's purpose is to evaluate whether the proposed system can be used for easy data analysis. We also evaluate the other usability and accessibility of the system. First, we created our account at the login site and logged in. Next, they selected a data analysis tool from the intermediate site and connected it to the </a:t>
            </a:r>
            <a:r>
              <a:rPr lang="en-US" altLang="ja-JP" sz="2400" dirty="0" err="1"/>
              <a:t>DABlockly</a:t>
            </a:r>
            <a:r>
              <a:rPr lang="en-US" altLang="ja-JP" sz="2400" dirty="0"/>
              <a:t> web application.</a:t>
            </a:r>
          </a:p>
          <a:p>
            <a:pPr algn="just"/>
            <a:endParaRPr lang="en-US" altLang="ja-JP" sz="2400" dirty="0"/>
          </a:p>
          <a:p>
            <a:pPr algn="just"/>
            <a:r>
              <a:rPr lang="en-US" altLang="ja-JP" sz="2400" dirty="0"/>
              <a:t>Here, we selected a block that displays frequency components as the data analysis block for voice data. The audio data used in the experiment is shown in Figure 11.</a:t>
            </a:r>
          </a:p>
        </p:txBody>
      </p:sp>
      <p:pic>
        <p:nvPicPr>
          <p:cNvPr id="5" name="図 4">
            <a:extLst>
              <a:ext uri="{FF2B5EF4-FFF2-40B4-BE49-F238E27FC236}">
                <a16:creationId xmlns:a16="http://schemas.microsoft.com/office/drawing/2014/main" id="{2EE0B4CA-6269-9C4A-927E-20136C301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022" y="2585111"/>
            <a:ext cx="3220688" cy="2758413"/>
          </a:xfrm>
          <a:prstGeom prst="rect">
            <a:avLst/>
          </a:prstGeom>
        </p:spPr>
      </p:pic>
    </p:spTree>
    <p:extLst>
      <p:ext uri="{BB962C8B-B14F-4D97-AF65-F5344CB8AC3E}">
        <p14:creationId xmlns:p14="http://schemas.microsoft.com/office/powerpoint/2010/main" val="6141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D7C-189C-4AD8-A8BE-6714776FB932}"/>
              </a:ext>
            </a:extLst>
          </p:cNvPr>
          <p:cNvSpPr>
            <a:spLocks noGrp="1"/>
          </p:cNvSpPr>
          <p:nvPr>
            <p:ph type="title"/>
          </p:nvPr>
        </p:nvSpPr>
        <p:spPr>
          <a:xfrm>
            <a:off x="633225" y="687883"/>
            <a:ext cx="10515600" cy="1325563"/>
          </a:xfrm>
        </p:spPr>
        <p:txBody>
          <a:bodyPr/>
          <a:lstStyle/>
          <a:p>
            <a:r>
              <a:rPr lang="en-US" altLang="ja-JP" dirty="0">
                <a:solidFill>
                  <a:srgbClr val="116DA6"/>
                </a:solidFill>
                <a:latin typeface="Poppins SemiBold" panose="00000700000000000000" pitchFamily="50" charset="0"/>
                <a:cs typeface="Poppins SemiBold" panose="00000700000000000000" pitchFamily="50" charset="0"/>
              </a:rPr>
              <a:t>Experimental Results and Discussion</a:t>
            </a:r>
            <a:br>
              <a:rPr lang="en-US" altLang="ja-JP" dirty="0">
                <a:solidFill>
                  <a:srgbClr val="116DA6"/>
                </a:solidFill>
                <a:latin typeface="Poppins SemiBold" panose="00000700000000000000" pitchFamily="50" charset="0"/>
                <a:cs typeface="Poppins SemiBold" panose="00000700000000000000" pitchFamily="50" charset="0"/>
              </a:rPr>
            </a:br>
            <a:r>
              <a:rPr lang="en-US" altLang="ja-JP" sz="3200" dirty="0">
                <a:solidFill>
                  <a:srgbClr val="61BC47"/>
                </a:solidFill>
                <a:latin typeface="Poppins SemiBold" panose="00000700000000000000" pitchFamily="50" charset="0"/>
                <a:cs typeface="Poppins SemiBold" panose="00000700000000000000" pitchFamily="50" charset="0"/>
              </a:rPr>
              <a:t>Experimental Results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6" name="テキスト ボックス 5">
            <a:extLst>
              <a:ext uri="{FF2B5EF4-FFF2-40B4-BE49-F238E27FC236}">
                <a16:creationId xmlns:a16="http://schemas.microsoft.com/office/drawing/2014/main" id="{E07931E6-503D-5D41-AEA3-5B5476F5B130}"/>
              </a:ext>
            </a:extLst>
          </p:cNvPr>
          <p:cNvSpPr txBox="1"/>
          <p:nvPr/>
        </p:nvSpPr>
        <p:spPr>
          <a:xfrm>
            <a:off x="669290" y="2013446"/>
            <a:ext cx="7139972" cy="2308324"/>
          </a:xfrm>
          <a:prstGeom prst="rect">
            <a:avLst/>
          </a:prstGeom>
          <a:noFill/>
        </p:spPr>
        <p:txBody>
          <a:bodyPr wrap="square">
            <a:spAutoFit/>
          </a:bodyPr>
          <a:lstStyle/>
          <a:p>
            <a:pPr algn="just"/>
            <a:r>
              <a:rPr lang="en-US" altLang="ja-JP" sz="2400" dirty="0"/>
              <a:t>They selected one data analysis block from audio data, numerical data, text data, and image data. The data analysis blocks were selected and used on the actual data. Figure 12 shows the result of displaying the frequency components. Observe that the sound is concentrated roughly in the range of 500Hz to 900Hz.</a:t>
            </a:r>
          </a:p>
        </p:txBody>
      </p:sp>
      <p:pic>
        <p:nvPicPr>
          <p:cNvPr id="8" name="図 7">
            <a:extLst>
              <a:ext uri="{FF2B5EF4-FFF2-40B4-BE49-F238E27FC236}">
                <a16:creationId xmlns:a16="http://schemas.microsoft.com/office/drawing/2014/main" id="{7AE66E8E-4818-4043-B899-12D35185B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81" y="1655861"/>
            <a:ext cx="3120944" cy="2665909"/>
          </a:xfrm>
          <a:prstGeom prst="rect">
            <a:avLst/>
          </a:prstGeom>
        </p:spPr>
      </p:pic>
      <p:sp>
        <p:nvSpPr>
          <p:cNvPr id="3" name="正方形/長方形 2">
            <a:extLst>
              <a:ext uri="{FF2B5EF4-FFF2-40B4-BE49-F238E27FC236}">
                <a16:creationId xmlns:a16="http://schemas.microsoft.com/office/drawing/2014/main" id="{2626984A-46ED-9542-AF2E-8C39CF04396E}"/>
              </a:ext>
            </a:extLst>
          </p:cNvPr>
          <p:cNvSpPr/>
          <p:nvPr/>
        </p:nvSpPr>
        <p:spPr>
          <a:xfrm>
            <a:off x="669290" y="4343002"/>
            <a:ext cx="1930337" cy="584775"/>
          </a:xfrm>
          <a:prstGeom prst="rect">
            <a:avLst/>
          </a:prstGeom>
        </p:spPr>
        <p:txBody>
          <a:bodyPr wrap="none">
            <a:spAutoFit/>
          </a:bodyPr>
          <a:lstStyle/>
          <a:p>
            <a:r>
              <a:rPr lang="en-US" altLang="ja-JP" sz="3200" dirty="0">
                <a:solidFill>
                  <a:srgbClr val="61BC47"/>
                </a:solidFill>
                <a:latin typeface="Poppins SemiBold" panose="00000700000000000000" pitchFamily="50" charset="0"/>
                <a:cs typeface="Poppins SemiBold" panose="00000700000000000000" pitchFamily="50" charset="0"/>
              </a:rPr>
              <a:t>Discussion</a:t>
            </a:r>
            <a:endParaRPr lang="ja-JP" altLang="en-US" sz="3200"/>
          </a:p>
        </p:txBody>
      </p:sp>
      <p:sp>
        <p:nvSpPr>
          <p:cNvPr id="7" name="テキスト ボックス 6">
            <a:extLst>
              <a:ext uri="{FF2B5EF4-FFF2-40B4-BE49-F238E27FC236}">
                <a16:creationId xmlns:a16="http://schemas.microsoft.com/office/drawing/2014/main" id="{6531D21F-4C7D-E040-8661-CB004E915AC0}"/>
              </a:ext>
            </a:extLst>
          </p:cNvPr>
          <p:cNvSpPr txBox="1"/>
          <p:nvPr/>
        </p:nvSpPr>
        <p:spPr>
          <a:xfrm>
            <a:off x="669289" y="4927777"/>
            <a:ext cx="11032173" cy="1569660"/>
          </a:xfrm>
          <a:prstGeom prst="rect">
            <a:avLst/>
          </a:prstGeom>
          <a:noFill/>
        </p:spPr>
        <p:txBody>
          <a:bodyPr wrap="square">
            <a:spAutoFit/>
          </a:bodyPr>
          <a:lstStyle/>
          <a:p>
            <a:pPr algn="just"/>
            <a:r>
              <a:rPr lang="en-US" altLang="ja-JP" sz="2400" dirty="0"/>
              <a:t>As for usability, the first problem is that it takes a long time to load a file when the data size is large. Image data and audio data are encoded in base 64 and displayed as characters on the </a:t>
            </a:r>
            <a:r>
              <a:rPr lang="en-US" altLang="ja-JP" sz="2400" dirty="0" err="1"/>
              <a:t>Blockly</a:t>
            </a:r>
            <a:r>
              <a:rPr lang="en-US" altLang="ja-JP" sz="2400" dirty="0"/>
              <a:t>. We think this is caused by the fact that the data is not stored on the server. The reason for this is that the client-side processing is heavily loaded.</a:t>
            </a:r>
          </a:p>
        </p:txBody>
      </p:sp>
    </p:spTree>
    <p:extLst>
      <p:ext uri="{BB962C8B-B14F-4D97-AF65-F5344CB8AC3E}">
        <p14:creationId xmlns:p14="http://schemas.microsoft.com/office/powerpoint/2010/main" val="163921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D7C-189C-4AD8-A8BE-6714776FB932}"/>
              </a:ext>
            </a:extLst>
          </p:cNvPr>
          <p:cNvSpPr>
            <a:spLocks noGrp="1"/>
          </p:cNvSpPr>
          <p:nvPr>
            <p:ph type="title"/>
          </p:nvPr>
        </p:nvSpPr>
        <p:spPr>
          <a:xfrm>
            <a:off x="735623" y="564981"/>
            <a:ext cx="10515600" cy="1325563"/>
          </a:xfrm>
        </p:spPr>
        <p:txBody>
          <a:bodyPr/>
          <a:lstStyle/>
          <a:p>
            <a:r>
              <a:rPr lang="en-US" altLang="ja-JP" dirty="0">
                <a:solidFill>
                  <a:srgbClr val="116DA6"/>
                </a:solidFill>
                <a:latin typeface="Poppins SemiBold" panose="00000700000000000000" pitchFamily="50" charset="0"/>
                <a:cs typeface="Poppins SemiBold" panose="00000700000000000000" pitchFamily="50" charset="0"/>
              </a:rPr>
              <a:t>Conclusions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4" name="テキスト ボックス 3">
            <a:extLst>
              <a:ext uri="{FF2B5EF4-FFF2-40B4-BE49-F238E27FC236}">
                <a16:creationId xmlns:a16="http://schemas.microsoft.com/office/drawing/2014/main" id="{23999C48-D5DF-2542-803A-BBC5A15B5BE1}"/>
              </a:ext>
            </a:extLst>
          </p:cNvPr>
          <p:cNvSpPr txBox="1"/>
          <p:nvPr/>
        </p:nvSpPr>
        <p:spPr>
          <a:xfrm>
            <a:off x="735623" y="1709397"/>
            <a:ext cx="10720754" cy="4893647"/>
          </a:xfrm>
          <a:prstGeom prst="rect">
            <a:avLst/>
          </a:prstGeom>
          <a:noFill/>
        </p:spPr>
        <p:txBody>
          <a:bodyPr wrap="square" rtlCol="0">
            <a:spAutoFit/>
          </a:bodyPr>
          <a:lstStyle/>
          <a:p>
            <a:pPr algn="just"/>
            <a:r>
              <a:rPr kumimoji="1" lang="en-US" altLang="ja-JP" sz="2600" dirty="0"/>
              <a:t>In this study, we developed a data analysis system using a visual programming language. We developed a data analysis system using a visual programming language. </a:t>
            </a:r>
          </a:p>
          <a:p>
            <a:pPr algn="just"/>
            <a:r>
              <a:rPr kumimoji="1" lang="en-US" altLang="ja-JP" sz="2600" dirty="0"/>
              <a:t>We used Ajax communication to call the necessary libraries and CGI programs from the server side. In </a:t>
            </a:r>
            <a:r>
              <a:rPr kumimoji="1" lang="en-US" altLang="ja-JP" sz="2600" dirty="0" err="1"/>
              <a:t>Blockly</a:t>
            </a:r>
            <a:r>
              <a:rPr kumimoji="1" lang="en-US" altLang="ja-JP" sz="2600" dirty="0"/>
              <a:t>, data analysis results are displayed on the visual program by calling the necessary libraries and the CGI program that executes them from the server side using Ajax communication.</a:t>
            </a:r>
          </a:p>
          <a:p>
            <a:pPr algn="just"/>
            <a:r>
              <a:rPr kumimoji="1" lang="en-US" altLang="ja-JP" sz="2600" dirty="0"/>
              <a:t>Besides, unifying the data format made it possible to stack blocks in some blocks and perform other data analyses using the output results from the previous block's data analysis in a single run. Also, experiments have shown that it is possible to analyze numerical data, text data, image data, and voice data.</a:t>
            </a:r>
          </a:p>
        </p:txBody>
      </p:sp>
    </p:spTree>
    <p:extLst>
      <p:ext uri="{BB962C8B-B14F-4D97-AF65-F5344CB8AC3E}">
        <p14:creationId xmlns:p14="http://schemas.microsoft.com/office/powerpoint/2010/main" val="406860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607118" y="1426019"/>
            <a:ext cx="10964759" cy="1938992"/>
          </a:xfrm>
          <a:prstGeom prst="rect">
            <a:avLst/>
          </a:prstGeom>
          <a:noFill/>
        </p:spPr>
        <p:txBody>
          <a:bodyPr wrap="square" rtlCol="0">
            <a:spAutoFit/>
          </a:bodyPr>
          <a:lstStyle/>
          <a:p>
            <a:pPr algn="just"/>
            <a:r>
              <a:rPr kumimoji="1" lang="en-US" altLang="ja-JP" sz="2400" dirty="0"/>
              <a:t>The purpose of this research is to develop a programming environment easy to use for the general public by using visual programming to reduce a program written in an extended source code into a single block. Additionally, we developed a system allowing clients to understand the analysis a selected block performs by describing the block on the system.</a:t>
            </a:r>
          </a:p>
        </p:txBody>
      </p:sp>
      <p:sp>
        <p:nvSpPr>
          <p:cNvPr id="6" name="Title 1">
            <a:extLst>
              <a:ext uri="{FF2B5EF4-FFF2-40B4-BE49-F238E27FC236}">
                <a16:creationId xmlns:a16="http://schemas.microsoft.com/office/drawing/2014/main" id="{8FA19A23-8C5F-AB43-B7E7-18FB4A576A5E}"/>
              </a:ext>
            </a:extLst>
          </p:cNvPr>
          <p:cNvSpPr txBox="1">
            <a:spLocks/>
          </p:cNvSpPr>
          <p:nvPr/>
        </p:nvSpPr>
        <p:spPr>
          <a:xfrm>
            <a:off x="607118" y="2233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16DA6"/>
                </a:solidFill>
                <a:latin typeface="Poppins SemiBold" panose="00000700000000000000" pitchFamily="50" charset="0"/>
                <a:cs typeface="Poppins SemiBold" panose="00000700000000000000" pitchFamily="50" charset="0"/>
              </a:rPr>
              <a:t>Introduction</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Background of this study</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8" name="Title 1">
            <a:extLst>
              <a:ext uri="{FF2B5EF4-FFF2-40B4-BE49-F238E27FC236}">
                <a16:creationId xmlns:a16="http://schemas.microsoft.com/office/drawing/2014/main" id="{A96BC023-0868-C943-B370-7DCCCF49BDF1}"/>
              </a:ext>
            </a:extLst>
          </p:cNvPr>
          <p:cNvSpPr txBox="1">
            <a:spLocks/>
          </p:cNvSpPr>
          <p:nvPr/>
        </p:nvSpPr>
        <p:spPr>
          <a:xfrm>
            <a:off x="628383" y="3714162"/>
            <a:ext cx="10515600" cy="662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61BC47"/>
                </a:solidFill>
                <a:latin typeface="Poppins SemiBold" panose="00000700000000000000" pitchFamily="50" charset="0"/>
                <a:cs typeface="Poppins SemiBold" panose="00000700000000000000" pitchFamily="50" charset="0"/>
              </a:rPr>
              <a:t>Purpose of this study</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9" name="テキスト ボックス 8">
            <a:extLst>
              <a:ext uri="{FF2B5EF4-FFF2-40B4-BE49-F238E27FC236}">
                <a16:creationId xmlns:a16="http://schemas.microsoft.com/office/drawing/2014/main" id="{58B7D67E-ADA8-6D4C-8ABE-657FC8C9D052}"/>
              </a:ext>
            </a:extLst>
          </p:cNvPr>
          <p:cNvSpPr txBox="1"/>
          <p:nvPr/>
        </p:nvSpPr>
        <p:spPr>
          <a:xfrm>
            <a:off x="628383" y="4324748"/>
            <a:ext cx="11013464" cy="2308324"/>
          </a:xfrm>
          <a:prstGeom prst="rect">
            <a:avLst/>
          </a:prstGeom>
          <a:noFill/>
        </p:spPr>
        <p:txBody>
          <a:bodyPr wrap="square" rtlCol="0">
            <a:spAutoFit/>
          </a:bodyPr>
          <a:lstStyle/>
          <a:p>
            <a:pPr algn="just"/>
            <a:r>
              <a:rPr kumimoji="1" lang="en-US" altLang="ja-JP" sz="2400" dirty="0"/>
              <a:t>A data scientist is a person capable of extracting valuable knowledge from data and applying it to corporate decision-making, rather than merely aggregating and processing data within a company or organization. However, there is no clear definition of a 'data scientist.’ In this research, we developed a system with data analysis functions. We can obtain data analysis results in real-time by simply clicking a mouse or a button on a website. </a:t>
            </a:r>
            <a:endParaRPr kumimoji="1" lang="ja-JP" altLang="en-US" sz="2400" dirty="0"/>
          </a:p>
        </p:txBody>
      </p:sp>
    </p:spTree>
    <p:extLst>
      <p:ext uri="{BB962C8B-B14F-4D97-AF65-F5344CB8AC3E}">
        <p14:creationId xmlns:p14="http://schemas.microsoft.com/office/powerpoint/2010/main" val="15475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A19A23-8C5F-AB43-B7E7-18FB4A576A5E}"/>
              </a:ext>
            </a:extLst>
          </p:cNvPr>
          <p:cNvSpPr txBox="1">
            <a:spLocks/>
          </p:cNvSpPr>
          <p:nvPr/>
        </p:nvSpPr>
        <p:spPr>
          <a:xfrm>
            <a:off x="589268" y="375813"/>
            <a:ext cx="10515600" cy="5865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16DA6"/>
                </a:solidFill>
                <a:latin typeface="Poppins SemiBold" panose="00000700000000000000" pitchFamily="50" charset="0"/>
                <a:cs typeface="Poppins SemiBold" panose="00000700000000000000" pitchFamily="50" charset="0"/>
              </a:rPr>
              <a:t>Agenda</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9" name="テキスト ボックス 8">
            <a:extLst>
              <a:ext uri="{FF2B5EF4-FFF2-40B4-BE49-F238E27FC236}">
                <a16:creationId xmlns:a16="http://schemas.microsoft.com/office/drawing/2014/main" id="{58B7D67E-ADA8-6D4C-8ABE-657FC8C9D052}"/>
              </a:ext>
            </a:extLst>
          </p:cNvPr>
          <p:cNvSpPr txBox="1"/>
          <p:nvPr/>
        </p:nvSpPr>
        <p:spPr>
          <a:xfrm>
            <a:off x="589268" y="962362"/>
            <a:ext cx="11013464" cy="5632311"/>
          </a:xfrm>
          <a:prstGeom prst="rect">
            <a:avLst/>
          </a:prstGeom>
          <a:noFill/>
        </p:spPr>
        <p:txBody>
          <a:bodyPr wrap="square" rtlCol="0">
            <a:spAutoFit/>
          </a:bodyPr>
          <a:lstStyle/>
          <a:p>
            <a:pPr algn="just"/>
            <a:r>
              <a:rPr kumimoji="1" lang="en-US" altLang="ja-JP" sz="2400" dirty="0"/>
              <a:t>This paper is structured as follows. After this introduction, </a:t>
            </a:r>
          </a:p>
          <a:p>
            <a:pPr algn="just"/>
            <a:endParaRPr kumimoji="1" lang="en-US" altLang="ja-JP" sz="2400" dirty="0"/>
          </a:p>
          <a:p>
            <a:pPr algn="just"/>
            <a:r>
              <a:rPr kumimoji="1" lang="en-US" altLang="ja-JP" sz="2400" dirty="0"/>
              <a:t>Section 2 introduces the research's background and purpose, describing human society's history and the challenges for managing information from conventional society to Society 5.0 and the basic knowledge needed for this research, such as server-side programs and visual programming. </a:t>
            </a:r>
          </a:p>
          <a:p>
            <a:pPr algn="just"/>
            <a:r>
              <a:rPr kumimoji="1" lang="en-US" altLang="ja-JP" sz="2400" dirty="0"/>
              <a:t>Section 3 describes and explains the path and details from the server's selection to the study's environment, and the server's OS, programming language, and security are explained. </a:t>
            </a:r>
          </a:p>
          <a:p>
            <a:pPr algn="just"/>
            <a:r>
              <a:rPr kumimoji="1" lang="en-US" altLang="ja-JP" sz="2400" dirty="0"/>
              <a:t>A system combining data analysis and a visual programming language is proposed in Section 4. The section also describes data structures, system structure, and various functions required for data analysis. </a:t>
            </a:r>
          </a:p>
          <a:p>
            <a:pPr algn="just"/>
            <a:r>
              <a:rPr kumimoji="1" lang="en-US" altLang="ja-JP" sz="2400" dirty="0"/>
              <a:t>Section 5 outlines the experiment, results, and discussion, respectively. </a:t>
            </a:r>
          </a:p>
          <a:p>
            <a:pPr algn="just"/>
            <a:r>
              <a:rPr kumimoji="1" lang="en-US" altLang="ja-JP" sz="2400" dirty="0"/>
              <a:t>Section 6 summarizes the study and discusses future work, including necessary improvements for the system.</a:t>
            </a:r>
            <a:endParaRPr kumimoji="1" lang="ja-JP" altLang="en-US" sz="2400" dirty="0"/>
          </a:p>
        </p:txBody>
      </p:sp>
    </p:spTree>
    <p:extLst>
      <p:ext uri="{BB962C8B-B14F-4D97-AF65-F5344CB8AC3E}">
        <p14:creationId xmlns:p14="http://schemas.microsoft.com/office/powerpoint/2010/main" val="7826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D7C-189C-4AD8-A8BE-6714776FB932}"/>
              </a:ext>
            </a:extLst>
          </p:cNvPr>
          <p:cNvSpPr>
            <a:spLocks noGrp="1"/>
          </p:cNvSpPr>
          <p:nvPr>
            <p:ph type="title"/>
          </p:nvPr>
        </p:nvSpPr>
        <p:spPr>
          <a:xfrm>
            <a:off x="551794" y="704982"/>
            <a:ext cx="1051560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Web Applications in Cyber-Physical Systems</a:t>
            </a:r>
            <a:br>
              <a:rPr lang="en-US" altLang="ja-JP" dirty="0">
                <a:solidFill>
                  <a:srgbClr val="116DA6"/>
                </a:solidFill>
                <a:latin typeface="Poppins SemiBold" panose="00000700000000000000" pitchFamily="50" charset="0"/>
                <a:cs typeface="Poppins SemiBold" panose="00000700000000000000" pitchFamily="50" charset="0"/>
              </a:rPr>
            </a:br>
            <a:r>
              <a:rPr lang="en-US" altLang="ja-JP" sz="3200" dirty="0">
                <a:solidFill>
                  <a:srgbClr val="61BC47"/>
                </a:solidFill>
                <a:latin typeface="Poppins SemiBold" panose="00000700000000000000" pitchFamily="50" charset="0"/>
                <a:cs typeface="Poppins SemiBold" panose="00000700000000000000" pitchFamily="50" charset="0"/>
              </a:rPr>
              <a:t>Digital Transformation and Society 5.0</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9" name="テキスト ボックス 8"/>
          <p:cNvSpPr txBox="1"/>
          <p:nvPr/>
        </p:nvSpPr>
        <p:spPr>
          <a:xfrm>
            <a:off x="4463956" y="2513530"/>
            <a:ext cx="6991361" cy="3785652"/>
          </a:xfrm>
          <a:prstGeom prst="rect">
            <a:avLst/>
          </a:prstGeom>
          <a:noFill/>
        </p:spPr>
        <p:txBody>
          <a:bodyPr wrap="square" rtlCol="0">
            <a:spAutoFit/>
          </a:bodyPr>
          <a:lstStyle/>
          <a:p>
            <a:pPr algn="just"/>
            <a:r>
              <a:rPr kumimoji="1" lang="en-US" altLang="ja-JP" sz="2400" dirty="0"/>
              <a:t>The words cyber-physical systems (CPS) have been heard more and more frequently. CPS are systems that collect, process, and utilize data obtained from the real world. </a:t>
            </a:r>
          </a:p>
          <a:p>
            <a:pPr algn="just"/>
            <a:endParaRPr kumimoji="1" lang="en-US" altLang="ja-JP" sz="2400" dirty="0"/>
          </a:p>
          <a:p>
            <a:pPr algn="just"/>
            <a:r>
              <a:rPr kumimoji="1" lang="en-US" altLang="ja-JP" sz="2400" dirty="0"/>
              <a:t>The systems contribute to all social systems' efficiency, creating new industries and intellectual productivity improvement. They also connect cyberspace and physical space employing networks, as shown in Figure 1.</a:t>
            </a:r>
            <a:endParaRPr kumimoji="1" lang="ja-JP" altLang="en-US" sz="2400" dirty="0"/>
          </a:p>
        </p:txBody>
      </p:sp>
      <p:pic>
        <p:nvPicPr>
          <p:cNvPr id="16" name="図 15" descr="挿絵 が含まれている画像&#10;&#10;自動的に生成された説明">
            <a:extLst>
              <a:ext uri="{FF2B5EF4-FFF2-40B4-BE49-F238E27FC236}">
                <a16:creationId xmlns:a16="http://schemas.microsoft.com/office/drawing/2014/main" id="{32094888-D279-43AB-9C73-D18611355CC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06536" y="2098352"/>
            <a:ext cx="1120114" cy="1080000"/>
          </a:xfrm>
          <a:prstGeom prst="rect">
            <a:avLst/>
          </a:prstGeom>
        </p:spPr>
      </p:pic>
      <p:pic>
        <p:nvPicPr>
          <p:cNvPr id="4" name="図 3">
            <a:extLst>
              <a:ext uri="{FF2B5EF4-FFF2-40B4-BE49-F238E27FC236}">
                <a16:creationId xmlns:a16="http://schemas.microsoft.com/office/drawing/2014/main" id="{F082C207-99B2-C841-B279-68B4FDF3A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90" y="3246159"/>
            <a:ext cx="3551475" cy="3053023"/>
          </a:xfrm>
          <a:prstGeom prst="rect">
            <a:avLst/>
          </a:prstGeom>
        </p:spPr>
      </p:pic>
    </p:spTree>
    <p:extLst>
      <p:ext uri="{BB962C8B-B14F-4D97-AF65-F5344CB8AC3E}">
        <p14:creationId xmlns:p14="http://schemas.microsoft.com/office/powerpoint/2010/main" val="4132178254"/>
      </p:ext>
    </p:extLst>
  </p:cSld>
  <p:clrMapOvr>
    <a:masterClrMapping/>
  </p:clrMapOvr>
  <mc:AlternateContent xmlns:mc="http://schemas.openxmlformats.org/markup-compatibility/2006" xmlns:p14="http://schemas.microsoft.com/office/powerpoint/2010/main">
    <mc:Choice Requires="p14">
      <p:transition spd="slow" p14:dur="2000" advTm="3919"/>
    </mc:Choice>
    <mc:Fallback xmlns="">
      <p:transition spd="slow" advTm="3919"/>
    </mc:Fallback>
  </mc:AlternateContent>
  <p:extLst>
    <p:ext uri="{E180D4A7-C9FB-4DFB-919C-405C955672EB}">
      <p14:showEvtLst xmlns:p14="http://schemas.microsoft.com/office/powerpoint/2010/main">
        <p14:playEvt time="20" objId="6"/>
        <p14:stopEvt time="3919"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798617" y="920281"/>
            <a:ext cx="1051560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Web Applications in Cyber-Physical Systems</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Example of DX</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8" name="図 7" descr="挿絵 が含まれている画像&#10;&#10;自動的に生成された説明">
            <a:extLst>
              <a:ext uri="{FF2B5EF4-FFF2-40B4-BE49-F238E27FC236}">
                <a16:creationId xmlns:a16="http://schemas.microsoft.com/office/drawing/2014/main" id="{9EC32588-A592-BD46-9197-2D58307335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8617" y="2278052"/>
            <a:ext cx="1269773" cy="1080000"/>
          </a:xfrm>
          <a:prstGeom prst="rect">
            <a:avLst/>
          </a:prstGeom>
        </p:spPr>
      </p:pic>
      <p:sp>
        <p:nvSpPr>
          <p:cNvPr id="9" name="テキスト ボックス 8">
            <a:extLst>
              <a:ext uri="{FF2B5EF4-FFF2-40B4-BE49-F238E27FC236}">
                <a16:creationId xmlns:a16="http://schemas.microsoft.com/office/drawing/2014/main" id="{04D7012B-6B0C-A545-80A0-959566375F2B}"/>
              </a:ext>
            </a:extLst>
          </p:cNvPr>
          <p:cNvSpPr txBox="1"/>
          <p:nvPr/>
        </p:nvSpPr>
        <p:spPr>
          <a:xfrm>
            <a:off x="2327014" y="2189931"/>
            <a:ext cx="9383197" cy="1200329"/>
          </a:xfrm>
          <a:prstGeom prst="rect">
            <a:avLst/>
          </a:prstGeom>
          <a:noFill/>
        </p:spPr>
        <p:txBody>
          <a:bodyPr wrap="square" rtlCol="0">
            <a:spAutoFit/>
          </a:bodyPr>
          <a:lstStyle/>
          <a:p>
            <a:pPr algn="just"/>
            <a:r>
              <a:rPr kumimoji="1" lang="en-US" altLang="ja-JP" sz="2400" dirty="0"/>
              <a:t>The concept at the beginning of DX was that "ever-evolving technology will improve our lives", i.e., the concept applies not only for corporations but for all the technology.</a:t>
            </a:r>
            <a:endParaRPr kumimoji="1" lang="ja-JP" altLang="en-US" sz="2400" dirty="0"/>
          </a:p>
        </p:txBody>
      </p:sp>
      <p:pic>
        <p:nvPicPr>
          <p:cNvPr id="3" name="図 2">
            <a:extLst>
              <a:ext uri="{FF2B5EF4-FFF2-40B4-BE49-F238E27FC236}">
                <a16:creationId xmlns:a16="http://schemas.microsoft.com/office/drawing/2014/main" id="{8CFB878A-0A71-3F4B-88AA-ECCC68005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39" y="3918146"/>
            <a:ext cx="4102281" cy="2444940"/>
          </a:xfrm>
          <a:prstGeom prst="rect">
            <a:avLst/>
          </a:prstGeom>
        </p:spPr>
      </p:pic>
      <p:sp>
        <p:nvSpPr>
          <p:cNvPr id="7" name="テキスト ボックス 6">
            <a:extLst>
              <a:ext uri="{FF2B5EF4-FFF2-40B4-BE49-F238E27FC236}">
                <a16:creationId xmlns:a16="http://schemas.microsoft.com/office/drawing/2014/main" id="{8AEC1B5F-55AC-9B4D-9439-29B59646DED1}"/>
              </a:ext>
            </a:extLst>
          </p:cNvPr>
          <p:cNvSpPr txBox="1"/>
          <p:nvPr/>
        </p:nvSpPr>
        <p:spPr>
          <a:xfrm>
            <a:off x="4900898" y="3520890"/>
            <a:ext cx="6809313" cy="3046988"/>
          </a:xfrm>
          <a:prstGeom prst="rect">
            <a:avLst/>
          </a:prstGeom>
          <a:noFill/>
        </p:spPr>
        <p:txBody>
          <a:bodyPr wrap="square" rtlCol="0">
            <a:spAutoFit/>
          </a:bodyPr>
          <a:lstStyle/>
          <a:p>
            <a:pPr algn="just"/>
            <a:r>
              <a:rPr kumimoji="1" lang="en-US" altLang="ja-JP" sz="2400" dirty="0"/>
              <a:t>Digitization represents the conversion of data into a different format, for instance, letters to emails, human work to artificial intelligence work, that is, the transformation of digital technology into something more efficient. At the same time, digitalization refers to the digitization of business models. Therefore, as shown in Figure 2, digitization of things is the preliminary stage of digitalization.</a:t>
            </a:r>
            <a:endParaRPr kumimoji="1" lang="ja-JP" altLang="en-US" sz="2400" dirty="0"/>
          </a:p>
        </p:txBody>
      </p:sp>
    </p:spTree>
    <p:extLst>
      <p:ext uri="{BB962C8B-B14F-4D97-AF65-F5344CB8AC3E}">
        <p14:creationId xmlns:p14="http://schemas.microsoft.com/office/powerpoint/2010/main" val="332734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493817" y="92459"/>
            <a:ext cx="1051560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Web Applications in Cyber-Physical Systems</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Essential Information and Technology for Server-side Programs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13" name="テキスト ボックス 12">
            <a:extLst>
              <a:ext uri="{FF2B5EF4-FFF2-40B4-BE49-F238E27FC236}">
                <a16:creationId xmlns:a16="http://schemas.microsoft.com/office/drawing/2014/main" id="{B79CE956-496F-C742-869E-3BE0365B1E4F}"/>
              </a:ext>
            </a:extLst>
          </p:cNvPr>
          <p:cNvSpPr txBox="1"/>
          <p:nvPr/>
        </p:nvSpPr>
        <p:spPr>
          <a:xfrm>
            <a:off x="578877" y="1418022"/>
            <a:ext cx="10797960" cy="1938992"/>
          </a:xfrm>
          <a:prstGeom prst="rect">
            <a:avLst/>
          </a:prstGeom>
          <a:noFill/>
        </p:spPr>
        <p:txBody>
          <a:bodyPr wrap="square" rtlCol="0">
            <a:spAutoFit/>
          </a:bodyPr>
          <a:lstStyle/>
          <a:p>
            <a:pPr algn="just"/>
            <a:r>
              <a:rPr kumimoji="1" lang="en-US" altLang="ja-JP" sz="2400" dirty="0"/>
              <a:t>Server-side technology refers to programs such as PHP and Perl running on the server and the database. For example, in a lodging reservation site, data inserted by a user is sent to the server. The server-side technology searches for room availability information in the database returns the results, or stores the user's information in the database and saves it as reservation information.</a:t>
            </a:r>
          </a:p>
        </p:txBody>
      </p:sp>
      <p:pic>
        <p:nvPicPr>
          <p:cNvPr id="3" name="図 2">
            <a:extLst>
              <a:ext uri="{FF2B5EF4-FFF2-40B4-BE49-F238E27FC236}">
                <a16:creationId xmlns:a16="http://schemas.microsoft.com/office/drawing/2014/main" id="{FCFBBD01-795F-0D44-95B9-3098541DF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77" y="3500987"/>
            <a:ext cx="4139841" cy="2730311"/>
          </a:xfrm>
          <a:prstGeom prst="rect">
            <a:avLst/>
          </a:prstGeom>
        </p:spPr>
      </p:pic>
      <p:sp>
        <p:nvSpPr>
          <p:cNvPr id="11" name="Title 1">
            <a:extLst>
              <a:ext uri="{FF2B5EF4-FFF2-40B4-BE49-F238E27FC236}">
                <a16:creationId xmlns:a16="http://schemas.microsoft.com/office/drawing/2014/main" id="{880EA762-C5F7-0F41-9045-F37561CD7D40}"/>
              </a:ext>
            </a:extLst>
          </p:cNvPr>
          <p:cNvSpPr txBox="1">
            <a:spLocks/>
          </p:cNvSpPr>
          <p:nvPr/>
        </p:nvSpPr>
        <p:spPr>
          <a:xfrm>
            <a:off x="4963886" y="3447119"/>
            <a:ext cx="4361628" cy="662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61BC47"/>
                </a:solidFill>
                <a:latin typeface="Poppins SemiBold" panose="00000700000000000000" pitchFamily="50" charset="0"/>
                <a:cs typeface="Poppins SemiBold" panose="00000700000000000000" pitchFamily="50" charset="0"/>
              </a:rPr>
              <a:t>Visual Programming</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12" name="テキスト ボックス 11">
            <a:extLst>
              <a:ext uri="{FF2B5EF4-FFF2-40B4-BE49-F238E27FC236}">
                <a16:creationId xmlns:a16="http://schemas.microsoft.com/office/drawing/2014/main" id="{7C71D48C-CA9D-A547-9C2D-62B59A75AD7A}"/>
              </a:ext>
            </a:extLst>
          </p:cNvPr>
          <p:cNvSpPr txBox="1"/>
          <p:nvPr/>
        </p:nvSpPr>
        <p:spPr>
          <a:xfrm>
            <a:off x="4963885" y="4056089"/>
            <a:ext cx="6412951" cy="1938992"/>
          </a:xfrm>
          <a:prstGeom prst="rect">
            <a:avLst/>
          </a:prstGeom>
          <a:noFill/>
        </p:spPr>
        <p:txBody>
          <a:bodyPr wrap="square" rtlCol="0">
            <a:spAutoFit/>
          </a:bodyPr>
          <a:lstStyle/>
          <a:p>
            <a:pPr algn="just"/>
            <a:r>
              <a:rPr kumimoji="1" lang="en-US" altLang="ja-JP" sz="2400" dirty="0"/>
              <a:t>Block-type visual programming is similar to the idea of a text language and is considered most suitable for programming education. Figure 3 shows </a:t>
            </a:r>
            <a:r>
              <a:rPr kumimoji="1" lang="en-US" altLang="ja-JP" sz="2400" dirty="0" err="1"/>
              <a:t>Blockly</a:t>
            </a:r>
            <a:r>
              <a:rPr kumimoji="1" lang="en-US" altLang="ja-JP" sz="2400" dirty="0"/>
              <a:t>, a block-type visual programming language.</a:t>
            </a:r>
          </a:p>
        </p:txBody>
      </p:sp>
    </p:spTree>
    <p:extLst>
      <p:ext uri="{BB962C8B-B14F-4D97-AF65-F5344CB8AC3E}">
        <p14:creationId xmlns:p14="http://schemas.microsoft.com/office/powerpoint/2010/main" val="206070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493817" y="562722"/>
            <a:ext cx="1079796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Information Technology Required to Develop the Web Application</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Selection and Configuration of Servers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3" name="テキスト ボックス 2">
            <a:extLst>
              <a:ext uri="{FF2B5EF4-FFF2-40B4-BE49-F238E27FC236}">
                <a16:creationId xmlns:a16="http://schemas.microsoft.com/office/drawing/2014/main" id="{E6FA21E0-EE5D-0C46-A91E-F146B5FBF22C}"/>
              </a:ext>
            </a:extLst>
          </p:cNvPr>
          <p:cNvSpPr txBox="1"/>
          <p:nvPr/>
        </p:nvSpPr>
        <p:spPr>
          <a:xfrm>
            <a:off x="493817" y="2376010"/>
            <a:ext cx="6011486" cy="3785652"/>
          </a:xfrm>
          <a:prstGeom prst="rect">
            <a:avLst/>
          </a:prstGeom>
          <a:noFill/>
        </p:spPr>
        <p:txBody>
          <a:bodyPr wrap="square" rtlCol="0">
            <a:spAutoFit/>
          </a:bodyPr>
          <a:lstStyle/>
          <a:p>
            <a:pPr algn="just"/>
            <a:r>
              <a:rPr kumimoji="1" lang="en-US" altLang="ja-JP" sz="2400" dirty="0"/>
              <a:t>This study uses </a:t>
            </a:r>
            <a:r>
              <a:rPr kumimoji="1" lang="en-US" altLang="ja-JP" sz="2400" dirty="0" err="1"/>
              <a:t>Blockly</a:t>
            </a:r>
            <a:r>
              <a:rPr kumimoji="1" lang="en-US" altLang="ja-JP" sz="2400" dirty="0"/>
              <a:t>, whose description is presented in Table 1 as the visual programming framework for being highly scalable and can run on the web.</a:t>
            </a:r>
          </a:p>
          <a:p>
            <a:pPr algn="just"/>
            <a:endParaRPr kumimoji="1" lang="en-US" altLang="ja-JP" sz="2400" dirty="0"/>
          </a:p>
          <a:p>
            <a:pPr algn="just"/>
            <a:r>
              <a:rPr kumimoji="1" lang="en-US" altLang="ja-JP" sz="2400" dirty="0"/>
              <a:t>This describes the process to select a physical server, and its implementation in the environment of the proposed system. As shown in Table 2, this study employs </a:t>
            </a:r>
            <a:r>
              <a:rPr kumimoji="1" lang="en-US" altLang="ja-JP" sz="2400" dirty="0" err="1"/>
              <a:t>onpremise</a:t>
            </a:r>
            <a:r>
              <a:rPr kumimoji="1" lang="en-US" altLang="ja-JP" sz="2400" dirty="0"/>
              <a:t> for scalability.</a:t>
            </a:r>
          </a:p>
        </p:txBody>
      </p:sp>
      <p:pic>
        <p:nvPicPr>
          <p:cNvPr id="5" name="図 4">
            <a:extLst>
              <a:ext uri="{FF2B5EF4-FFF2-40B4-BE49-F238E27FC236}">
                <a16:creationId xmlns:a16="http://schemas.microsoft.com/office/drawing/2014/main" id="{DEDBDA61-107F-4A4D-8818-099CAD576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058" y="1575943"/>
            <a:ext cx="4839125" cy="2026442"/>
          </a:xfrm>
          <a:prstGeom prst="rect">
            <a:avLst/>
          </a:prstGeom>
        </p:spPr>
      </p:pic>
      <p:pic>
        <p:nvPicPr>
          <p:cNvPr id="11" name="図 10">
            <a:extLst>
              <a:ext uri="{FF2B5EF4-FFF2-40B4-BE49-F238E27FC236}">
                <a16:creationId xmlns:a16="http://schemas.microsoft.com/office/drawing/2014/main" id="{F7C3BC81-48FA-C246-9905-CD8B4583A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366" y="4061506"/>
            <a:ext cx="3984508" cy="2026442"/>
          </a:xfrm>
          <a:prstGeom prst="rect">
            <a:avLst/>
          </a:prstGeom>
        </p:spPr>
      </p:pic>
    </p:spTree>
    <p:extLst>
      <p:ext uri="{BB962C8B-B14F-4D97-AF65-F5344CB8AC3E}">
        <p14:creationId xmlns:p14="http://schemas.microsoft.com/office/powerpoint/2010/main" val="135676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7" y="1502562"/>
            <a:ext cx="11204366" cy="5262979"/>
          </a:xfrm>
          <a:prstGeom prst="rect">
            <a:avLst/>
          </a:prstGeom>
          <a:noFill/>
        </p:spPr>
        <p:txBody>
          <a:bodyPr wrap="square" rtlCol="0">
            <a:spAutoFit/>
          </a:bodyPr>
          <a:lstStyle/>
          <a:p>
            <a:pPr algn="just"/>
            <a:r>
              <a:rPr kumimoji="1" lang="en-US" altLang="ja-JP" sz="2400" dirty="0"/>
              <a:t>The following described the security measures we have implemented for the server.</a:t>
            </a:r>
          </a:p>
          <a:p>
            <a:pPr algn="just"/>
            <a:endParaRPr kumimoji="1" lang="en-US" altLang="ja-JP" sz="2400" dirty="0"/>
          </a:p>
          <a:p>
            <a:pPr algn="just"/>
            <a:r>
              <a:rPr kumimoji="1" lang="ja-JP" altLang="en-US" sz="2400"/>
              <a:t>・</a:t>
            </a:r>
            <a:r>
              <a:rPr kumimoji="1" lang="en-US" altLang="ja-JP" sz="2400" dirty="0"/>
              <a:t>File tampering detection system: a file tampering detection system detects additions, changes, and deletions of files in the system and detects file tampering caused by unauthorized access. We installed Tripwire as a file tampering detection system.</a:t>
            </a:r>
          </a:p>
          <a:p>
            <a:pPr algn="just"/>
            <a:r>
              <a:rPr kumimoji="1" lang="ja-JP" altLang="en-US" sz="2400"/>
              <a:t>・</a:t>
            </a:r>
            <a:r>
              <a:rPr kumimoji="1" lang="en-US" altLang="ja-JP" sz="2400" dirty="0"/>
              <a:t>Rootkit detection tool: a rootkit is a software package necessary for an attacker who has successfully gained unauthorized access to a server to operate remotely after an intrusion. We introduced </a:t>
            </a:r>
            <a:r>
              <a:rPr kumimoji="1" lang="en-US" altLang="ja-JP" sz="2400" dirty="0" err="1"/>
              <a:t>chkrootkit</a:t>
            </a:r>
            <a:r>
              <a:rPr kumimoji="1" lang="en-US" altLang="ja-JP" sz="2400" dirty="0"/>
              <a:t> as a rootkit detection tool.</a:t>
            </a:r>
          </a:p>
          <a:p>
            <a:pPr algn="just"/>
            <a:r>
              <a:rPr kumimoji="1" lang="ja-JP" altLang="en-US" sz="2400"/>
              <a:t>・</a:t>
            </a:r>
            <a:r>
              <a:rPr kumimoji="1" lang="en-US" altLang="ja-JP" sz="2400" dirty="0"/>
              <a:t>Anti-virus software: anti-virus software is software that detects and removes computer viruses. We use Clam </a:t>
            </a:r>
            <a:r>
              <a:rPr kumimoji="1" lang="en-US" altLang="ja-JP" sz="2400" dirty="0" err="1"/>
              <a:t>AntiVirus</a:t>
            </a:r>
            <a:r>
              <a:rPr kumimoji="1" lang="en-US" altLang="ja-JP" sz="2400" dirty="0"/>
              <a:t> as anti-virus software. Clam </a:t>
            </a:r>
            <a:r>
              <a:rPr kumimoji="1" lang="en-US" altLang="ja-JP" sz="2400" dirty="0" err="1"/>
              <a:t>AntiVirus</a:t>
            </a:r>
            <a:r>
              <a:rPr kumimoji="1" lang="en-US" altLang="ja-JP" sz="2400" dirty="0"/>
              <a:t> is an open-source and cross-platform.</a:t>
            </a:r>
          </a:p>
          <a:p>
            <a:pPr algn="just"/>
            <a:r>
              <a:rPr kumimoji="1" lang="ja-JP" altLang="en-US" sz="2400"/>
              <a:t>・</a:t>
            </a:r>
            <a:r>
              <a:rPr kumimoji="1" lang="en-US" altLang="ja-JP" sz="2400" dirty="0"/>
              <a:t>Log monitoring tool: a  log monitoring tool analyzes a considerable amount of logs collected from several services on a server and shows easy-to-understand results. We employed </a:t>
            </a:r>
            <a:r>
              <a:rPr kumimoji="1" lang="en-US" altLang="ja-JP" sz="2400" dirty="0" err="1"/>
              <a:t>Logwatch</a:t>
            </a:r>
            <a:r>
              <a:rPr kumimoji="1" lang="en-US" altLang="ja-JP" sz="2400" dirty="0"/>
              <a:t> as a log monitoring tool.</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92459"/>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Information Technology Required to Develop the Web Application</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Security for Servers</a:t>
            </a:r>
            <a:endParaRPr lang="en-US" dirty="0">
              <a:solidFill>
                <a:srgbClr val="61BC47"/>
              </a:solidFill>
              <a:latin typeface="Poppins SemiBold" panose="00000700000000000000" pitchFamily="50" charset="0"/>
              <a:cs typeface="Poppins SemiBold" panose="00000700000000000000" pitchFamily="50" charset="0"/>
            </a:endParaRPr>
          </a:p>
        </p:txBody>
      </p:sp>
    </p:spTree>
    <p:extLst>
      <p:ext uri="{BB962C8B-B14F-4D97-AF65-F5344CB8AC3E}">
        <p14:creationId xmlns:p14="http://schemas.microsoft.com/office/powerpoint/2010/main" val="362402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7" y="1502562"/>
            <a:ext cx="11204366" cy="2308324"/>
          </a:xfrm>
          <a:prstGeom prst="rect">
            <a:avLst/>
          </a:prstGeom>
          <a:noFill/>
        </p:spPr>
        <p:txBody>
          <a:bodyPr wrap="square" rtlCol="0">
            <a:spAutoFit/>
          </a:bodyPr>
          <a:lstStyle/>
          <a:p>
            <a:pPr algn="just"/>
            <a:r>
              <a:rPr kumimoji="1" lang="en-US" altLang="ja-JP" sz="2400" dirty="0"/>
              <a:t>Apache HTTP Server (Apache) and Nginx have a high usage rate in terms of the web servers' usage rate. Apache has the following five characteristics.</a:t>
            </a:r>
          </a:p>
          <a:p>
            <a:pPr algn="just"/>
            <a:r>
              <a:rPr kumimoji="1" lang="ja-JP" altLang="en-US" sz="2400"/>
              <a:t>・</a:t>
            </a:r>
            <a:r>
              <a:rPr kumimoji="1" lang="en-US" altLang="ja-JP" sz="2400" dirty="0"/>
              <a:t>It is open-source software (OSS).</a:t>
            </a:r>
          </a:p>
          <a:p>
            <a:pPr algn="just"/>
            <a:r>
              <a:rPr kumimoji="1" lang="ja-JP" altLang="en-US" sz="2400"/>
              <a:t>・</a:t>
            </a:r>
            <a:r>
              <a:rPr kumimoji="1" lang="en-US" altLang="ja-JP" sz="2400" dirty="0"/>
              <a:t>It is extensive to several modules.</a:t>
            </a:r>
          </a:p>
          <a:p>
            <a:pPr algn="just"/>
            <a:r>
              <a:rPr kumimoji="1" lang="ja-JP" altLang="en-US" sz="2400"/>
              <a:t>・</a:t>
            </a:r>
            <a:r>
              <a:rPr kumimoji="1" lang="en-US" altLang="ja-JP" sz="2400" dirty="0"/>
              <a:t>Security measures have constant updates.</a:t>
            </a:r>
          </a:p>
          <a:p>
            <a:pPr algn="just"/>
            <a:r>
              <a:rPr kumimoji="1" lang="ja-JP" altLang="en-US" sz="2400"/>
              <a:t>・</a:t>
            </a:r>
            <a:r>
              <a:rPr kumimoji="1" lang="en-US" altLang="ja-JP" sz="2400" dirty="0"/>
              <a:t>The operation is agile and stable.</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92459"/>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Information Technology Required to Develop the Web Application</a:t>
            </a:r>
            <a:br>
              <a:rPr lang="en-US" dirty="0">
                <a:solidFill>
                  <a:srgbClr val="116DA6"/>
                </a:solidFill>
                <a:latin typeface="Poppins SemiBold" panose="00000700000000000000" pitchFamily="50" charset="0"/>
                <a:cs typeface="Poppins SemiBold" panose="00000700000000000000" pitchFamily="50" charset="0"/>
              </a:rPr>
            </a:br>
            <a:r>
              <a:rPr lang="en-US" sz="3200" dirty="0" err="1">
                <a:solidFill>
                  <a:srgbClr val="61BC47"/>
                </a:solidFill>
                <a:latin typeface="Poppins SemiBold" panose="00000700000000000000" pitchFamily="50" charset="0"/>
                <a:cs typeface="Poppins SemiBold" panose="00000700000000000000" pitchFamily="50" charset="0"/>
              </a:rPr>
              <a:t>Blockly</a:t>
            </a:r>
            <a:r>
              <a:rPr lang="en-US" sz="3200" dirty="0">
                <a:solidFill>
                  <a:srgbClr val="61BC47"/>
                </a:solidFill>
                <a:latin typeface="Poppins SemiBold" panose="00000700000000000000" pitchFamily="50" charset="0"/>
                <a:cs typeface="Poppins SemiBold" panose="00000700000000000000" pitchFamily="50" charset="0"/>
              </a:rPr>
              <a:t> and Server Maintenance</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BA053989-6C03-6642-A391-BBC8288DA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13" y="3953860"/>
            <a:ext cx="6715778" cy="2308324"/>
          </a:xfrm>
          <a:prstGeom prst="rect">
            <a:avLst/>
          </a:prstGeom>
        </p:spPr>
      </p:pic>
      <p:sp>
        <p:nvSpPr>
          <p:cNvPr id="7" name="テキスト ボックス 6">
            <a:extLst>
              <a:ext uri="{FF2B5EF4-FFF2-40B4-BE49-F238E27FC236}">
                <a16:creationId xmlns:a16="http://schemas.microsoft.com/office/drawing/2014/main" id="{B1DEFF2A-38EF-DA43-843B-0FBAD29E7342}"/>
              </a:ext>
            </a:extLst>
          </p:cNvPr>
          <p:cNvSpPr txBox="1"/>
          <p:nvPr/>
        </p:nvSpPr>
        <p:spPr>
          <a:xfrm>
            <a:off x="7458075" y="4323192"/>
            <a:ext cx="4240108" cy="1938992"/>
          </a:xfrm>
          <a:prstGeom prst="rect">
            <a:avLst/>
          </a:prstGeom>
          <a:noFill/>
        </p:spPr>
        <p:txBody>
          <a:bodyPr wrap="square" rtlCol="0">
            <a:spAutoFit/>
          </a:bodyPr>
          <a:lstStyle/>
          <a:p>
            <a:pPr algn="just"/>
            <a:r>
              <a:rPr kumimoji="1" lang="en-US" altLang="ja-JP" sz="2400" dirty="0"/>
              <a:t>To maintain the server, CentOS 7 and its software should be updated to the latest version. The final server environment is shown in Table 3.</a:t>
            </a:r>
          </a:p>
        </p:txBody>
      </p:sp>
    </p:spTree>
    <p:extLst>
      <p:ext uri="{BB962C8B-B14F-4D97-AF65-F5344CB8AC3E}">
        <p14:creationId xmlns:p14="http://schemas.microsoft.com/office/powerpoint/2010/main" val="1183709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CA9F382A98E7A40A806ADAD1EC1E57B" ma:contentTypeVersion="8" ma:contentTypeDescription="新しいドキュメントを作成します。" ma:contentTypeScope="" ma:versionID="46870211372707afafe2b5e94dc45fd5">
  <xsd:schema xmlns:xsd="http://www.w3.org/2001/XMLSchema" xmlns:xs="http://www.w3.org/2001/XMLSchema" xmlns:p="http://schemas.microsoft.com/office/2006/metadata/properties" xmlns:ns2="4e380b22-2fdb-4ae1-9613-b00a2cb1c21f" targetNamespace="http://schemas.microsoft.com/office/2006/metadata/properties" ma:root="true" ma:fieldsID="cd03708bde6615403bc3f797cac88f40" ns2:_="">
    <xsd:import namespace="4e380b22-2fdb-4ae1-9613-b00a2cb1c2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80b22-2fdb-4ae1-9613-b00a2cb1c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C2BBD-96CC-4B5A-8443-ABA6E1E6973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e380b22-2fdb-4ae1-9613-b00a2cb1c21f"/>
    <ds:schemaRef ds:uri="http://www.w3.org/XML/1998/namespace"/>
  </ds:schemaRefs>
</ds:datastoreItem>
</file>

<file path=customXml/itemProps2.xml><?xml version="1.0" encoding="utf-8"?>
<ds:datastoreItem xmlns:ds="http://schemas.openxmlformats.org/officeDocument/2006/customXml" ds:itemID="{FC45963C-D99B-4A99-8F9C-106CD4817924}">
  <ds:schemaRefs>
    <ds:schemaRef ds:uri="4e380b22-2fdb-4ae1-9613-b00a2cb1c2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CA1B07-2BFB-4179-B5E7-D1F65AFB28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2424</TotalTime>
  <Words>2227</Words>
  <Application>Microsoft Macintosh PowerPoint</Application>
  <PresentationFormat>ワイド画面</PresentationFormat>
  <Paragraphs>122</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Poppins Light</vt:lpstr>
      <vt:lpstr>Poppins SemiBold</vt:lpstr>
      <vt:lpstr>游ゴシック</vt:lpstr>
      <vt:lpstr>Arial</vt:lpstr>
      <vt:lpstr>Calibri</vt:lpstr>
      <vt:lpstr>Calibri Light</vt:lpstr>
      <vt:lpstr>Office Theme</vt:lpstr>
      <vt:lpstr>Developing Web Applications  to Support Data Analysis by Visual Programming</vt:lpstr>
      <vt:lpstr>PowerPoint プレゼンテーション</vt:lpstr>
      <vt:lpstr>PowerPoint プレゼンテーション</vt:lpstr>
      <vt:lpstr>Web Applications in Cyber-Physical Systems Digital Transformation and Society 5.0</vt:lpstr>
      <vt:lpstr>Web Applications in Cyber-Physical Systems Example of DX</vt:lpstr>
      <vt:lpstr>Web Applications in Cyber-Physical Systems Essential Information and Technology for Server-side Programs</vt:lpstr>
      <vt:lpstr>Information Technology Required to Develop the Web Application Selection and Configuration of Servers</vt:lpstr>
      <vt:lpstr>Information Technology Required to Develop the Web Application Security for Servers</vt:lpstr>
      <vt:lpstr>Information Technology Required to Develop the Web Application Blockly and Server Maintenance</vt:lpstr>
      <vt:lpstr>Architecture of the System Proposed in this Study Specifications to Build-up the Blocks</vt:lpstr>
      <vt:lpstr>Architecture of the System Proposed in this Study Specifications to Build-up the Blocks</vt:lpstr>
      <vt:lpstr>Architecture of the System Proposed in this Study Specifications to Build-up the Blocks</vt:lpstr>
      <vt:lpstr>Architecture of the System Proposed in this Study Specifications to Build-up the Blocks</vt:lpstr>
      <vt:lpstr>Architecture of the System Proposed in this Study Built-in scripting languages such as Python</vt:lpstr>
      <vt:lpstr>Architecture of the System Proposed in this Study Built-in scripting languages such as Python</vt:lpstr>
      <vt:lpstr>Architecture of the System Proposed in this Study Specifications to Build-up the Blocks</vt:lpstr>
      <vt:lpstr>Experimental Results and Discussion Experimental Results</vt:lpstr>
      <vt:lpstr>Experimental Results and Discussion Experimental Results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Construction based on Variable Selection of Indicators and Alternative Data in Market Forecasting</dc:title>
  <dc:creator>堂本 絵理</dc:creator>
  <cp:lastModifiedBy>奥原　浩之</cp:lastModifiedBy>
  <cp:revision>152</cp:revision>
  <dcterms:created xsi:type="dcterms:W3CDTF">2020-10-28T07:36:10Z</dcterms:created>
  <dcterms:modified xsi:type="dcterms:W3CDTF">2021-07-06T00:42:48Z</dcterms:modified>
</cp:coreProperties>
</file>