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78" r:id="rId8"/>
    <p:sldId id="262" r:id="rId9"/>
    <p:sldId id="263" r:id="rId10"/>
    <p:sldId id="264" r:id="rId11"/>
    <p:sldId id="265" r:id="rId12"/>
    <p:sldId id="267" r:id="rId13"/>
    <p:sldId id="268" r:id="rId14"/>
    <p:sldId id="269" r:id="rId15"/>
    <p:sldId id="275" r:id="rId16"/>
    <p:sldId id="270" r:id="rId17"/>
    <p:sldId id="271" r:id="rId18"/>
    <p:sldId id="272" r:id="rId19"/>
    <p:sldId id="273" r:id="rId20"/>
    <p:sldId id="274" r:id="rId21"/>
    <p:sldId id="276" r:id="rId22"/>
    <p:sldId id="277" r:id="rId23"/>
    <p:sldId id="279" r:id="rId24"/>
    <p:sldId id="280" r:id="rId25"/>
    <p:sldId id="291" r:id="rId26"/>
    <p:sldId id="281" r:id="rId27"/>
    <p:sldId id="282" r:id="rId28"/>
    <p:sldId id="283" r:id="rId29"/>
    <p:sldId id="285" r:id="rId30"/>
    <p:sldId id="284" r:id="rId31"/>
    <p:sldId id="286" r:id="rId32"/>
    <p:sldId id="292" r:id="rId33"/>
    <p:sldId id="293" r:id="rId34"/>
    <p:sldId id="287" r:id="rId35"/>
    <p:sldId id="288" r:id="rId36"/>
    <p:sldId id="289" r:id="rId37"/>
    <p:sldId id="294" r:id="rId38"/>
    <p:sldId id="295" r:id="rId39"/>
    <p:sldId id="296" r:id="rId40"/>
    <p:sldId id="297" r:id="rId41"/>
    <p:sldId id="301" r:id="rId42"/>
    <p:sldId id="298" r:id="rId43"/>
    <p:sldId id="299" r:id="rId44"/>
    <p:sldId id="300" r:id="rId45"/>
    <p:sldId id="290" r:id="rId4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39" autoAdjust="0"/>
    <p:restoredTop sz="94660"/>
  </p:normalViewPr>
  <p:slideViewPr>
    <p:cSldViewPr snapToGrid="0">
      <p:cViewPr>
        <p:scale>
          <a:sx n="163" d="100"/>
          <a:sy n="163" d="100"/>
        </p:scale>
        <p:origin x="-1891" y="-9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463EDE-1F5C-410E-9B56-944E48EB68E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5C5D014-3308-4960-8A09-28DBEF82EB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085C012-8832-428F-827A-C002C2AC8AF1}"/>
              </a:ext>
            </a:extLst>
          </p:cNvPr>
          <p:cNvSpPr>
            <a:spLocks noGrp="1"/>
          </p:cNvSpPr>
          <p:nvPr>
            <p:ph type="dt" sz="half" idx="10"/>
          </p:nvPr>
        </p:nvSpPr>
        <p:spPr/>
        <p:txBody>
          <a:bodyPr/>
          <a:lstStyle/>
          <a:p>
            <a:fld id="{4D78EB39-B1BE-4ACE-8E2C-A3529337ECC8}"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452F241C-72E0-46F9-AE10-7D2A7332323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5C59BBC-CF08-4740-ABBA-AAD403B63EF4}"/>
              </a:ext>
            </a:extLst>
          </p:cNvPr>
          <p:cNvSpPr>
            <a:spLocks noGrp="1"/>
          </p:cNvSpPr>
          <p:nvPr>
            <p:ph type="sldNum" sz="quarter" idx="12"/>
          </p:nvPr>
        </p:nvSpPr>
        <p:spPr/>
        <p:txBody>
          <a:bodyPr/>
          <a:lstStyle/>
          <a:p>
            <a:fld id="{704B043C-518B-4F2F-A4E8-FB0848D0571C}" type="slidenum">
              <a:rPr kumimoji="1" lang="ja-JP" altLang="en-US" smtClean="0"/>
              <a:t>‹#›</a:t>
            </a:fld>
            <a:endParaRPr kumimoji="1" lang="ja-JP" altLang="en-US"/>
          </a:p>
        </p:txBody>
      </p:sp>
    </p:spTree>
    <p:extLst>
      <p:ext uri="{BB962C8B-B14F-4D97-AF65-F5344CB8AC3E}">
        <p14:creationId xmlns:p14="http://schemas.microsoft.com/office/powerpoint/2010/main" val="474593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365975-A9BA-4313-A6E9-2951D287022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AA032EC-4374-404B-B8A1-F9CBD02E22B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5B5F57F-6C7A-47A4-8CBA-5377D418CA88}"/>
              </a:ext>
            </a:extLst>
          </p:cNvPr>
          <p:cNvSpPr>
            <a:spLocks noGrp="1"/>
          </p:cNvSpPr>
          <p:nvPr>
            <p:ph type="dt" sz="half" idx="10"/>
          </p:nvPr>
        </p:nvSpPr>
        <p:spPr/>
        <p:txBody>
          <a:bodyPr/>
          <a:lstStyle/>
          <a:p>
            <a:fld id="{4D78EB39-B1BE-4ACE-8E2C-A3529337ECC8}"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2E526B34-51F0-4764-BA9C-F44438AFBBE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31DF6B2-C3FA-4647-94B3-F9E55C0CECE6}"/>
              </a:ext>
            </a:extLst>
          </p:cNvPr>
          <p:cNvSpPr>
            <a:spLocks noGrp="1"/>
          </p:cNvSpPr>
          <p:nvPr>
            <p:ph type="sldNum" sz="quarter" idx="12"/>
          </p:nvPr>
        </p:nvSpPr>
        <p:spPr/>
        <p:txBody>
          <a:bodyPr/>
          <a:lstStyle/>
          <a:p>
            <a:fld id="{704B043C-518B-4F2F-A4E8-FB0848D0571C}" type="slidenum">
              <a:rPr kumimoji="1" lang="ja-JP" altLang="en-US" smtClean="0"/>
              <a:t>‹#›</a:t>
            </a:fld>
            <a:endParaRPr kumimoji="1" lang="ja-JP" altLang="en-US"/>
          </a:p>
        </p:txBody>
      </p:sp>
    </p:spTree>
    <p:extLst>
      <p:ext uri="{BB962C8B-B14F-4D97-AF65-F5344CB8AC3E}">
        <p14:creationId xmlns:p14="http://schemas.microsoft.com/office/powerpoint/2010/main" val="333345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61FCE48-B9B7-4F36-96EA-7BD7BC42137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DEB8273-720E-4041-93DD-E953B606AB7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7132412-E821-4E8C-A07C-A1F355496FF4}"/>
              </a:ext>
            </a:extLst>
          </p:cNvPr>
          <p:cNvSpPr>
            <a:spLocks noGrp="1"/>
          </p:cNvSpPr>
          <p:nvPr>
            <p:ph type="dt" sz="half" idx="10"/>
          </p:nvPr>
        </p:nvSpPr>
        <p:spPr/>
        <p:txBody>
          <a:bodyPr/>
          <a:lstStyle/>
          <a:p>
            <a:fld id="{4D78EB39-B1BE-4ACE-8E2C-A3529337ECC8}"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9D7AD181-0475-4783-BA9C-F99143ABDE8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0F0D916-29C5-4A04-993B-DAEE0FEEBE1B}"/>
              </a:ext>
            </a:extLst>
          </p:cNvPr>
          <p:cNvSpPr>
            <a:spLocks noGrp="1"/>
          </p:cNvSpPr>
          <p:nvPr>
            <p:ph type="sldNum" sz="quarter" idx="12"/>
          </p:nvPr>
        </p:nvSpPr>
        <p:spPr/>
        <p:txBody>
          <a:bodyPr/>
          <a:lstStyle/>
          <a:p>
            <a:fld id="{704B043C-518B-4F2F-A4E8-FB0848D0571C}" type="slidenum">
              <a:rPr kumimoji="1" lang="ja-JP" altLang="en-US" smtClean="0"/>
              <a:t>‹#›</a:t>
            </a:fld>
            <a:endParaRPr kumimoji="1" lang="ja-JP" altLang="en-US"/>
          </a:p>
        </p:txBody>
      </p:sp>
    </p:spTree>
    <p:extLst>
      <p:ext uri="{BB962C8B-B14F-4D97-AF65-F5344CB8AC3E}">
        <p14:creationId xmlns:p14="http://schemas.microsoft.com/office/powerpoint/2010/main" val="2147317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44A6DF-356D-407A-B0FF-9AA30242A30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F5BF7F9-FB47-44DF-B4D7-B15A0E4D54B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7423945-5EE5-43E1-A910-5C486EC97F88}"/>
              </a:ext>
            </a:extLst>
          </p:cNvPr>
          <p:cNvSpPr>
            <a:spLocks noGrp="1"/>
          </p:cNvSpPr>
          <p:nvPr>
            <p:ph type="dt" sz="half" idx="10"/>
          </p:nvPr>
        </p:nvSpPr>
        <p:spPr/>
        <p:txBody>
          <a:bodyPr/>
          <a:lstStyle/>
          <a:p>
            <a:fld id="{4D78EB39-B1BE-4ACE-8E2C-A3529337ECC8}"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BC9FE206-2C3F-4A39-B2F0-6766D7346D8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AFCD6A-A7F0-48A8-B1CC-3993FBA66FE1}"/>
              </a:ext>
            </a:extLst>
          </p:cNvPr>
          <p:cNvSpPr>
            <a:spLocks noGrp="1"/>
          </p:cNvSpPr>
          <p:nvPr>
            <p:ph type="sldNum" sz="quarter" idx="12"/>
          </p:nvPr>
        </p:nvSpPr>
        <p:spPr/>
        <p:txBody>
          <a:bodyPr/>
          <a:lstStyle/>
          <a:p>
            <a:fld id="{704B043C-518B-4F2F-A4E8-FB0848D0571C}" type="slidenum">
              <a:rPr kumimoji="1" lang="ja-JP" altLang="en-US" smtClean="0"/>
              <a:t>‹#›</a:t>
            </a:fld>
            <a:endParaRPr kumimoji="1" lang="ja-JP" altLang="en-US"/>
          </a:p>
        </p:txBody>
      </p:sp>
    </p:spTree>
    <p:extLst>
      <p:ext uri="{BB962C8B-B14F-4D97-AF65-F5344CB8AC3E}">
        <p14:creationId xmlns:p14="http://schemas.microsoft.com/office/powerpoint/2010/main" val="233431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58FC42-894D-4E6D-9BF3-1CE0A09C2C6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DB4844A-07C5-4DCD-A49A-A7608A3B0B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5166EB2-6596-4EC3-95F0-380A2C20589B}"/>
              </a:ext>
            </a:extLst>
          </p:cNvPr>
          <p:cNvSpPr>
            <a:spLocks noGrp="1"/>
          </p:cNvSpPr>
          <p:nvPr>
            <p:ph type="dt" sz="half" idx="10"/>
          </p:nvPr>
        </p:nvSpPr>
        <p:spPr/>
        <p:txBody>
          <a:bodyPr/>
          <a:lstStyle/>
          <a:p>
            <a:fld id="{4D78EB39-B1BE-4ACE-8E2C-A3529337ECC8}"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95B8D681-89F5-48C5-8249-12D55DBFF9F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CADE46-93A9-42E5-A338-B56F52894AF6}"/>
              </a:ext>
            </a:extLst>
          </p:cNvPr>
          <p:cNvSpPr>
            <a:spLocks noGrp="1"/>
          </p:cNvSpPr>
          <p:nvPr>
            <p:ph type="sldNum" sz="quarter" idx="12"/>
          </p:nvPr>
        </p:nvSpPr>
        <p:spPr/>
        <p:txBody>
          <a:bodyPr/>
          <a:lstStyle/>
          <a:p>
            <a:fld id="{704B043C-518B-4F2F-A4E8-FB0848D0571C}" type="slidenum">
              <a:rPr kumimoji="1" lang="ja-JP" altLang="en-US" smtClean="0"/>
              <a:t>‹#›</a:t>
            </a:fld>
            <a:endParaRPr kumimoji="1" lang="ja-JP" altLang="en-US"/>
          </a:p>
        </p:txBody>
      </p:sp>
    </p:spTree>
    <p:extLst>
      <p:ext uri="{BB962C8B-B14F-4D97-AF65-F5344CB8AC3E}">
        <p14:creationId xmlns:p14="http://schemas.microsoft.com/office/powerpoint/2010/main" val="1841251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895C42-826F-4B1F-BDA4-6BA1A77A61A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AF9E968-49A1-4569-82D0-224ECB601AA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B3DB0D3-36DC-4CF8-9CED-C1C3BC239D0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E16E5E1-7294-4DBA-9B24-1C3AA0CD6F6E}"/>
              </a:ext>
            </a:extLst>
          </p:cNvPr>
          <p:cNvSpPr>
            <a:spLocks noGrp="1"/>
          </p:cNvSpPr>
          <p:nvPr>
            <p:ph type="dt" sz="half" idx="10"/>
          </p:nvPr>
        </p:nvSpPr>
        <p:spPr/>
        <p:txBody>
          <a:bodyPr/>
          <a:lstStyle/>
          <a:p>
            <a:fld id="{4D78EB39-B1BE-4ACE-8E2C-A3529337ECC8}" type="datetimeFigureOut">
              <a:rPr kumimoji="1" lang="ja-JP" altLang="en-US" smtClean="0"/>
              <a:t>2024/10/30</a:t>
            </a:fld>
            <a:endParaRPr kumimoji="1" lang="ja-JP" altLang="en-US"/>
          </a:p>
        </p:txBody>
      </p:sp>
      <p:sp>
        <p:nvSpPr>
          <p:cNvPr id="6" name="フッター プレースホルダー 5">
            <a:extLst>
              <a:ext uri="{FF2B5EF4-FFF2-40B4-BE49-F238E27FC236}">
                <a16:creationId xmlns:a16="http://schemas.microsoft.com/office/drawing/2014/main" id="{5B634385-1CDE-42FF-95B3-7DD1063C7B3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21C91A7-2EBB-4B64-8FFF-BC919AEA312F}"/>
              </a:ext>
            </a:extLst>
          </p:cNvPr>
          <p:cNvSpPr>
            <a:spLocks noGrp="1"/>
          </p:cNvSpPr>
          <p:nvPr>
            <p:ph type="sldNum" sz="quarter" idx="12"/>
          </p:nvPr>
        </p:nvSpPr>
        <p:spPr/>
        <p:txBody>
          <a:bodyPr/>
          <a:lstStyle/>
          <a:p>
            <a:fld id="{704B043C-518B-4F2F-A4E8-FB0848D0571C}" type="slidenum">
              <a:rPr kumimoji="1" lang="ja-JP" altLang="en-US" smtClean="0"/>
              <a:t>‹#›</a:t>
            </a:fld>
            <a:endParaRPr kumimoji="1" lang="ja-JP" altLang="en-US"/>
          </a:p>
        </p:txBody>
      </p:sp>
    </p:spTree>
    <p:extLst>
      <p:ext uri="{BB962C8B-B14F-4D97-AF65-F5344CB8AC3E}">
        <p14:creationId xmlns:p14="http://schemas.microsoft.com/office/powerpoint/2010/main" val="1919341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E25C0E-48C9-4D62-B31C-98D359D312C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A1D66FF-479A-4CED-B4AF-6DAF8C16B7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484CE81-0CF2-4AA6-BC96-58E02025208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A656BCC-08F9-47F1-81E1-0FAA841841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45F4584-F8E5-46D3-8096-E08BBF432BF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276900F-F9C4-4C40-8186-F70C9A7ADE43}"/>
              </a:ext>
            </a:extLst>
          </p:cNvPr>
          <p:cNvSpPr>
            <a:spLocks noGrp="1"/>
          </p:cNvSpPr>
          <p:nvPr>
            <p:ph type="dt" sz="half" idx="10"/>
          </p:nvPr>
        </p:nvSpPr>
        <p:spPr/>
        <p:txBody>
          <a:bodyPr/>
          <a:lstStyle/>
          <a:p>
            <a:fld id="{4D78EB39-B1BE-4ACE-8E2C-A3529337ECC8}" type="datetimeFigureOut">
              <a:rPr kumimoji="1" lang="ja-JP" altLang="en-US" smtClean="0"/>
              <a:t>2024/10/30</a:t>
            </a:fld>
            <a:endParaRPr kumimoji="1" lang="ja-JP" altLang="en-US"/>
          </a:p>
        </p:txBody>
      </p:sp>
      <p:sp>
        <p:nvSpPr>
          <p:cNvPr id="8" name="フッター プレースホルダー 7">
            <a:extLst>
              <a:ext uri="{FF2B5EF4-FFF2-40B4-BE49-F238E27FC236}">
                <a16:creationId xmlns:a16="http://schemas.microsoft.com/office/drawing/2014/main" id="{30D4D454-DB0B-4785-99C6-1EE3A059523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578E76A-8378-4CA0-AB5B-C83FFB7C07E6}"/>
              </a:ext>
            </a:extLst>
          </p:cNvPr>
          <p:cNvSpPr>
            <a:spLocks noGrp="1"/>
          </p:cNvSpPr>
          <p:nvPr>
            <p:ph type="sldNum" sz="quarter" idx="12"/>
          </p:nvPr>
        </p:nvSpPr>
        <p:spPr/>
        <p:txBody>
          <a:bodyPr/>
          <a:lstStyle/>
          <a:p>
            <a:fld id="{704B043C-518B-4F2F-A4E8-FB0848D0571C}" type="slidenum">
              <a:rPr kumimoji="1" lang="ja-JP" altLang="en-US" smtClean="0"/>
              <a:t>‹#›</a:t>
            </a:fld>
            <a:endParaRPr kumimoji="1" lang="ja-JP" altLang="en-US"/>
          </a:p>
        </p:txBody>
      </p:sp>
    </p:spTree>
    <p:extLst>
      <p:ext uri="{BB962C8B-B14F-4D97-AF65-F5344CB8AC3E}">
        <p14:creationId xmlns:p14="http://schemas.microsoft.com/office/powerpoint/2010/main" val="4104704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A4C5A0-606A-4B9D-A7EC-1C8EC96B889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1970B70-1B96-4031-9678-87A35E470EEF}"/>
              </a:ext>
            </a:extLst>
          </p:cNvPr>
          <p:cNvSpPr>
            <a:spLocks noGrp="1"/>
          </p:cNvSpPr>
          <p:nvPr>
            <p:ph type="dt" sz="half" idx="10"/>
          </p:nvPr>
        </p:nvSpPr>
        <p:spPr/>
        <p:txBody>
          <a:bodyPr/>
          <a:lstStyle/>
          <a:p>
            <a:fld id="{4D78EB39-B1BE-4ACE-8E2C-A3529337ECC8}" type="datetimeFigureOut">
              <a:rPr kumimoji="1" lang="ja-JP" altLang="en-US" smtClean="0"/>
              <a:t>2024/10/30</a:t>
            </a:fld>
            <a:endParaRPr kumimoji="1" lang="ja-JP" altLang="en-US"/>
          </a:p>
        </p:txBody>
      </p:sp>
      <p:sp>
        <p:nvSpPr>
          <p:cNvPr id="4" name="フッター プレースホルダー 3">
            <a:extLst>
              <a:ext uri="{FF2B5EF4-FFF2-40B4-BE49-F238E27FC236}">
                <a16:creationId xmlns:a16="http://schemas.microsoft.com/office/drawing/2014/main" id="{9FEEDAC1-24FC-4E7A-85C3-BC36B719491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CAFA444-45B3-4877-B3E2-1721BDB8CCF3}"/>
              </a:ext>
            </a:extLst>
          </p:cNvPr>
          <p:cNvSpPr>
            <a:spLocks noGrp="1"/>
          </p:cNvSpPr>
          <p:nvPr>
            <p:ph type="sldNum" sz="quarter" idx="12"/>
          </p:nvPr>
        </p:nvSpPr>
        <p:spPr/>
        <p:txBody>
          <a:bodyPr/>
          <a:lstStyle/>
          <a:p>
            <a:fld id="{704B043C-518B-4F2F-A4E8-FB0848D0571C}" type="slidenum">
              <a:rPr kumimoji="1" lang="ja-JP" altLang="en-US" smtClean="0"/>
              <a:t>‹#›</a:t>
            </a:fld>
            <a:endParaRPr kumimoji="1" lang="ja-JP" altLang="en-US"/>
          </a:p>
        </p:txBody>
      </p:sp>
    </p:spTree>
    <p:extLst>
      <p:ext uri="{BB962C8B-B14F-4D97-AF65-F5344CB8AC3E}">
        <p14:creationId xmlns:p14="http://schemas.microsoft.com/office/powerpoint/2010/main" val="4291582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E78D8BB-0E94-446F-B7CE-6109EA6616EB}"/>
              </a:ext>
            </a:extLst>
          </p:cNvPr>
          <p:cNvSpPr>
            <a:spLocks noGrp="1"/>
          </p:cNvSpPr>
          <p:nvPr>
            <p:ph type="dt" sz="half" idx="10"/>
          </p:nvPr>
        </p:nvSpPr>
        <p:spPr/>
        <p:txBody>
          <a:bodyPr/>
          <a:lstStyle/>
          <a:p>
            <a:fld id="{4D78EB39-B1BE-4ACE-8E2C-A3529337ECC8}" type="datetimeFigureOut">
              <a:rPr kumimoji="1" lang="ja-JP" altLang="en-US" smtClean="0"/>
              <a:t>2024/10/30</a:t>
            </a:fld>
            <a:endParaRPr kumimoji="1" lang="ja-JP" altLang="en-US"/>
          </a:p>
        </p:txBody>
      </p:sp>
      <p:sp>
        <p:nvSpPr>
          <p:cNvPr id="3" name="フッター プレースホルダー 2">
            <a:extLst>
              <a:ext uri="{FF2B5EF4-FFF2-40B4-BE49-F238E27FC236}">
                <a16:creationId xmlns:a16="http://schemas.microsoft.com/office/drawing/2014/main" id="{1C12ACF1-CDFB-4885-80E7-0C3CB5396F7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D6EA345-A3F1-4005-BE76-CB4DCAC138D1}"/>
              </a:ext>
            </a:extLst>
          </p:cNvPr>
          <p:cNvSpPr>
            <a:spLocks noGrp="1"/>
          </p:cNvSpPr>
          <p:nvPr>
            <p:ph type="sldNum" sz="quarter" idx="12"/>
          </p:nvPr>
        </p:nvSpPr>
        <p:spPr/>
        <p:txBody>
          <a:bodyPr/>
          <a:lstStyle/>
          <a:p>
            <a:fld id="{704B043C-518B-4F2F-A4E8-FB0848D0571C}" type="slidenum">
              <a:rPr kumimoji="1" lang="ja-JP" altLang="en-US" smtClean="0"/>
              <a:t>‹#›</a:t>
            </a:fld>
            <a:endParaRPr kumimoji="1" lang="ja-JP" altLang="en-US"/>
          </a:p>
        </p:txBody>
      </p:sp>
    </p:spTree>
    <p:extLst>
      <p:ext uri="{BB962C8B-B14F-4D97-AF65-F5344CB8AC3E}">
        <p14:creationId xmlns:p14="http://schemas.microsoft.com/office/powerpoint/2010/main" val="89903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CC1184-99B6-4002-921A-0C9A516016E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4090120-CF06-4425-BCF5-FE16706620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B9698A4-D46F-445C-BB7F-9ACD13030F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FD236D9-0659-4EE2-BF59-0661E2B61DFC}"/>
              </a:ext>
            </a:extLst>
          </p:cNvPr>
          <p:cNvSpPr>
            <a:spLocks noGrp="1"/>
          </p:cNvSpPr>
          <p:nvPr>
            <p:ph type="dt" sz="half" idx="10"/>
          </p:nvPr>
        </p:nvSpPr>
        <p:spPr/>
        <p:txBody>
          <a:bodyPr/>
          <a:lstStyle/>
          <a:p>
            <a:fld id="{4D78EB39-B1BE-4ACE-8E2C-A3529337ECC8}" type="datetimeFigureOut">
              <a:rPr kumimoji="1" lang="ja-JP" altLang="en-US" smtClean="0"/>
              <a:t>2024/10/30</a:t>
            </a:fld>
            <a:endParaRPr kumimoji="1" lang="ja-JP" altLang="en-US"/>
          </a:p>
        </p:txBody>
      </p:sp>
      <p:sp>
        <p:nvSpPr>
          <p:cNvPr id="6" name="フッター プレースホルダー 5">
            <a:extLst>
              <a:ext uri="{FF2B5EF4-FFF2-40B4-BE49-F238E27FC236}">
                <a16:creationId xmlns:a16="http://schemas.microsoft.com/office/drawing/2014/main" id="{FE9242A6-8D0D-425B-BA1E-2CC4145422A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4FC8DD4-2E9F-4059-BF35-D29213E67013}"/>
              </a:ext>
            </a:extLst>
          </p:cNvPr>
          <p:cNvSpPr>
            <a:spLocks noGrp="1"/>
          </p:cNvSpPr>
          <p:nvPr>
            <p:ph type="sldNum" sz="quarter" idx="12"/>
          </p:nvPr>
        </p:nvSpPr>
        <p:spPr/>
        <p:txBody>
          <a:bodyPr/>
          <a:lstStyle/>
          <a:p>
            <a:fld id="{704B043C-518B-4F2F-A4E8-FB0848D0571C}" type="slidenum">
              <a:rPr kumimoji="1" lang="ja-JP" altLang="en-US" smtClean="0"/>
              <a:t>‹#›</a:t>
            </a:fld>
            <a:endParaRPr kumimoji="1" lang="ja-JP" altLang="en-US"/>
          </a:p>
        </p:txBody>
      </p:sp>
    </p:spTree>
    <p:extLst>
      <p:ext uri="{BB962C8B-B14F-4D97-AF65-F5344CB8AC3E}">
        <p14:creationId xmlns:p14="http://schemas.microsoft.com/office/powerpoint/2010/main" val="3736776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990CF9-DE40-4A60-B7FE-D0CD0C182F9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625932F-10B0-4554-BF93-32053713DA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A4D6C3D-FF4D-474A-AAE5-8B1604FA2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B8315FB-244A-454B-A577-2E4074A41809}"/>
              </a:ext>
            </a:extLst>
          </p:cNvPr>
          <p:cNvSpPr>
            <a:spLocks noGrp="1"/>
          </p:cNvSpPr>
          <p:nvPr>
            <p:ph type="dt" sz="half" idx="10"/>
          </p:nvPr>
        </p:nvSpPr>
        <p:spPr/>
        <p:txBody>
          <a:bodyPr/>
          <a:lstStyle/>
          <a:p>
            <a:fld id="{4D78EB39-B1BE-4ACE-8E2C-A3529337ECC8}" type="datetimeFigureOut">
              <a:rPr kumimoji="1" lang="ja-JP" altLang="en-US" smtClean="0"/>
              <a:t>2024/10/30</a:t>
            </a:fld>
            <a:endParaRPr kumimoji="1" lang="ja-JP" altLang="en-US"/>
          </a:p>
        </p:txBody>
      </p:sp>
      <p:sp>
        <p:nvSpPr>
          <p:cNvPr id="6" name="フッター プレースホルダー 5">
            <a:extLst>
              <a:ext uri="{FF2B5EF4-FFF2-40B4-BE49-F238E27FC236}">
                <a16:creationId xmlns:a16="http://schemas.microsoft.com/office/drawing/2014/main" id="{030ACE0E-2236-4D66-8F61-A3304D519E3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3137F66-C148-4120-AF9D-ABF37613FB9E}"/>
              </a:ext>
            </a:extLst>
          </p:cNvPr>
          <p:cNvSpPr>
            <a:spLocks noGrp="1"/>
          </p:cNvSpPr>
          <p:nvPr>
            <p:ph type="sldNum" sz="quarter" idx="12"/>
          </p:nvPr>
        </p:nvSpPr>
        <p:spPr/>
        <p:txBody>
          <a:bodyPr/>
          <a:lstStyle/>
          <a:p>
            <a:fld id="{704B043C-518B-4F2F-A4E8-FB0848D0571C}" type="slidenum">
              <a:rPr kumimoji="1" lang="ja-JP" altLang="en-US" smtClean="0"/>
              <a:t>‹#›</a:t>
            </a:fld>
            <a:endParaRPr kumimoji="1" lang="ja-JP" altLang="en-US"/>
          </a:p>
        </p:txBody>
      </p:sp>
    </p:spTree>
    <p:extLst>
      <p:ext uri="{BB962C8B-B14F-4D97-AF65-F5344CB8AC3E}">
        <p14:creationId xmlns:p14="http://schemas.microsoft.com/office/powerpoint/2010/main" val="2019384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D76EE29-7B98-4923-A6FF-820BA6E56C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6AFB597-BA02-4ADA-86CE-C94C7291E4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3D0D3B1-42F3-4BA6-8E5B-F7123FE206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8EB39-B1BE-4ACE-8E2C-A3529337ECC8}"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2CBF03E6-BD53-4521-AB75-43D6363AEF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8231589-8896-4113-B239-BE2DB2A01F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B043C-518B-4F2F-A4E8-FB0848D0571C}" type="slidenum">
              <a:rPr kumimoji="1" lang="ja-JP" altLang="en-US" smtClean="0"/>
              <a:t>‹#›</a:t>
            </a:fld>
            <a:endParaRPr kumimoji="1" lang="ja-JP" altLang="en-US"/>
          </a:p>
        </p:txBody>
      </p:sp>
    </p:spTree>
    <p:extLst>
      <p:ext uri="{BB962C8B-B14F-4D97-AF65-F5344CB8AC3E}">
        <p14:creationId xmlns:p14="http://schemas.microsoft.com/office/powerpoint/2010/main" val="2981898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2010022122@campus.ouj.ac.jp"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4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4A5B20-C871-417D-9114-927A9C14E496}"/>
              </a:ext>
            </a:extLst>
          </p:cNvPr>
          <p:cNvSpPr>
            <a:spLocks noGrp="1"/>
          </p:cNvSpPr>
          <p:nvPr>
            <p:ph type="ctrTitle"/>
          </p:nvPr>
        </p:nvSpPr>
        <p:spPr/>
        <p:txBody>
          <a:bodyPr>
            <a:noAutofit/>
          </a:bodyPr>
          <a:lstStyle/>
          <a:p>
            <a:r>
              <a:rPr lang="en-US" altLang="ja-JP" sz="4800" dirty="0">
                <a:latin typeface="+mn-lt"/>
              </a:rPr>
              <a:t>Menu Creation Support System</a:t>
            </a:r>
            <a:br>
              <a:rPr lang="en-US" altLang="ja-JP" sz="4800" dirty="0">
                <a:latin typeface="+mn-lt"/>
              </a:rPr>
            </a:br>
            <a:r>
              <a:rPr lang="en-US" altLang="ja-JP" sz="4800" dirty="0">
                <a:latin typeface="+mn-lt"/>
              </a:rPr>
              <a:t>Considering User </a:t>
            </a:r>
            <a:r>
              <a:rPr lang="en-US" altLang="ja-JP" sz="4800" dirty="0" err="1">
                <a:latin typeface="+mn-lt"/>
              </a:rPr>
              <a:t>eXperience</a:t>
            </a:r>
            <a:br>
              <a:rPr lang="en-US" altLang="ja-JP" sz="4800" dirty="0">
                <a:latin typeface="+mn-lt"/>
              </a:rPr>
            </a:br>
            <a:r>
              <a:rPr lang="en-US" altLang="ja-JP" sz="4800" dirty="0">
                <a:latin typeface="+mn-lt"/>
              </a:rPr>
              <a:t>Based on </a:t>
            </a:r>
            <a:r>
              <a:rPr lang="en-US" altLang="ja-JP" sz="4800" dirty="0" err="1">
                <a:latin typeface="+mn-lt"/>
              </a:rPr>
              <a:t>Multiobjective</a:t>
            </a:r>
            <a:r>
              <a:rPr lang="en-US" altLang="ja-JP" sz="4800" dirty="0">
                <a:latin typeface="+mn-lt"/>
              </a:rPr>
              <a:t> Optimization</a:t>
            </a:r>
            <a:endParaRPr kumimoji="1" lang="ja-JP" altLang="en-US" sz="4800" dirty="0">
              <a:latin typeface="+mn-lt"/>
            </a:endParaRPr>
          </a:p>
        </p:txBody>
      </p:sp>
      <p:sp>
        <p:nvSpPr>
          <p:cNvPr id="3" name="字幕 2">
            <a:extLst>
              <a:ext uri="{FF2B5EF4-FFF2-40B4-BE49-F238E27FC236}">
                <a16:creationId xmlns:a16="http://schemas.microsoft.com/office/drawing/2014/main" id="{5D8971DC-D666-42F7-8EEA-7CE88FC6C859}"/>
              </a:ext>
            </a:extLst>
          </p:cNvPr>
          <p:cNvSpPr>
            <a:spLocks noGrp="1"/>
          </p:cNvSpPr>
          <p:nvPr>
            <p:ph type="subTitle" idx="1"/>
          </p:nvPr>
        </p:nvSpPr>
        <p:spPr>
          <a:xfrm>
            <a:off x="1524000" y="4572585"/>
            <a:ext cx="9144000" cy="1655762"/>
          </a:xfrm>
        </p:spPr>
        <p:txBody>
          <a:bodyPr>
            <a:normAutofit/>
          </a:bodyPr>
          <a:lstStyle/>
          <a:p>
            <a:r>
              <a:rPr kumimoji="1" lang="en-US" altLang="ja-JP" dirty="0" err="1"/>
              <a:t>Yurie</a:t>
            </a:r>
            <a:r>
              <a:rPr kumimoji="1" lang="en-US" altLang="ja-JP" dirty="0"/>
              <a:t> </a:t>
            </a:r>
            <a:r>
              <a:rPr kumimoji="1" lang="en-US" altLang="ja-JP" dirty="0" err="1"/>
              <a:t>Okuhara</a:t>
            </a:r>
            <a:endParaRPr kumimoji="1" lang="en-US" altLang="ja-JP" dirty="0"/>
          </a:p>
          <a:p>
            <a:r>
              <a:rPr lang="en-US" altLang="ja-JP" dirty="0">
                <a:hlinkClick r:id="rId2"/>
              </a:rPr>
              <a:t>2010022122@campus.ouj.ac.jp</a:t>
            </a:r>
            <a:endParaRPr lang="en-US" altLang="ja-JP" dirty="0"/>
          </a:p>
          <a:p>
            <a:r>
              <a:rPr lang="en-US" altLang="ja-JP" i="1" dirty="0"/>
              <a:t>Informatics The Open University of Japan</a:t>
            </a:r>
          </a:p>
          <a:p>
            <a:endParaRPr kumimoji="1" lang="ja-JP" altLang="en-US" dirty="0"/>
          </a:p>
        </p:txBody>
      </p:sp>
    </p:spTree>
    <p:extLst>
      <p:ext uri="{BB962C8B-B14F-4D97-AF65-F5344CB8AC3E}">
        <p14:creationId xmlns:p14="http://schemas.microsoft.com/office/powerpoint/2010/main" val="148022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9628513-779D-4A2E-9982-E3CAB0E92520}"/>
              </a:ext>
            </a:extLst>
          </p:cNvPr>
          <p:cNvSpPr txBox="1"/>
          <p:nvPr/>
        </p:nvSpPr>
        <p:spPr>
          <a:xfrm>
            <a:off x="240632" y="208547"/>
            <a:ext cx="5117431" cy="369332"/>
          </a:xfrm>
          <a:prstGeom prst="rect">
            <a:avLst/>
          </a:prstGeom>
          <a:noFill/>
        </p:spPr>
        <p:txBody>
          <a:bodyPr wrap="square" rtlCol="0">
            <a:spAutoFit/>
          </a:bodyPr>
          <a:lstStyle/>
          <a:p>
            <a:r>
              <a:rPr kumimoji="1" lang="ja-JP" altLang="en-US" dirty="0"/>
              <a:t>多目的最適化とパレート最適解</a:t>
            </a:r>
          </a:p>
        </p:txBody>
      </p:sp>
      <p:sp>
        <p:nvSpPr>
          <p:cNvPr id="3" name="正方形/長方形 2">
            <a:extLst>
              <a:ext uri="{FF2B5EF4-FFF2-40B4-BE49-F238E27FC236}">
                <a16:creationId xmlns:a16="http://schemas.microsoft.com/office/drawing/2014/main" id="{44E53FC6-A8A6-40BB-B0BD-0D7FB7895DF6}"/>
              </a:ext>
            </a:extLst>
          </p:cNvPr>
          <p:cNvSpPr/>
          <p:nvPr/>
        </p:nvSpPr>
        <p:spPr>
          <a:xfrm>
            <a:off x="336884" y="778042"/>
            <a:ext cx="10291011" cy="1499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多目的最適化は，ある制約条件のもと，複数の目的関数を最大化，あるいは最小化す</a:t>
            </a:r>
          </a:p>
          <a:p>
            <a:r>
              <a:rPr lang="ja-JP" altLang="en-US" dirty="0"/>
              <a:t>る手法である．全ての目的関数を最大化，あるいは最小化するような最適解が存在す</a:t>
            </a:r>
          </a:p>
          <a:p>
            <a:r>
              <a:rPr lang="ja-JP" altLang="en-US" dirty="0"/>
              <a:t>るとは言えないため，パレート最適という概念を導入する必要がある．</a:t>
            </a:r>
            <a:endParaRPr kumimoji="1" lang="ja-JP" altLang="en-US" dirty="0"/>
          </a:p>
        </p:txBody>
      </p:sp>
      <p:pic>
        <p:nvPicPr>
          <p:cNvPr id="5" name="図 4">
            <a:extLst>
              <a:ext uri="{FF2B5EF4-FFF2-40B4-BE49-F238E27FC236}">
                <a16:creationId xmlns:a16="http://schemas.microsoft.com/office/drawing/2014/main" id="{C2CEBF40-E333-40C7-9FE7-36210B1FB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0412" y="2034398"/>
            <a:ext cx="7551176" cy="4133125"/>
          </a:xfrm>
          <a:prstGeom prst="rect">
            <a:avLst/>
          </a:prstGeom>
        </p:spPr>
      </p:pic>
    </p:spTree>
    <p:extLst>
      <p:ext uri="{BB962C8B-B14F-4D97-AF65-F5344CB8AC3E}">
        <p14:creationId xmlns:p14="http://schemas.microsoft.com/office/powerpoint/2010/main" val="3612253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691C70C-F0E7-431A-B84E-622224FC6F33}"/>
              </a:ext>
            </a:extLst>
          </p:cNvPr>
          <p:cNvSpPr txBox="1"/>
          <p:nvPr/>
        </p:nvSpPr>
        <p:spPr>
          <a:xfrm>
            <a:off x="264695" y="208547"/>
            <a:ext cx="8037094" cy="369332"/>
          </a:xfrm>
          <a:prstGeom prst="rect">
            <a:avLst/>
          </a:prstGeom>
          <a:noFill/>
        </p:spPr>
        <p:txBody>
          <a:bodyPr wrap="square" rtlCol="0">
            <a:spAutoFit/>
          </a:bodyPr>
          <a:lstStyle/>
          <a:p>
            <a:r>
              <a:rPr kumimoji="1" lang="ja-JP" altLang="en-US" dirty="0"/>
              <a:t>遺伝的アルゴリズムによる多目的最適化</a:t>
            </a:r>
          </a:p>
        </p:txBody>
      </p:sp>
      <p:sp>
        <p:nvSpPr>
          <p:cNvPr id="3" name="正方形/長方形 2">
            <a:extLst>
              <a:ext uri="{FF2B5EF4-FFF2-40B4-BE49-F238E27FC236}">
                <a16:creationId xmlns:a16="http://schemas.microsoft.com/office/drawing/2014/main" id="{B4DC7711-20D6-4428-A6C0-FB47B74CE479}"/>
              </a:ext>
            </a:extLst>
          </p:cNvPr>
          <p:cNvSpPr/>
          <p:nvPr/>
        </p:nvSpPr>
        <p:spPr>
          <a:xfrm>
            <a:off x="465221" y="762000"/>
            <a:ext cx="10355179" cy="1259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多目的最適化問題を解く手法として，</a:t>
            </a:r>
            <a:r>
              <a:rPr lang="en-US" altLang="ja-JP" dirty="0"/>
              <a:t>NSGA-II </a:t>
            </a:r>
            <a:r>
              <a:rPr lang="ja-JP" altLang="en-US" dirty="0"/>
              <a:t>を用いる．これは，遺伝的アルゴリズ</a:t>
            </a:r>
          </a:p>
          <a:p>
            <a:r>
              <a:rPr lang="ja-JP" altLang="en-US" dirty="0"/>
              <a:t>ムを多目的最適化問題に拡張したものであり，非優越ソート，混雑度トーナメント選</a:t>
            </a:r>
          </a:p>
          <a:p>
            <a:r>
              <a:rPr lang="ja-JP" altLang="en-US" dirty="0"/>
              <a:t>択といった特徴を持つ．</a:t>
            </a:r>
            <a:endParaRPr kumimoji="1" lang="ja-JP" altLang="en-US" dirty="0"/>
          </a:p>
        </p:txBody>
      </p:sp>
      <p:pic>
        <p:nvPicPr>
          <p:cNvPr id="5" name="図 4">
            <a:extLst>
              <a:ext uri="{FF2B5EF4-FFF2-40B4-BE49-F238E27FC236}">
                <a16:creationId xmlns:a16="http://schemas.microsoft.com/office/drawing/2014/main" id="{05A6D6CD-07FB-491F-9C1A-5B1087288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077" y="1502715"/>
            <a:ext cx="8661845" cy="4889751"/>
          </a:xfrm>
          <a:prstGeom prst="rect">
            <a:avLst/>
          </a:prstGeom>
        </p:spPr>
      </p:pic>
    </p:spTree>
    <p:extLst>
      <p:ext uri="{BB962C8B-B14F-4D97-AF65-F5344CB8AC3E}">
        <p14:creationId xmlns:p14="http://schemas.microsoft.com/office/powerpoint/2010/main" val="3063163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A46A07-F36C-467A-9DEF-1F04F7AAC139}"/>
              </a:ext>
            </a:extLst>
          </p:cNvPr>
          <p:cNvSpPr txBox="1"/>
          <p:nvPr/>
        </p:nvSpPr>
        <p:spPr>
          <a:xfrm>
            <a:off x="192505" y="152400"/>
            <a:ext cx="7010400" cy="369332"/>
          </a:xfrm>
          <a:prstGeom prst="rect">
            <a:avLst/>
          </a:prstGeom>
          <a:noFill/>
        </p:spPr>
        <p:txBody>
          <a:bodyPr wrap="square" rtlCol="0">
            <a:spAutoFit/>
          </a:bodyPr>
          <a:lstStyle/>
          <a:p>
            <a:r>
              <a:rPr kumimoji="1" lang="en-US" altLang="ja-JP" dirty="0"/>
              <a:t>UX</a:t>
            </a:r>
            <a:r>
              <a:rPr kumimoji="1" lang="ja-JP" altLang="en-US" dirty="0"/>
              <a:t>を考慮したパレート最適な献立</a:t>
            </a:r>
          </a:p>
        </p:txBody>
      </p:sp>
      <p:sp>
        <p:nvSpPr>
          <p:cNvPr id="3" name="正方形/長方形 2">
            <a:extLst>
              <a:ext uri="{FF2B5EF4-FFF2-40B4-BE49-F238E27FC236}">
                <a16:creationId xmlns:a16="http://schemas.microsoft.com/office/drawing/2014/main" id="{209FCD3E-C1EB-457B-AB4B-72BD6509C346}"/>
              </a:ext>
            </a:extLst>
          </p:cNvPr>
          <p:cNvSpPr/>
          <p:nvPr/>
        </p:nvSpPr>
        <p:spPr>
          <a:xfrm>
            <a:off x="537411" y="729916"/>
            <a:ext cx="10194757" cy="1211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献立に含まれる料理の調理時間の最小化と，料理の食材コストの最小化を目的関数と</a:t>
            </a:r>
          </a:p>
          <a:p>
            <a:r>
              <a:rPr lang="ja-JP" altLang="en-US" dirty="0"/>
              <a:t>し，摂取カロリーや摂取栄養量などを制約条件として多目的最適化を行い，パレート</a:t>
            </a:r>
          </a:p>
          <a:p>
            <a:r>
              <a:rPr lang="ja-JP" altLang="en-US" dirty="0"/>
              <a:t>最適な献立を出力する．</a:t>
            </a:r>
            <a:endParaRPr kumimoji="1" lang="ja-JP" altLang="en-US" dirty="0"/>
          </a:p>
        </p:txBody>
      </p:sp>
      <p:pic>
        <p:nvPicPr>
          <p:cNvPr id="5" name="図 4">
            <a:extLst>
              <a:ext uri="{FF2B5EF4-FFF2-40B4-BE49-F238E27FC236}">
                <a16:creationId xmlns:a16="http://schemas.microsoft.com/office/drawing/2014/main" id="{04008782-F0E6-4E18-967C-61ED04DB3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472" y="1584697"/>
            <a:ext cx="8865056" cy="5004057"/>
          </a:xfrm>
          <a:prstGeom prst="rect">
            <a:avLst/>
          </a:prstGeom>
        </p:spPr>
      </p:pic>
    </p:spTree>
    <p:extLst>
      <p:ext uri="{BB962C8B-B14F-4D97-AF65-F5344CB8AC3E}">
        <p14:creationId xmlns:p14="http://schemas.microsoft.com/office/powerpoint/2010/main" val="1403500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DC3DC7E-8465-4F13-AB1C-3819AE1908E5}"/>
              </a:ext>
            </a:extLst>
          </p:cNvPr>
          <p:cNvSpPr txBox="1"/>
          <p:nvPr/>
        </p:nvSpPr>
        <p:spPr>
          <a:xfrm>
            <a:off x="176463" y="160421"/>
            <a:ext cx="5919537" cy="369332"/>
          </a:xfrm>
          <a:prstGeom prst="rect">
            <a:avLst/>
          </a:prstGeom>
          <a:noFill/>
        </p:spPr>
        <p:txBody>
          <a:bodyPr wrap="square" rtlCol="0">
            <a:spAutoFit/>
          </a:bodyPr>
          <a:lstStyle/>
          <a:p>
            <a:r>
              <a:rPr kumimoji="1" lang="ja-JP" altLang="en-US" dirty="0"/>
              <a:t>対話による最適な献立の提示</a:t>
            </a:r>
          </a:p>
        </p:txBody>
      </p:sp>
      <p:sp>
        <p:nvSpPr>
          <p:cNvPr id="3" name="正方形/長方形 2">
            <a:extLst>
              <a:ext uri="{FF2B5EF4-FFF2-40B4-BE49-F238E27FC236}">
                <a16:creationId xmlns:a16="http://schemas.microsoft.com/office/drawing/2014/main" id="{57E3A171-4ADB-451B-B369-1631DC1D1E1F}"/>
              </a:ext>
            </a:extLst>
          </p:cNvPr>
          <p:cNvSpPr/>
          <p:nvPr/>
        </p:nvSpPr>
        <p:spPr>
          <a:xfrm>
            <a:off x="385011" y="721895"/>
            <a:ext cx="11109157"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多目的最適化によって得られた，調理時間と材料コストが最小化されたパレート最適</a:t>
            </a:r>
          </a:p>
          <a:p>
            <a:r>
              <a:rPr lang="ja-JP" altLang="en-US" dirty="0"/>
              <a:t>解（レシピ）の中から，利用者が選択して献立を作成する際に対話型処理を行う．</a:t>
            </a:r>
          </a:p>
          <a:p>
            <a:r>
              <a:rPr lang="en-US" altLang="ja-JP" dirty="0" err="1"/>
              <a:t>Tkinter</a:t>
            </a:r>
            <a:r>
              <a:rPr lang="en-US" altLang="ja-JP" dirty="0"/>
              <a:t> </a:t>
            </a:r>
            <a:r>
              <a:rPr lang="ja-JP" altLang="en-US" dirty="0"/>
              <a:t>を用いて，</a:t>
            </a:r>
            <a:r>
              <a:rPr lang="en-US" altLang="ja-JP" dirty="0"/>
              <a:t>0 </a:t>
            </a:r>
            <a:r>
              <a:rPr lang="ja-JP" altLang="en-US" dirty="0"/>
              <a:t>に近づくほど調理時間の最小化を重視した献立を，</a:t>
            </a:r>
            <a:r>
              <a:rPr lang="en-US" altLang="ja-JP" dirty="0"/>
              <a:t>1 </a:t>
            </a:r>
            <a:r>
              <a:rPr lang="ja-JP" altLang="en-US" dirty="0"/>
              <a:t>に近づく</a:t>
            </a:r>
          </a:p>
          <a:p>
            <a:r>
              <a:rPr lang="ja-JP" altLang="en-US" dirty="0" err="1"/>
              <a:t>ほど</a:t>
            </a:r>
            <a:r>
              <a:rPr lang="ja-JP" altLang="en-US" dirty="0"/>
              <a:t>食材コストを重視して最小化した</a:t>
            </a:r>
            <a:r>
              <a:rPr lang="en-US" altLang="ja-JP" dirty="0"/>
              <a:t>1 </a:t>
            </a:r>
            <a:r>
              <a:rPr lang="ja-JP" altLang="en-US" dirty="0"/>
              <a:t>週間分の献立を出力されるように設定</a:t>
            </a:r>
            <a:r>
              <a:rPr lang="ja-JP" altLang="en-US" dirty="0" err="1"/>
              <a:t>するた</a:t>
            </a:r>
            <a:endParaRPr lang="ja-JP" altLang="en-US" dirty="0"/>
          </a:p>
          <a:p>
            <a:r>
              <a:rPr lang="ja-JP" altLang="en-US" dirty="0" err="1"/>
              <a:t>めの</a:t>
            </a:r>
            <a:r>
              <a:rPr lang="ja-JP" altLang="en-US" dirty="0"/>
              <a:t>スライダーを作成する．</a:t>
            </a:r>
            <a:endParaRPr kumimoji="1" lang="ja-JP" altLang="en-US" dirty="0"/>
          </a:p>
        </p:txBody>
      </p:sp>
      <p:pic>
        <p:nvPicPr>
          <p:cNvPr id="5" name="図 4">
            <a:extLst>
              <a:ext uri="{FF2B5EF4-FFF2-40B4-BE49-F238E27FC236}">
                <a16:creationId xmlns:a16="http://schemas.microsoft.com/office/drawing/2014/main" id="{E58F2743-08D6-49C7-A00A-F03EC3FDD1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074" y="1519759"/>
            <a:ext cx="8357029" cy="4965955"/>
          </a:xfrm>
          <a:prstGeom prst="rect">
            <a:avLst/>
          </a:prstGeom>
        </p:spPr>
      </p:pic>
    </p:spTree>
    <p:extLst>
      <p:ext uri="{BB962C8B-B14F-4D97-AF65-F5344CB8AC3E}">
        <p14:creationId xmlns:p14="http://schemas.microsoft.com/office/powerpoint/2010/main" val="935834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9825343-2C54-43DE-A761-037E9474358F}"/>
              </a:ext>
            </a:extLst>
          </p:cNvPr>
          <p:cNvSpPr txBox="1"/>
          <p:nvPr/>
        </p:nvSpPr>
        <p:spPr>
          <a:xfrm>
            <a:off x="272716" y="240632"/>
            <a:ext cx="5991726" cy="369332"/>
          </a:xfrm>
          <a:prstGeom prst="rect">
            <a:avLst/>
          </a:prstGeom>
          <a:noFill/>
        </p:spPr>
        <p:txBody>
          <a:bodyPr wrap="square" rtlCol="0">
            <a:spAutoFit/>
          </a:bodyPr>
          <a:lstStyle/>
          <a:p>
            <a:r>
              <a:rPr kumimoji="1" lang="ja-JP" altLang="en-US" dirty="0"/>
              <a:t>提案システムの構成</a:t>
            </a:r>
            <a:endParaRPr kumimoji="1" lang="en-US" altLang="ja-JP" dirty="0"/>
          </a:p>
        </p:txBody>
      </p:sp>
    </p:spTree>
    <p:extLst>
      <p:ext uri="{BB962C8B-B14F-4D97-AF65-F5344CB8AC3E}">
        <p14:creationId xmlns:p14="http://schemas.microsoft.com/office/powerpoint/2010/main" val="217581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9825343-2C54-43DE-A761-037E9474358F}"/>
              </a:ext>
            </a:extLst>
          </p:cNvPr>
          <p:cNvSpPr txBox="1"/>
          <p:nvPr/>
        </p:nvSpPr>
        <p:spPr>
          <a:xfrm>
            <a:off x="272716" y="240632"/>
            <a:ext cx="5991726" cy="369332"/>
          </a:xfrm>
          <a:prstGeom prst="rect">
            <a:avLst/>
          </a:prstGeom>
          <a:noFill/>
        </p:spPr>
        <p:txBody>
          <a:bodyPr wrap="square" rtlCol="0">
            <a:spAutoFit/>
          </a:bodyPr>
          <a:lstStyle/>
          <a:p>
            <a:r>
              <a:rPr kumimoji="1" lang="ja-JP" altLang="en-US" dirty="0"/>
              <a:t>提案システムの構成</a:t>
            </a:r>
            <a:endParaRPr kumimoji="1" lang="en-US" altLang="ja-JP" dirty="0"/>
          </a:p>
        </p:txBody>
      </p:sp>
    </p:spTree>
    <p:extLst>
      <p:ext uri="{BB962C8B-B14F-4D97-AF65-F5344CB8AC3E}">
        <p14:creationId xmlns:p14="http://schemas.microsoft.com/office/powerpoint/2010/main" val="1683101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D15B1E3-54D7-4C64-8658-26144DE24D29}"/>
              </a:ext>
            </a:extLst>
          </p:cNvPr>
          <p:cNvSpPr txBox="1"/>
          <p:nvPr/>
        </p:nvSpPr>
        <p:spPr>
          <a:xfrm>
            <a:off x="344905" y="184484"/>
            <a:ext cx="7676148" cy="369332"/>
          </a:xfrm>
          <a:prstGeom prst="rect">
            <a:avLst/>
          </a:prstGeom>
          <a:noFill/>
        </p:spPr>
        <p:txBody>
          <a:bodyPr wrap="square" rtlCol="0">
            <a:spAutoFit/>
          </a:bodyPr>
          <a:lstStyle/>
          <a:p>
            <a:r>
              <a:rPr kumimoji="1" lang="ja-JP" altLang="en-US" dirty="0"/>
              <a:t>数値実験の概要</a:t>
            </a:r>
          </a:p>
        </p:txBody>
      </p:sp>
      <p:sp>
        <p:nvSpPr>
          <p:cNvPr id="3" name="正方形/長方形 2">
            <a:extLst>
              <a:ext uri="{FF2B5EF4-FFF2-40B4-BE49-F238E27FC236}">
                <a16:creationId xmlns:a16="http://schemas.microsoft.com/office/drawing/2014/main" id="{8A5C80C4-015F-44FE-952F-EECCF48953C5}"/>
              </a:ext>
            </a:extLst>
          </p:cNvPr>
          <p:cNvSpPr/>
          <p:nvPr/>
        </p:nvSpPr>
        <p:spPr>
          <a:xfrm>
            <a:off x="465221" y="721895"/>
            <a:ext cx="10684042" cy="1090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データベースに蓄積した，料理レシピ，食材の価格データの例を示す．また，実際に</a:t>
            </a:r>
          </a:p>
          <a:p>
            <a:r>
              <a:rPr lang="ja-JP" altLang="en-US" dirty="0"/>
              <a:t>作成した</a:t>
            </a:r>
            <a:r>
              <a:rPr lang="en-US" altLang="ja-JP" dirty="0"/>
              <a:t>1 </a:t>
            </a:r>
            <a:r>
              <a:rPr lang="ja-JP" altLang="en-US" dirty="0"/>
              <a:t>週間分の献立の，食材コストの合計と調理時間の合計を縦軸と横軸に設定</a:t>
            </a:r>
          </a:p>
          <a:p>
            <a:r>
              <a:rPr lang="ja-JP" altLang="en-US" dirty="0"/>
              <a:t>したパレート解と，対話型処理に用いたスライダーを示す．</a:t>
            </a:r>
            <a:endParaRPr kumimoji="1" lang="ja-JP" altLang="en-US" dirty="0"/>
          </a:p>
        </p:txBody>
      </p:sp>
      <p:pic>
        <p:nvPicPr>
          <p:cNvPr id="5" name="図 4">
            <a:extLst>
              <a:ext uri="{FF2B5EF4-FFF2-40B4-BE49-F238E27FC236}">
                <a16:creationId xmlns:a16="http://schemas.microsoft.com/office/drawing/2014/main" id="{1A0EF870-12B0-4357-A869-7BCB4C2D1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201" y="1393530"/>
            <a:ext cx="8693597" cy="4953255"/>
          </a:xfrm>
          <a:prstGeom prst="rect">
            <a:avLst/>
          </a:prstGeom>
        </p:spPr>
      </p:pic>
    </p:spTree>
    <p:extLst>
      <p:ext uri="{BB962C8B-B14F-4D97-AF65-F5344CB8AC3E}">
        <p14:creationId xmlns:p14="http://schemas.microsoft.com/office/powerpoint/2010/main" val="3794511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A88DB72-5CEA-4C72-94DA-86D20F6C25D6}"/>
              </a:ext>
            </a:extLst>
          </p:cNvPr>
          <p:cNvSpPr txBox="1"/>
          <p:nvPr/>
        </p:nvSpPr>
        <p:spPr>
          <a:xfrm>
            <a:off x="208547" y="264695"/>
            <a:ext cx="8021053" cy="369332"/>
          </a:xfrm>
          <a:prstGeom prst="rect">
            <a:avLst/>
          </a:prstGeom>
          <a:noFill/>
        </p:spPr>
        <p:txBody>
          <a:bodyPr wrap="square" rtlCol="0">
            <a:spAutoFit/>
          </a:bodyPr>
          <a:lstStyle/>
          <a:p>
            <a:r>
              <a:rPr kumimoji="1" lang="ja-JP" altLang="en-US" dirty="0"/>
              <a:t>実験結果と考察</a:t>
            </a:r>
          </a:p>
        </p:txBody>
      </p:sp>
      <p:sp>
        <p:nvSpPr>
          <p:cNvPr id="3" name="正方形/長方形 2">
            <a:extLst>
              <a:ext uri="{FF2B5EF4-FFF2-40B4-BE49-F238E27FC236}">
                <a16:creationId xmlns:a16="http://schemas.microsoft.com/office/drawing/2014/main" id="{A5D50F82-E73A-49BA-A107-20E7AE5665AE}"/>
              </a:ext>
            </a:extLst>
          </p:cNvPr>
          <p:cNvSpPr/>
          <p:nvPr/>
        </p:nvSpPr>
        <p:spPr>
          <a:xfrm>
            <a:off x="312821" y="818147"/>
            <a:ext cx="11237495" cy="1548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自分の身長を</a:t>
            </a:r>
            <a:r>
              <a:rPr lang="en-US" altLang="ja-JP" dirty="0"/>
              <a:t>160cm</a:t>
            </a:r>
            <a:r>
              <a:rPr lang="ja-JP" altLang="en-US" dirty="0" err="1"/>
              <a:t>，</a:t>
            </a:r>
            <a:r>
              <a:rPr lang="ja-JP" altLang="en-US" dirty="0"/>
              <a:t>体重を</a:t>
            </a:r>
            <a:r>
              <a:rPr lang="en-US" altLang="ja-JP" dirty="0"/>
              <a:t>58kg</a:t>
            </a:r>
            <a:r>
              <a:rPr lang="ja-JP" altLang="en-US" dirty="0" err="1"/>
              <a:t>，</a:t>
            </a:r>
            <a:r>
              <a:rPr lang="ja-JP" altLang="en-US" dirty="0"/>
              <a:t>年齢を</a:t>
            </a:r>
            <a:r>
              <a:rPr lang="en-US" altLang="ja-JP" dirty="0"/>
              <a:t>23 </a:t>
            </a:r>
            <a:r>
              <a:rPr lang="ja-JP" altLang="en-US" dirty="0"/>
              <a:t>歳，性別を男，身体活動レベルを普</a:t>
            </a:r>
          </a:p>
          <a:p>
            <a:r>
              <a:rPr lang="ja-JP" altLang="en-US" dirty="0"/>
              <a:t>通として入力とし，</a:t>
            </a:r>
            <a:r>
              <a:rPr lang="en-US" altLang="ja-JP" dirty="0"/>
              <a:t>1 </a:t>
            </a:r>
            <a:r>
              <a:rPr lang="ja-JP" altLang="en-US" dirty="0"/>
              <a:t>日に必要な推定エネルギー量を算出し，目的関数と制約条件に</a:t>
            </a:r>
          </a:p>
          <a:p>
            <a:r>
              <a:rPr lang="ja-JP" altLang="en-US" dirty="0"/>
              <a:t>基いて</a:t>
            </a:r>
            <a:r>
              <a:rPr lang="en-US" altLang="ja-JP" dirty="0"/>
              <a:t>1 </a:t>
            </a:r>
            <a:r>
              <a:rPr lang="ja-JP" altLang="en-US" dirty="0"/>
              <a:t>週間分の献立作成を行った結果を示す．</a:t>
            </a:r>
            <a:endParaRPr kumimoji="1" lang="ja-JP" altLang="en-US" dirty="0"/>
          </a:p>
        </p:txBody>
      </p:sp>
      <p:pic>
        <p:nvPicPr>
          <p:cNvPr id="5" name="図 4">
            <a:extLst>
              <a:ext uri="{FF2B5EF4-FFF2-40B4-BE49-F238E27FC236}">
                <a16:creationId xmlns:a16="http://schemas.microsoft.com/office/drawing/2014/main" id="{B3DF3B6E-B56C-45F5-8E72-3BDDC8A75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186" y="1724383"/>
            <a:ext cx="8331628" cy="4692891"/>
          </a:xfrm>
          <a:prstGeom prst="rect">
            <a:avLst/>
          </a:prstGeom>
        </p:spPr>
      </p:pic>
    </p:spTree>
    <p:extLst>
      <p:ext uri="{BB962C8B-B14F-4D97-AF65-F5344CB8AC3E}">
        <p14:creationId xmlns:p14="http://schemas.microsoft.com/office/powerpoint/2010/main" val="3992900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C496E7D-F435-4636-B74B-D528255D632A}"/>
              </a:ext>
            </a:extLst>
          </p:cNvPr>
          <p:cNvSpPr txBox="1"/>
          <p:nvPr/>
        </p:nvSpPr>
        <p:spPr>
          <a:xfrm>
            <a:off x="208547" y="128337"/>
            <a:ext cx="5887453" cy="369332"/>
          </a:xfrm>
          <a:prstGeom prst="rect">
            <a:avLst/>
          </a:prstGeom>
          <a:noFill/>
        </p:spPr>
        <p:txBody>
          <a:bodyPr wrap="square" rtlCol="0">
            <a:spAutoFit/>
          </a:bodyPr>
          <a:lstStyle/>
          <a:p>
            <a:r>
              <a:rPr kumimoji="1" lang="ja-JP" altLang="en-US" dirty="0"/>
              <a:t>数値実験の結果（健常者）</a:t>
            </a:r>
          </a:p>
        </p:txBody>
      </p:sp>
      <p:sp>
        <p:nvSpPr>
          <p:cNvPr id="3" name="正方形/長方形 2">
            <a:extLst>
              <a:ext uri="{FF2B5EF4-FFF2-40B4-BE49-F238E27FC236}">
                <a16:creationId xmlns:a16="http://schemas.microsoft.com/office/drawing/2014/main" id="{885FA714-338A-4292-9929-16A413E4B65F}"/>
              </a:ext>
            </a:extLst>
          </p:cNvPr>
          <p:cNvSpPr/>
          <p:nvPr/>
        </p:nvSpPr>
        <p:spPr>
          <a:xfrm>
            <a:off x="449179" y="697832"/>
            <a:ext cx="10202779" cy="15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身長を</a:t>
            </a:r>
            <a:r>
              <a:rPr lang="en-US" altLang="ja-JP" dirty="0"/>
              <a:t>170cm</a:t>
            </a:r>
            <a:r>
              <a:rPr lang="ja-JP" altLang="en-US" dirty="0" err="1"/>
              <a:t>，</a:t>
            </a:r>
            <a:r>
              <a:rPr lang="ja-JP" altLang="en-US" dirty="0"/>
              <a:t>体重を</a:t>
            </a:r>
            <a:r>
              <a:rPr lang="en-US" altLang="ja-JP" dirty="0"/>
              <a:t>67kg</a:t>
            </a:r>
            <a:r>
              <a:rPr lang="ja-JP" altLang="en-US" dirty="0" err="1"/>
              <a:t>，</a:t>
            </a:r>
            <a:r>
              <a:rPr lang="ja-JP" altLang="en-US" dirty="0"/>
              <a:t>年齢を</a:t>
            </a:r>
            <a:r>
              <a:rPr lang="en-US" altLang="ja-JP" dirty="0"/>
              <a:t>22 </a:t>
            </a:r>
            <a:r>
              <a:rPr lang="ja-JP" altLang="en-US" dirty="0"/>
              <a:t>歳，性別を男，身体活動レベルを普通とし</a:t>
            </a:r>
          </a:p>
          <a:p>
            <a:r>
              <a:rPr lang="ja-JP" altLang="en-US" dirty="0"/>
              <a:t>て入力とし，</a:t>
            </a:r>
            <a:r>
              <a:rPr lang="en-US" altLang="ja-JP" dirty="0"/>
              <a:t>1 </a:t>
            </a:r>
            <a:r>
              <a:rPr lang="ja-JP" altLang="en-US" dirty="0"/>
              <a:t>日に必要な推定エネルギー量を算出し，目的関数と制約条件に基いて</a:t>
            </a:r>
          </a:p>
          <a:p>
            <a:r>
              <a:rPr lang="en-US" altLang="ja-JP" dirty="0"/>
              <a:t>1 </a:t>
            </a:r>
            <a:r>
              <a:rPr lang="ja-JP" altLang="en-US" dirty="0"/>
              <a:t>日分の献立作成を行った結果を示す．</a:t>
            </a:r>
            <a:endParaRPr kumimoji="1" lang="ja-JP" altLang="en-US" dirty="0"/>
          </a:p>
        </p:txBody>
      </p:sp>
      <p:pic>
        <p:nvPicPr>
          <p:cNvPr id="5" name="図 4">
            <a:extLst>
              <a:ext uri="{FF2B5EF4-FFF2-40B4-BE49-F238E27FC236}">
                <a16:creationId xmlns:a16="http://schemas.microsoft.com/office/drawing/2014/main" id="{4B0A120D-A979-40BB-9E5C-7E14C07CD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312" y="1650841"/>
            <a:ext cx="8469375" cy="5078822"/>
          </a:xfrm>
          <a:prstGeom prst="rect">
            <a:avLst/>
          </a:prstGeom>
        </p:spPr>
      </p:pic>
    </p:spTree>
    <p:extLst>
      <p:ext uri="{BB962C8B-B14F-4D97-AF65-F5344CB8AC3E}">
        <p14:creationId xmlns:p14="http://schemas.microsoft.com/office/powerpoint/2010/main" val="644545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55B90E0-AE76-403A-8434-81EF2A653492}"/>
              </a:ext>
            </a:extLst>
          </p:cNvPr>
          <p:cNvSpPr txBox="1"/>
          <p:nvPr/>
        </p:nvSpPr>
        <p:spPr>
          <a:xfrm>
            <a:off x="248653" y="208547"/>
            <a:ext cx="5783179" cy="369332"/>
          </a:xfrm>
          <a:prstGeom prst="rect">
            <a:avLst/>
          </a:prstGeom>
          <a:noFill/>
        </p:spPr>
        <p:txBody>
          <a:bodyPr wrap="square" rtlCol="0">
            <a:spAutoFit/>
          </a:bodyPr>
          <a:lstStyle/>
          <a:p>
            <a:r>
              <a:rPr kumimoji="1" lang="ja-JP" altLang="en-US" dirty="0"/>
              <a:t>数値実験の結果（制限食）</a:t>
            </a:r>
          </a:p>
        </p:txBody>
      </p:sp>
      <p:sp>
        <p:nvSpPr>
          <p:cNvPr id="3" name="正方形/長方形 2">
            <a:extLst>
              <a:ext uri="{FF2B5EF4-FFF2-40B4-BE49-F238E27FC236}">
                <a16:creationId xmlns:a16="http://schemas.microsoft.com/office/drawing/2014/main" id="{8B7415E2-6432-41D0-BE82-8D48957252F7}"/>
              </a:ext>
            </a:extLst>
          </p:cNvPr>
          <p:cNvSpPr/>
          <p:nvPr/>
        </p:nvSpPr>
        <p:spPr>
          <a:xfrm>
            <a:off x="344905" y="842211"/>
            <a:ext cx="11117179" cy="1876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各制限食を必要とする人のモデルとして，以下のユーザー像を想定した．</a:t>
            </a:r>
          </a:p>
          <a:p>
            <a:r>
              <a:rPr lang="ja-JP" altLang="en-US" dirty="0"/>
              <a:t>・糖尿病：年齢</a:t>
            </a:r>
            <a:r>
              <a:rPr lang="en-US" altLang="ja-JP" dirty="0"/>
              <a:t>71 </a:t>
            </a:r>
            <a:r>
              <a:rPr lang="ja-JP" altLang="en-US" dirty="0"/>
              <a:t>歳，性別男，身長</a:t>
            </a:r>
            <a:r>
              <a:rPr lang="en-US" altLang="ja-JP" dirty="0"/>
              <a:t>163.1cm</a:t>
            </a:r>
            <a:r>
              <a:rPr lang="ja-JP" altLang="en-US" dirty="0" err="1"/>
              <a:t>，</a:t>
            </a:r>
            <a:r>
              <a:rPr lang="ja-JP" altLang="en-US" dirty="0"/>
              <a:t>体重</a:t>
            </a:r>
            <a:r>
              <a:rPr lang="en-US" altLang="ja-JP" dirty="0"/>
              <a:t>61.18kg</a:t>
            </a:r>
            <a:r>
              <a:rPr lang="ja-JP" altLang="en-US" dirty="0" err="1"/>
              <a:t>，</a:t>
            </a:r>
            <a:r>
              <a:rPr lang="ja-JP" altLang="en-US" dirty="0"/>
              <a:t>身体活動レベル低い</a:t>
            </a:r>
          </a:p>
          <a:p>
            <a:r>
              <a:rPr lang="ja-JP" altLang="en-US" dirty="0"/>
              <a:t>・腎臓病：年齢</a:t>
            </a:r>
            <a:r>
              <a:rPr lang="en-US" altLang="ja-JP" dirty="0"/>
              <a:t>70 </a:t>
            </a:r>
            <a:r>
              <a:rPr lang="ja-JP" altLang="en-US" dirty="0"/>
              <a:t>歳，性別男，身長</a:t>
            </a:r>
            <a:r>
              <a:rPr lang="en-US" altLang="ja-JP" dirty="0"/>
              <a:t>163.1cm</a:t>
            </a:r>
            <a:r>
              <a:rPr lang="ja-JP" altLang="en-US" dirty="0" err="1"/>
              <a:t>，</a:t>
            </a:r>
            <a:r>
              <a:rPr lang="ja-JP" altLang="en-US" dirty="0"/>
              <a:t>体重</a:t>
            </a:r>
            <a:r>
              <a:rPr lang="en-US" altLang="ja-JP" dirty="0"/>
              <a:t>61.18kg</a:t>
            </a:r>
            <a:r>
              <a:rPr lang="ja-JP" altLang="en-US" dirty="0" err="1"/>
              <a:t>，</a:t>
            </a:r>
            <a:r>
              <a:rPr lang="ja-JP" altLang="en-US" dirty="0"/>
              <a:t>身体活動レベル低い</a:t>
            </a:r>
          </a:p>
          <a:p>
            <a:r>
              <a:rPr lang="ja-JP" altLang="en-US" dirty="0"/>
              <a:t>・脂質異常症：年齢</a:t>
            </a:r>
            <a:r>
              <a:rPr lang="en-US" altLang="ja-JP" dirty="0"/>
              <a:t>45 </a:t>
            </a:r>
            <a:r>
              <a:rPr lang="ja-JP" altLang="en-US" dirty="0"/>
              <a:t>歳，性別男，身長</a:t>
            </a:r>
            <a:r>
              <a:rPr lang="en-US" altLang="ja-JP" dirty="0"/>
              <a:t>171.5cm</a:t>
            </a:r>
            <a:r>
              <a:rPr lang="ja-JP" altLang="en-US" dirty="0" err="1"/>
              <a:t>，</a:t>
            </a:r>
            <a:r>
              <a:rPr lang="ja-JP" altLang="en-US" dirty="0"/>
              <a:t>体重</a:t>
            </a:r>
            <a:r>
              <a:rPr lang="en-US" altLang="ja-JP" dirty="0"/>
              <a:t>102.94kg</a:t>
            </a:r>
          </a:p>
          <a:p>
            <a:r>
              <a:rPr lang="ja-JP" altLang="en-US" dirty="0"/>
              <a:t>身体活動レベル低い</a:t>
            </a:r>
          </a:p>
          <a:p>
            <a:r>
              <a:rPr lang="ja-JP" altLang="en-US" dirty="0"/>
              <a:t>・高血圧：年齢</a:t>
            </a:r>
            <a:r>
              <a:rPr lang="en-US" altLang="ja-JP" dirty="0"/>
              <a:t>37 </a:t>
            </a:r>
            <a:r>
              <a:rPr lang="ja-JP" altLang="en-US" dirty="0"/>
              <a:t>歳，性別男，身長</a:t>
            </a:r>
            <a:r>
              <a:rPr lang="en-US" altLang="ja-JP" dirty="0"/>
              <a:t>171.5cm</a:t>
            </a:r>
            <a:r>
              <a:rPr lang="ja-JP" altLang="en-US" dirty="0" err="1"/>
              <a:t>，</a:t>
            </a:r>
            <a:r>
              <a:rPr lang="ja-JP" altLang="en-US" dirty="0"/>
              <a:t>体重</a:t>
            </a:r>
            <a:r>
              <a:rPr lang="en-US" altLang="ja-JP" dirty="0"/>
              <a:t>88.24kg</a:t>
            </a:r>
            <a:r>
              <a:rPr lang="ja-JP" altLang="en-US" dirty="0" err="1"/>
              <a:t>，</a:t>
            </a:r>
            <a:r>
              <a:rPr lang="ja-JP" altLang="en-US" dirty="0"/>
              <a:t>身体活動レベル低い</a:t>
            </a:r>
          </a:p>
          <a:p>
            <a:r>
              <a:rPr lang="ja-JP" altLang="en-US" dirty="0"/>
              <a:t>そのときの制約条件および出力結果を以下に示す．</a:t>
            </a:r>
            <a:endParaRPr kumimoji="1" lang="ja-JP" altLang="en-US" dirty="0"/>
          </a:p>
        </p:txBody>
      </p:sp>
      <p:pic>
        <p:nvPicPr>
          <p:cNvPr id="5" name="図 4">
            <a:extLst>
              <a:ext uri="{FF2B5EF4-FFF2-40B4-BE49-F238E27FC236}">
                <a16:creationId xmlns:a16="http://schemas.microsoft.com/office/drawing/2014/main" id="{AEE7350C-CC7C-4A3A-867C-CA1A1FC80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7717"/>
            <a:ext cx="12192000" cy="4218072"/>
          </a:xfrm>
          <a:prstGeom prst="rect">
            <a:avLst/>
          </a:prstGeom>
        </p:spPr>
      </p:pic>
    </p:spTree>
    <p:extLst>
      <p:ext uri="{BB962C8B-B14F-4D97-AF65-F5344CB8AC3E}">
        <p14:creationId xmlns:p14="http://schemas.microsoft.com/office/powerpoint/2010/main" val="2517841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107B720-97C6-48B9-B158-CBFC06772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003" y="2639327"/>
            <a:ext cx="8591992" cy="3905451"/>
          </a:xfrm>
          <a:prstGeom prst="rect">
            <a:avLst/>
          </a:prstGeom>
        </p:spPr>
      </p:pic>
      <p:sp>
        <p:nvSpPr>
          <p:cNvPr id="3" name="テキスト ボックス 2">
            <a:extLst>
              <a:ext uri="{FF2B5EF4-FFF2-40B4-BE49-F238E27FC236}">
                <a16:creationId xmlns:a16="http://schemas.microsoft.com/office/drawing/2014/main" id="{C62BBA22-0A32-4562-AD33-3DAD4A69F4C2}"/>
              </a:ext>
            </a:extLst>
          </p:cNvPr>
          <p:cNvSpPr txBox="1"/>
          <p:nvPr/>
        </p:nvSpPr>
        <p:spPr>
          <a:xfrm>
            <a:off x="994610" y="401054"/>
            <a:ext cx="1612232" cy="369332"/>
          </a:xfrm>
          <a:prstGeom prst="rect">
            <a:avLst/>
          </a:prstGeom>
          <a:noFill/>
        </p:spPr>
        <p:txBody>
          <a:bodyPr wrap="square" rtlCol="0">
            <a:spAutoFit/>
          </a:bodyPr>
          <a:lstStyle/>
          <a:p>
            <a:r>
              <a:rPr lang="ja-JP" altLang="en-US" dirty="0"/>
              <a:t>本研究の背景</a:t>
            </a:r>
            <a:endParaRPr kumimoji="1" lang="ja-JP" altLang="en-US" dirty="0"/>
          </a:p>
        </p:txBody>
      </p:sp>
      <p:sp>
        <p:nvSpPr>
          <p:cNvPr id="2" name="正方形/長方形 1">
            <a:extLst>
              <a:ext uri="{FF2B5EF4-FFF2-40B4-BE49-F238E27FC236}">
                <a16:creationId xmlns:a16="http://schemas.microsoft.com/office/drawing/2014/main" id="{6A8A6C43-6E08-4F3A-B9B6-0B0D3E325B80}"/>
              </a:ext>
            </a:extLst>
          </p:cNvPr>
          <p:cNvSpPr/>
          <p:nvPr/>
        </p:nvSpPr>
        <p:spPr>
          <a:xfrm>
            <a:off x="994610" y="914400"/>
            <a:ext cx="10202779" cy="28474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近年，生活習慣病を患う人々が増加している．生活習慣病とは「食習慣，運動習慣，</a:t>
            </a:r>
          </a:p>
          <a:p>
            <a:r>
              <a:rPr lang="ja-JP" altLang="en-US" dirty="0"/>
              <a:t>休養，喫煙，飲酒，ストレスなどの生活習慣を原因として発症する疾患の総称」のこ</a:t>
            </a:r>
          </a:p>
          <a:p>
            <a:r>
              <a:rPr lang="ja-JP" altLang="en-US" dirty="0"/>
              <a:t>とであり，深刻な疾患に深く関与している．これを防ぐためには，過度な喫煙や飲酒</a:t>
            </a:r>
          </a:p>
          <a:p>
            <a:r>
              <a:rPr lang="ja-JP" altLang="en-US" dirty="0"/>
              <a:t>を控えることや，しっかりと栄養を食事から摂取することが重要視されている．ま</a:t>
            </a:r>
          </a:p>
          <a:p>
            <a:r>
              <a:rPr lang="ja-JP" altLang="en-US" dirty="0"/>
              <a:t>た，学校給食や病院食の現場で献立作成業務を担当している栄養士は，摂るべき栄養</a:t>
            </a:r>
          </a:p>
          <a:p>
            <a:r>
              <a:rPr lang="ja-JP" altLang="en-US" dirty="0"/>
              <a:t>素の計算や，食事にかかる金額などを設定する作業を，繰り返し見直す必要が</a:t>
            </a:r>
            <a:r>
              <a:rPr lang="ja-JP" altLang="en-US" dirty="0" err="1"/>
              <a:t>あるた</a:t>
            </a:r>
            <a:endParaRPr lang="ja-JP" altLang="en-US" dirty="0"/>
          </a:p>
          <a:p>
            <a:r>
              <a:rPr lang="ja-JP" altLang="en-US" dirty="0"/>
              <a:t>め，献立作成の負荷は高いことがわかる．</a:t>
            </a:r>
            <a:endParaRPr kumimoji="1" lang="ja-JP" altLang="en-US" dirty="0"/>
          </a:p>
        </p:txBody>
      </p:sp>
    </p:spTree>
    <p:extLst>
      <p:ext uri="{BB962C8B-B14F-4D97-AF65-F5344CB8AC3E}">
        <p14:creationId xmlns:p14="http://schemas.microsoft.com/office/powerpoint/2010/main" val="4220737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B2BD43E-610F-43A0-A51B-D91A85685B1C}"/>
              </a:ext>
            </a:extLst>
          </p:cNvPr>
          <p:cNvSpPr txBox="1"/>
          <p:nvPr/>
        </p:nvSpPr>
        <p:spPr>
          <a:xfrm>
            <a:off x="152400" y="208547"/>
            <a:ext cx="6376737" cy="369332"/>
          </a:xfrm>
          <a:prstGeom prst="rect">
            <a:avLst/>
          </a:prstGeom>
          <a:noFill/>
        </p:spPr>
        <p:txBody>
          <a:bodyPr wrap="square" rtlCol="0">
            <a:spAutoFit/>
          </a:bodyPr>
          <a:lstStyle/>
          <a:p>
            <a:r>
              <a:rPr kumimoji="1" lang="ja-JP" altLang="en-US" dirty="0"/>
              <a:t>数値実験の結果（大人数）</a:t>
            </a:r>
          </a:p>
        </p:txBody>
      </p:sp>
      <p:sp>
        <p:nvSpPr>
          <p:cNvPr id="3" name="正方形/長方形 2">
            <a:extLst>
              <a:ext uri="{FF2B5EF4-FFF2-40B4-BE49-F238E27FC236}">
                <a16:creationId xmlns:a16="http://schemas.microsoft.com/office/drawing/2014/main" id="{37A17B6D-6FB8-4E1F-B467-E88622C10E56}"/>
              </a:ext>
            </a:extLst>
          </p:cNvPr>
          <p:cNvSpPr/>
          <p:nvPr/>
        </p:nvSpPr>
        <p:spPr>
          <a:xfrm>
            <a:off x="304800" y="762000"/>
            <a:ext cx="11301663" cy="1852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大人数を想定した場合のモデルとして，以下のユーザー像を想定した．</a:t>
            </a:r>
          </a:p>
          <a:p>
            <a:r>
              <a:rPr lang="ja-JP" altLang="en-US" dirty="0"/>
              <a:t>・モデル</a:t>
            </a:r>
            <a:r>
              <a:rPr lang="en-US" altLang="ja-JP" dirty="0"/>
              <a:t>1</a:t>
            </a:r>
            <a:r>
              <a:rPr lang="ja-JP" altLang="en-US" dirty="0"/>
              <a:t>：年齢</a:t>
            </a:r>
            <a:r>
              <a:rPr lang="en-US" altLang="ja-JP" dirty="0"/>
              <a:t>52 </a:t>
            </a:r>
            <a:r>
              <a:rPr lang="ja-JP" altLang="en-US" dirty="0"/>
              <a:t>歳，性別男，身長</a:t>
            </a:r>
            <a:r>
              <a:rPr lang="en-US" altLang="ja-JP" dirty="0"/>
              <a:t>170.8cm</a:t>
            </a:r>
            <a:r>
              <a:rPr lang="ja-JP" altLang="en-US" dirty="0" err="1"/>
              <a:t>，</a:t>
            </a:r>
            <a:r>
              <a:rPr lang="ja-JP" altLang="en-US" dirty="0"/>
              <a:t>体重</a:t>
            </a:r>
            <a:r>
              <a:rPr lang="en-US" altLang="ja-JP" dirty="0"/>
              <a:t>70.4kg</a:t>
            </a:r>
            <a:r>
              <a:rPr lang="ja-JP" altLang="en-US" dirty="0" err="1"/>
              <a:t>，</a:t>
            </a:r>
            <a:r>
              <a:rPr lang="ja-JP" altLang="en-US" dirty="0"/>
              <a:t>身体活動レベル普通</a:t>
            </a:r>
          </a:p>
          <a:p>
            <a:r>
              <a:rPr lang="ja-JP" altLang="en-US" dirty="0"/>
              <a:t>・モデル</a:t>
            </a:r>
            <a:r>
              <a:rPr lang="en-US" altLang="ja-JP" dirty="0"/>
              <a:t>2</a:t>
            </a:r>
            <a:r>
              <a:rPr lang="ja-JP" altLang="en-US" dirty="0"/>
              <a:t>：年齢</a:t>
            </a:r>
            <a:r>
              <a:rPr lang="en-US" altLang="ja-JP" dirty="0"/>
              <a:t>48 </a:t>
            </a:r>
            <a:r>
              <a:rPr lang="ja-JP" altLang="en-US" dirty="0"/>
              <a:t>歳，性別女，身長</a:t>
            </a:r>
            <a:r>
              <a:rPr lang="en-US" altLang="ja-JP" dirty="0"/>
              <a:t>158.3cm</a:t>
            </a:r>
            <a:r>
              <a:rPr lang="ja-JP" altLang="en-US" dirty="0" err="1"/>
              <a:t>，</a:t>
            </a:r>
            <a:r>
              <a:rPr lang="ja-JP" altLang="en-US" dirty="0"/>
              <a:t>体重</a:t>
            </a:r>
            <a:r>
              <a:rPr lang="en-US" altLang="ja-JP" dirty="0"/>
              <a:t>55.2kg</a:t>
            </a:r>
            <a:r>
              <a:rPr lang="ja-JP" altLang="en-US" dirty="0" err="1"/>
              <a:t>，</a:t>
            </a:r>
            <a:r>
              <a:rPr lang="ja-JP" altLang="en-US" dirty="0"/>
              <a:t>身体活動レベル普通</a:t>
            </a:r>
          </a:p>
          <a:p>
            <a:r>
              <a:rPr lang="ja-JP" altLang="en-US" dirty="0"/>
              <a:t>・モデル</a:t>
            </a:r>
            <a:r>
              <a:rPr lang="en-US" altLang="ja-JP" dirty="0"/>
              <a:t>3</a:t>
            </a:r>
            <a:r>
              <a:rPr lang="ja-JP" altLang="en-US" dirty="0"/>
              <a:t>：年齢</a:t>
            </a:r>
            <a:r>
              <a:rPr lang="en-US" altLang="ja-JP" dirty="0"/>
              <a:t>22 </a:t>
            </a:r>
            <a:r>
              <a:rPr lang="ja-JP" altLang="en-US" dirty="0"/>
              <a:t>歳，性別男，身長</a:t>
            </a:r>
            <a:r>
              <a:rPr lang="en-US" altLang="ja-JP" dirty="0"/>
              <a:t>172.6cm</a:t>
            </a:r>
            <a:r>
              <a:rPr lang="ja-JP" altLang="en-US" dirty="0" err="1"/>
              <a:t>，</a:t>
            </a:r>
            <a:r>
              <a:rPr lang="ja-JP" altLang="en-US" dirty="0"/>
              <a:t>体重</a:t>
            </a:r>
            <a:r>
              <a:rPr lang="en-US" altLang="ja-JP" dirty="0"/>
              <a:t>64.0kg</a:t>
            </a:r>
            <a:r>
              <a:rPr lang="ja-JP" altLang="en-US" dirty="0" err="1"/>
              <a:t>，</a:t>
            </a:r>
            <a:r>
              <a:rPr lang="ja-JP" altLang="en-US" dirty="0"/>
              <a:t>身体活動レベル高い</a:t>
            </a:r>
          </a:p>
          <a:p>
            <a:r>
              <a:rPr lang="ja-JP" altLang="en-US" dirty="0"/>
              <a:t>・モデル</a:t>
            </a:r>
            <a:r>
              <a:rPr lang="en-US" altLang="ja-JP" dirty="0"/>
              <a:t>4</a:t>
            </a:r>
            <a:r>
              <a:rPr lang="ja-JP" altLang="en-US" dirty="0"/>
              <a:t>：年齢</a:t>
            </a:r>
            <a:r>
              <a:rPr lang="en-US" altLang="ja-JP" dirty="0"/>
              <a:t>17 </a:t>
            </a:r>
            <a:r>
              <a:rPr lang="ja-JP" altLang="en-US" dirty="0"/>
              <a:t>歳，性別女，身長</a:t>
            </a:r>
            <a:r>
              <a:rPr lang="en-US" altLang="ja-JP" dirty="0"/>
              <a:t>154.8cm</a:t>
            </a:r>
            <a:r>
              <a:rPr lang="ja-JP" altLang="en-US" dirty="0" err="1"/>
              <a:t>，</a:t>
            </a:r>
            <a:r>
              <a:rPr lang="ja-JP" altLang="en-US" dirty="0"/>
              <a:t>体重</a:t>
            </a:r>
            <a:r>
              <a:rPr lang="en-US" altLang="ja-JP" dirty="0"/>
              <a:t>47.2kg</a:t>
            </a:r>
            <a:r>
              <a:rPr lang="ja-JP" altLang="en-US" dirty="0" err="1"/>
              <a:t>，</a:t>
            </a:r>
            <a:r>
              <a:rPr lang="ja-JP" altLang="en-US" dirty="0"/>
              <a:t>身体活動レベル低い</a:t>
            </a:r>
          </a:p>
          <a:p>
            <a:r>
              <a:rPr lang="ja-JP" altLang="en-US" dirty="0"/>
              <a:t>そのときの制約条件および出力結果を以下に示す．</a:t>
            </a:r>
            <a:endParaRPr kumimoji="1" lang="ja-JP" altLang="en-US" dirty="0"/>
          </a:p>
        </p:txBody>
      </p:sp>
      <p:pic>
        <p:nvPicPr>
          <p:cNvPr id="5" name="図 4">
            <a:extLst>
              <a:ext uri="{FF2B5EF4-FFF2-40B4-BE49-F238E27FC236}">
                <a16:creationId xmlns:a16="http://schemas.microsoft.com/office/drawing/2014/main" id="{3A807567-1EFD-46BF-97D5-2EFEE850C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63" y="1688431"/>
            <a:ext cx="9400674" cy="4902009"/>
          </a:xfrm>
          <a:prstGeom prst="rect">
            <a:avLst/>
          </a:prstGeom>
        </p:spPr>
      </p:pic>
    </p:spTree>
    <p:extLst>
      <p:ext uri="{BB962C8B-B14F-4D97-AF65-F5344CB8AC3E}">
        <p14:creationId xmlns:p14="http://schemas.microsoft.com/office/powerpoint/2010/main" val="1766167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2657207-5B66-4873-81DC-CCEA9E49D7E1}"/>
              </a:ext>
            </a:extLst>
          </p:cNvPr>
          <p:cNvSpPr txBox="1"/>
          <p:nvPr/>
        </p:nvSpPr>
        <p:spPr>
          <a:xfrm>
            <a:off x="160421" y="192505"/>
            <a:ext cx="3272590" cy="369332"/>
          </a:xfrm>
          <a:prstGeom prst="rect">
            <a:avLst/>
          </a:prstGeom>
          <a:noFill/>
        </p:spPr>
        <p:txBody>
          <a:bodyPr wrap="square" rtlCol="0">
            <a:spAutoFit/>
          </a:bodyPr>
          <a:lstStyle/>
          <a:p>
            <a:r>
              <a:rPr kumimoji="1" lang="en-US" altLang="ja-JP" dirty="0"/>
              <a:t>UX</a:t>
            </a:r>
            <a:r>
              <a:rPr kumimoji="1" lang="ja-JP" altLang="en-US" dirty="0"/>
              <a:t>の結果</a:t>
            </a:r>
          </a:p>
        </p:txBody>
      </p:sp>
    </p:spTree>
    <p:extLst>
      <p:ext uri="{BB962C8B-B14F-4D97-AF65-F5344CB8AC3E}">
        <p14:creationId xmlns:p14="http://schemas.microsoft.com/office/powerpoint/2010/main" val="197036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4A2AA87-E804-464A-9BB4-29A61FDB0E47}"/>
              </a:ext>
            </a:extLst>
          </p:cNvPr>
          <p:cNvSpPr txBox="1"/>
          <p:nvPr/>
        </p:nvSpPr>
        <p:spPr>
          <a:xfrm>
            <a:off x="176463" y="136358"/>
            <a:ext cx="4042611" cy="369332"/>
          </a:xfrm>
          <a:prstGeom prst="rect">
            <a:avLst/>
          </a:prstGeom>
          <a:noFill/>
        </p:spPr>
        <p:txBody>
          <a:bodyPr wrap="square" rtlCol="0">
            <a:spAutoFit/>
          </a:bodyPr>
          <a:lstStyle/>
          <a:p>
            <a:r>
              <a:rPr kumimoji="1" lang="ja-JP" altLang="en-US" dirty="0"/>
              <a:t>おわりに</a:t>
            </a:r>
            <a:endParaRPr kumimoji="1" lang="en-US" altLang="ja-JP" dirty="0"/>
          </a:p>
        </p:txBody>
      </p:sp>
      <p:sp>
        <p:nvSpPr>
          <p:cNvPr id="3" name="正方形/長方形 2">
            <a:extLst>
              <a:ext uri="{FF2B5EF4-FFF2-40B4-BE49-F238E27FC236}">
                <a16:creationId xmlns:a16="http://schemas.microsoft.com/office/drawing/2014/main" id="{961DF69A-CC7D-4DE9-A51E-4EAE27C6FDA5}"/>
              </a:ext>
            </a:extLst>
          </p:cNvPr>
          <p:cNvSpPr/>
          <p:nvPr/>
        </p:nvSpPr>
        <p:spPr>
          <a:xfrm>
            <a:off x="385011" y="697832"/>
            <a:ext cx="11117178" cy="5077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1836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BA64002B-48CB-473D-970B-7E5C2307BFE0}"/>
              </a:ext>
            </a:extLst>
          </p:cNvPr>
          <p:cNvSpPr/>
          <p:nvPr/>
        </p:nvSpPr>
        <p:spPr>
          <a:xfrm>
            <a:off x="4193458" y="2027903"/>
            <a:ext cx="3805084" cy="2802193"/>
          </a:xfrm>
          <a:prstGeom prst="ellipse">
            <a:avLst/>
          </a:prstGeom>
          <a:solidFill>
            <a:schemeClr val="accent1">
              <a:lumMod val="60000"/>
              <a:lumOff val="40000"/>
            </a:schemeClr>
          </a:solidFill>
          <a:ln>
            <a:solidFill>
              <a:schemeClr val="tx2">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latin typeface="Arial Black" panose="020B0A04020102020204" pitchFamily="34" charset="0"/>
              </a:rPr>
              <a:t>Lifestyle-related diseases</a:t>
            </a:r>
            <a:endParaRPr kumimoji="1" lang="ja-JP" altLang="en-US" sz="3200" dirty="0">
              <a:latin typeface="Arial Black" panose="020B0A04020102020204" pitchFamily="34" charset="0"/>
            </a:endParaRPr>
          </a:p>
        </p:txBody>
      </p:sp>
      <p:sp>
        <p:nvSpPr>
          <p:cNvPr id="3" name="楕円 2">
            <a:extLst>
              <a:ext uri="{FF2B5EF4-FFF2-40B4-BE49-F238E27FC236}">
                <a16:creationId xmlns:a16="http://schemas.microsoft.com/office/drawing/2014/main" id="{929120FC-0254-48A5-9C48-4F12331C85B3}"/>
              </a:ext>
            </a:extLst>
          </p:cNvPr>
          <p:cNvSpPr/>
          <p:nvPr/>
        </p:nvSpPr>
        <p:spPr>
          <a:xfrm>
            <a:off x="5023036" y="378872"/>
            <a:ext cx="1995948" cy="136914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Cerebral Vascular Disease</a:t>
            </a:r>
            <a:endParaRPr kumimoji="1" lang="ja-JP" altLang="en-US" dirty="0"/>
          </a:p>
        </p:txBody>
      </p:sp>
      <p:sp>
        <p:nvSpPr>
          <p:cNvPr id="4" name="楕円 3">
            <a:extLst>
              <a:ext uri="{FF2B5EF4-FFF2-40B4-BE49-F238E27FC236}">
                <a16:creationId xmlns:a16="http://schemas.microsoft.com/office/drawing/2014/main" id="{BCCBD281-5971-43A9-BE25-7F0989153043}"/>
              </a:ext>
            </a:extLst>
          </p:cNvPr>
          <p:cNvSpPr/>
          <p:nvPr/>
        </p:nvSpPr>
        <p:spPr>
          <a:xfrm>
            <a:off x="6437781" y="4830096"/>
            <a:ext cx="1995948" cy="136914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Diabetes</a:t>
            </a:r>
            <a:endParaRPr kumimoji="1" lang="ja-JP" altLang="en-US" dirty="0"/>
          </a:p>
        </p:txBody>
      </p:sp>
      <p:sp>
        <p:nvSpPr>
          <p:cNvPr id="5" name="楕円 4">
            <a:extLst>
              <a:ext uri="{FF2B5EF4-FFF2-40B4-BE49-F238E27FC236}">
                <a16:creationId xmlns:a16="http://schemas.microsoft.com/office/drawing/2014/main" id="{F3DE5D49-41C4-4371-B082-5573536381BA}"/>
              </a:ext>
            </a:extLst>
          </p:cNvPr>
          <p:cNvSpPr/>
          <p:nvPr/>
        </p:nvSpPr>
        <p:spPr>
          <a:xfrm>
            <a:off x="4291626" y="4943167"/>
            <a:ext cx="1995948" cy="136914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Ischemic heart disease</a:t>
            </a:r>
            <a:endParaRPr kumimoji="1" lang="ja-JP" altLang="en-US" dirty="0"/>
          </a:p>
        </p:txBody>
      </p:sp>
      <p:sp>
        <p:nvSpPr>
          <p:cNvPr id="6" name="楕円 5">
            <a:extLst>
              <a:ext uri="{FF2B5EF4-FFF2-40B4-BE49-F238E27FC236}">
                <a16:creationId xmlns:a16="http://schemas.microsoft.com/office/drawing/2014/main" id="{85FE79DF-5E04-4ED5-A8C7-7BFE87140F56}"/>
              </a:ext>
            </a:extLst>
          </p:cNvPr>
          <p:cNvSpPr/>
          <p:nvPr/>
        </p:nvSpPr>
        <p:spPr>
          <a:xfrm>
            <a:off x="2580658" y="3981752"/>
            <a:ext cx="1995948" cy="136914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600" dirty="0"/>
              <a:t>Hypertension</a:t>
            </a:r>
            <a:endParaRPr kumimoji="1" lang="ja-JP" altLang="en-US" sz="1600" dirty="0"/>
          </a:p>
        </p:txBody>
      </p:sp>
      <p:sp>
        <p:nvSpPr>
          <p:cNvPr id="7" name="楕円 6">
            <a:extLst>
              <a:ext uri="{FF2B5EF4-FFF2-40B4-BE49-F238E27FC236}">
                <a16:creationId xmlns:a16="http://schemas.microsoft.com/office/drawing/2014/main" id="{DB3F4CF3-18FF-4B80-A4DC-EBC8EED22255}"/>
              </a:ext>
            </a:extLst>
          </p:cNvPr>
          <p:cNvSpPr/>
          <p:nvPr/>
        </p:nvSpPr>
        <p:spPr>
          <a:xfrm>
            <a:off x="2088733" y="2432585"/>
            <a:ext cx="1995948" cy="136914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Gout</a:t>
            </a:r>
            <a:endParaRPr kumimoji="1" lang="ja-JP" altLang="en-US" dirty="0"/>
          </a:p>
        </p:txBody>
      </p:sp>
      <p:sp>
        <p:nvSpPr>
          <p:cNvPr id="8" name="楕円 7">
            <a:extLst>
              <a:ext uri="{FF2B5EF4-FFF2-40B4-BE49-F238E27FC236}">
                <a16:creationId xmlns:a16="http://schemas.microsoft.com/office/drawing/2014/main" id="{BD5DBD43-8679-4D61-B7D6-9678C02462B8}"/>
              </a:ext>
            </a:extLst>
          </p:cNvPr>
          <p:cNvSpPr/>
          <p:nvPr/>
        </p:nvSpPr>
        <p:spPr>
          <a:xfrm>
            <a:off x="3167565" y="1063443"/>
            <a:ext cx="1995948" cy="136914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Liver disease</a:t>
            </a:r>
            <a:endParaRPr kumimoji="1" lang="ja-JP" altLang="en-US" dirty="0"/>
          </a:p>
        </p:txBody>
      </p:sp>
      <p:sp>
        <p:nvSpPr>
          <p:cNvPr id="10" name="楕円 9">
            <a:extLst>
              <a:ext uri="{FF2B5EF4-FFF2-40B4-BE49-F238E27FC236}">
                <a16:creationId xmlns:a16="http://schemas.microsoft.com/office/drawing/2014/main" id="{E76BDAA1-0A2E-468C-A66B-9D9C04FAB74E}"/>
              </a:ext>
            </a:extLst>
          </p:cNvPr>
          <p:cNvSpPr/>
          <p:nvPr/>
        </p:nvSpPr>
        <p:spPr>
          <a:xfrm>
            <a:off x="6970476" y="924927"/>
            <a:ext cx="1995948" cy="136914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2000" dirty="0"/>
              <a:t>Cancer</a:t>
            </a:r>
            <a:endParaRPr kumimoji="1" lang="ja-JP" altLang="en-US" sz="2000" dirty="0"/>
          </a:p>
        </p:txBody>
      </p:sp>
      <p:sp>
        <p:nvSpPr>
          <p:cNvPr id="11" name="楕円 10">
            <a:extLst>
              <a:ext uri="{FF2B5EF4-FFF2-40B4-BE49-F238E27FC236}">
                <a16:creationId xmlns:a16="http://schemas.microsoft.com/office/drawing/2014/main" id="{F07A4A06-E379-4831-B8B9-3E010DD8E52F}"/>
              </a:ext>
            </a:extLst>
          </p:cNvPr>
          <p:cNvSpPr/>
          <p:nvPr/>
        </p:nvSpPr>
        <p:spPr>
          <a:xfrm>
            <a:off x="7996369" y="2203598"/>
            <a:ext cx="1995948" cy="136914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200" dirty="0"/>
              <a:t>Arteriosclerosis</a:t>
            </a:r>
            <a:endParaRPr kumimoji="1" lang="ja-JP" altLang="en-US" sz="1200" dirty="0"/>
          </a:p>
        </p:txBody>
      </p:sp>
      <p:sp>
        <p:nvSpPr>
          <p:cNvPr id="12" name="楕円 11">
            <a:extLst>
              <a:ext uri="{FF2B5EF4-FFF2-40B4-BE49-F238E27FC236}">
                <a16:creationId xmlns:a16="http://schemas.microsoft.com/office/drawing/2014/main" id="{14945724-8F84-4B1E-B46A-F9DA5DE5EA54}"/>
              </a:ext>
            </a:extLst>
          </p:cNvPr>
          <p:cNvSpPr/>
          <p:nvPr/>
        </p:nvSpPr>
        <p:spPr>
          <a:xfrm>
            <a:off x="7889120" y="3697881"/>
            <a:ext cx="1995948" cy="136914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Obesity</a:t>
            </a:r>
            <a:endParaRPr kumimoji="1" lang="ja-JP" altLang="en-US" dirty="0"/>
          </a:p>
        </p:txBody>
      </p:sp>
      <p:sp>
        <p:nvSpPr>
          <p:cNvPr id="13" name="テキスト ボックス 12">
            <a:extLst>
              <a:ext uri="{FF2B5EF4-FFF2-40B4-BE49-F238E27FC236}">
                <a16:creationId xmlns:a16="http://schemas.microsoft.com/office/drawing/2014/main" id="{875752C3-0E57-4480-A223-7C45CDC27C88}"/>
              </a:ext>
            </a:extLst>
          </p:cNvPr>
          <p:cNvSpPr txBox="1"/>
          <p:nvPr/>
        </p:nvSpPr>
        <p:spPr>
          <a:xfrm>
            <a:off x="1787857" y="6059606"/>
            <a:ext cx="5807562" cy="369332"/>
          </a:xfrm>
          <a:prstGeom prst="rect">
            <a:avLst/>
          </a:prstGeom>
          <a:noFill/>
        </p:spPr>
        <p:txBody>
          <a:bodyPr wrap="square" rtlCol="0">
            <a:spAutoFit/>
          </a:bodyPr>
          <a:lstStyle/>
          <a:p>
            <a:r>
              <a:rPr kumimoji="1" lang="en-US" altLang="ja-JP" dirty="0"/>
              <a:t>Fig.1</a:t>
            </a:r>
            <a:r>
              <a:rPr lang="en-US" altLang="ja-JP" dirty="0"/>
              <a:t>. Diseases caused by lifestyle-related diseases.</a:t>
            </a:r>
            <a:endParaRPr kumimoji="1" lang="ja-JP" altLang="en-US" dirty="0"/>
          </a:p>
        </p:txBody>
      </p:sp>
    </p:spTree>
    <p:extLst>
      <p:ext uri="{BB962C8B-B14F-4D97-AF65-F5344CB8AC3E}">
        <p14:creationId xmlns:p14="http://schemas.microsoft.com/office/powerpoint/2010/main" val="1753686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FBF23D01-0AB8-40DF-BA25-890977079AC4}"/>
              </a:ext>
            </a:extLst>
          </p:cNvPr>
          <p:cNvSpPr/>
          <p:nvPr/>
        </p:nvSpPr>
        <p:spPr>
          <a:xfrm>
            <a:off x="1255594" y="1255594"/>
            <a:ext cx="3411940" cy="16650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Registered dietitian</a:t>
            </a:r>
            <a:br>
              <a:rPr lang="en-US" altLang="ja-JP" dirty="0"/>
            </a:br>
            <a:r>
              <a:rPr lang="en-US" altLang="ja-JP" dirty="0"/>
              <a:t>nutritionist</a:t>
            </a:r>
            <a:endParaRPr kumimoji="1" lang="ja-JP" altLang="en-US" dirty="0"/>
          </a:p>
        </p:txBody>
      </p:sp>
      <p:sp>
        <p:nvSpPr>
          <p:cNvPr id="3" name="左中かっこ 2">
            <a:extLst>
              <a:ext uri="{FF2B5EF4-FFF2-40B4-BE49-F238E27FC236}">
                <a16:creationId xmlns:a16="http://schemas.microsoft.com/office/drawing/2014/main" id="{E4FC60B9-4789-4668-9587-83427287FECC}"/>
              </a:ext>
            </a:extLst>
          </p:cNvPr>
          <p:cNvSpPr/>
          <p:nvPr/>
        </p:nvSpPr>
        <p:spPr>
          <a:xfrm>
            <a:off x="4817659" y="805218"/>
            <a:ext cx="1733266" cy="5186150"/>
          </a:xfrm>
          <a:prstGeom prst="leftBrace">
            <a:avLst>
              <a:gd name="adj1" fmla="val 8333"/>
              <a:gd name="adj2" fmla="val 20546"/>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8706E9BC-4526-4A41-9163-8B2026BA3FA0}"/>
              </a:ext>
            </a:extLst>
          </p:cNvPr>
          <p:cNvSpPr/>
          <p:nvPr/>
        </p:nvSpPr>
        <p:spPr>
          <a:xfrm>
            <a:off x="6728346" y="225187"/>
            <a:ext cx="3684896" cy="103040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Hygiene Management</a:t>
            </a:r>
            <a:endParaRPr kumimoji="1" lang="ja-JP" altLang="en-US" dirty="0"/>
          </a:p>
        </p:txBody>
      </p:sp>
      <p:sp>
        <p:nvSpPr>
          <p:cNvPr id="9" name="四角形: 角を丸くする 8">
            <a:extLst>
              <a:ext uri="{FF2B5EF4-FFF2-40B4-BE49-F238E27FC236}">
                <a16:creationId xmlns:a16="http://schemas.microsoft.com/office/drawing/2014/main" id="{10195E9E-5B65-41D8-8308-CF7A0589214D}"/>
              </a:ext>
            </a:extLst>
          </p:cNvPr>
          <p:cNvSpPr/>
          <p:nvPr/>
        </p:nvSpPr>
        <p:spPr>
          <a:xfrm>
            <a:off x="6730620" y="1531391"/>
            <a:ext cx="3684896" cy="103040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Menu planning</a:t>
            </a:r>
            <a:endParaRPr kumimoji="1" lang="ja-JP" altLang="en-US" dirty="0"/>
          </a:p>
        </p:txBody>
      </p:sp>
      <p:sp>
        <p:nvSpPr>
          <p:cNvPr id="10" name="四角形: 角を丸くする 9">
            <a:extLst>
              <a:ext uri="{FF2B5EF4-FFF2-40B4-BE49-F238E27FC236}">
                <a16:creationId xmlns:a16="http://schemas.microsoft.com/office/drawing/2014/main" id="{8C3DC00C-267A-4034-8568-56BBE5F8C47E}"/>
              </a:ext>
            </a:extLst>
          </p:cNvPr>
          <p:cNvSpPr/>
          <p:nvPr/>
        </p:nvSpPr>
        <p:spPr>
          <a:xfrm>
            <a:off x="6728346" y="4143801"/>
            <a:ext cx="3684896" cy="103040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Nutrition management and guidance</a:t>
            </a:r>
            <a:endParaRPr kumimoji="1" lang="ja-JP" altLang="en-US" dirty="0"/>
          </a:p>
        </p:txBody>
      </p:sp>
      <p:sp>
        <p:nvSpPr>
          <p:cNvPr id="11" name="四角形: 角を丸くする 10">
            <a:extLst>
              <a:ext uri="{FF2B5EF4-FFF2-40B4-BE49-F238E27FC236}">
                <a16:creationId xmlns:a16="http://schemas.microsoft.com/office/drawing/2014/main" id="{59A64F15-B957-4E0E-8626-21AB341531FC}"/>
              </a:ext>
            </a:extLst>
          </p:cNvPr>
          <p:cNvSpPr/>
          <p:nvPr/>
        </p:nvSpPr>
        <p:spPr>
          <a:xfrm>
            <a:off x="6728346" y="2837596"/>
            <a:ext cx="3684896" cy="103040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Ingredient Management</a:t>
            </a:r>
            <a:endParaRPr kumimoji="1" lang="ja-JP" altLang="en-US" dirty="0"/>
          </a:p>
        </p:txBody>
      </p:sp>
      <p:sp>
        <p:nvSpPr>
          <p:cNvPr id="12" name="四角形: 角を丸くする 11">
            <a:extLst>
              <a:ext uri="{FF2B5EF4-FFF2-40B4-BE49-F238E27FC236}">
                <a16:creationId xmlns:a16="http://schemas.microsoft.com/office/drawing/2014/main" id="{72679255-F857-41EB-8EE0-A3296B826622}"/>
              </a:ext>
            </a:extLst>
          </p:cNvPr>
          <p:cNvSpPr/>
          <p:nvPr/>
        </p:nvSpPr>
        <p:spPr>
          <a:xfrm>
            <a:off x="6728346" y="5450006"/>
            <a:ext cx="3684896" cy="103040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Confirmation of meal serving</a:t>
            </a:r>
            <a:endParaRPr kumimoji="1" lang="ja-JP" altLang="en-US" dirty="0"/>
          </a:p>
        </p:txBody>
      </p:sp>
      <p:sp>
        <p:nvSpPr>
          <p:cNvPr id="13" name="テキスト ボックス 12">
            <a:extLst>
              <a:ext uri="{FF2B5EF4-FFF2-40B4-BE49-F238E27FC236}">
                <a16:creationId xmlns:a16="http://schemas.microsoft.com/office/drawing/2014/main" id="{51D9CAAB-25F0-45C2-AA32-C9D7AECF5736}"/>
              </a:ext>
            </a:extLst>
          </p:cNvPr>
          <p:cNvSpPr txBox="1"/>
          <p:nvPr/>
        </p:nvSpPr>
        <p:spPr>
          <a:xfrm>
            <a:off x="1787857" y="6059605"/>
            <a:ext cx="3675798" cy="369332"/>
          </a:xfrm>
          <a:prstGeom prst="rect">
            <a:avLst/>
          </a:prstGeom>
          <a:noFill/>
        </p:spPr>
        <p:txBody>
          <a:bodyPr wrap="square" rtlCol="0">
            <a:spAutoFit/>
          </a:bodyPr>
          <a:lstStyle/>
          <a:p>
            <a:r>
              <a:rPr kumimoji="1" lang="en-US" altLang="ja-JP" dirty="0"/>
              <a:t>Fig.2</a:t>
            </a:r>
            <a:r>
              <a:rPr lang="en-US" altLang="ja-JP" dirty="0"/>
              <a:t>. Nutritionist's main duties.</a:t>
            </a:r>
            <a:endParaRPr kumimoji="1" lang="ja-JP" altLang="en-US" dirty="0"/>
          </a:p>
        </p:txBody>
      </p:sp>
    </p:spTree>
    <p:extLst>
      <p:ext uri="{BB962C8B-B14F-4D97-AF65-F5344CB8AC3E}">
        <p14:creationId xmlns:p14="http://schemas.microsoft.com/office/powerpoint/2010/main" val="1383739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C245E6B-ECF5-4901-944B-5A8A6765D803}"/>
              </a:ext>
            </a:extLst>
          </p:cNvPr>
          <p:cNvPicPr>
            <a:picLocks noChangeAspect="1"/>
          </p:cNvPicPr>
          <p:nvPr/>
        </p:nvPicPr>
        <p:blipFill>
          <a:blip r:embed="rId2"/>
          <a:stretch>
            <a:fillRect/>
          </a:stretch>
        </p:blipFill>
        <p:spPr>
          <a:xfrm>
            <a:off x="343099" y="858199"/>
            <a:ext cx="5475640" cy="4112008"/>
          </a:xfrm>
          <a:prstGeom prst="rect">
            <a:avLst/>
          </a:prstGeom>
        </p:spPr>
      </p:pic>
      <p:pic>
        <p:nvPicPr>
          <p:cNvPr id="10" name="図 9">
            <a:extLst>
              <a:ext uri="{FF2B5EF4-FFF2-40B4-BE49-F238E27FC236}">
                <a16:creationId xmlns:a16="http://schemas.microsoft.com/office/drawing/2014/main" id="{C3018D97-CE84-4D6B-8B0A-14C7241B7744}"/>
              </a:ext>
            </a:extLst>
          </p:cNvPr>
          <p:cNvPicPr>
            <a:picLocks noChangeAspect="1"/>
          </p:cNvPicPr>
          <p:nvPr/>
        </p:nvPicPr>
        <p:blipFill>
          <a:blip r:embed="rId3"/>
          <a:stretch>
            <a:fillRect/>
          </a:stretch>
        </p:blipFill>
        <p:spPr>
          <a:xfrm>
            <a:off x="6373263" y="1127964"/>
            <a:ext cx="5626809" cy="3842243"/>
          </a:xfrm>
          <a:prstGeom prst="rect">
            <a:avLst/>
          </a:prstGeom>
        </p:spPr>
      </p:pic>
      <p:sp>
        <p:nvSpPr>
          <p:cNvPr id="11" name="テキスト ボックス 10">
            <a:extLst>
              <a:ext uri="{FF2B5EF4-FFF2-40B4-BE49-F238E27FC236}">
                <a16:creationId xmlns:a16="http://schemas.microsoft.com/office/drawing/2014/main" id="{9F4C71D5-E016-4812-AB27-07CC56EF2DBD}"/>
              </a:ext>
            </a:extLst>
          </p:cNvPr>
          <p:cNvSpPr txBox="1"/>
          <p:nvPr/>
        </p:nvSpPr>
        <p:spPr>
          <a:xfrm>
            <a:off x="343099" y="6192342"/>
            <a:ext cx="5807562" cy="369332"/>
          </a:xfrm>
          <a:prstGeom prst="rect">
            <a:avLst/>
          </a:prstGeom>
          <a:noFill/>
        </p:spPr>
        <p:txBody>
          <a:bodyPr wrap="square" rtlCol="0">
            <a:spAutoFit/>
          </a:bodyPr>
          <a:lstStyle/>
          <a:p>
            <a:r>
              <a:rPr kumimoji="1" lang="en-US" altLang="ja-JP" dirty="0"/>
              <a:t>Fig.1</a:t>
            </a:r>
            <a:r>
              <a:rPr lang="en-US" altLang="ja-JP" dirty="0"/>
              <a:t>. Diseases caused by lifestyle-related diseases.</a:t>
            </a:r>
            <a:endParaRPr kumimoji="1" lang="ja-JP" altLang="en-US" dirty="0"/>
          </a:p>
        </p:txBody>
      </p:sp>
      <p:sp>
        <p:nvSpPr>
          <p:cNvPr id="12" name="テキスト ボックス 11">
            <a:extLst>
              <a:ext uri="{FF2B5EF4-FFF2-40B4-BE49-F238E27FC236}">
                <a16:creationId xmlns:a16="http://schemas.microsoft.com/office/drawing/2014/main" id="{750E2AF2-E2FF-4FF9-9D72-0188BFD512B8}"/>
              </a:ext>
            </a:extLst>
          </p:cNvPr>
          <p:cNvSpPr txBox="1"/>
          <p:nvPr/>
        </p:nvSpPr>
        <p:spPr>
          <a:xfrm>
            <a:off x="7642967" y="6192342"/>
            <a:ext cx="3675798" cy="369332"/>
          </a:xfrm>
          <a:prstGeom prst="rect">
            <a:avLst/>
          </a:prstGeom>
          <a:noFill/>
        </p:spPr>
        <p:txBody>
          <a:bodyPr wrap="square" rtlCol="0">
            <a:spAutoFit/>
          </a:bodyPr>
          <a:lstStyle/>
          <a:p>
            <a:r>
              <a:rPr kumimoji="1" lang="en-US" altLang="ja-JP" dirty="0"/>
              <a:t>Fig.2</a:t>
            </a:r>
            <a:r>
              <a:rPr lang="en-US" altLang="ja-JP" dirty="0"/>
              <a:t>. Nutritionist's main duties.</a:t>
            </a:r>
            <a:endParaRPr kumimoji="1" lang="ja-JP" altLang="en-US" dirty="0"/>
          </a:p>
        </p:txBody>
      </p:sp>
    </p:spTree>
    <p:extLst>
      <p:ext uri="{BB962C8B-B14F-4D97-AF65-F5344CB8AC3E}">
        <p14:creationId xmlns:p14="http://schemas.microsoft.com/office/powerpoint/2010/main" val="3759856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7647FF1-CD4F-477A-852B-E1CD0ED9D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252" y="600503"/>
            <a:ext cx="5425748" cy="4667534"/>
          </a:xfrm>
          <a:prstGeom prst="rect">
            <a:avLst/>
          </a:prstGeom>
        </p:spPr>
      </p:pic>
      <p:sp>
        <p:nvSpPr>
          <p:cNvPr id="4" name="テキスト ボックス 3">
            <a:extLst>
              <a:ext uri="{FF2B5EF4-FFF2-40B4-BE49-F238E27FC236}">
                <a16:creationId xmlns:a16="http://schemas.microsoft.com/office/drawing/2014/main" id="{35CE04A8-68E3-44E4-B995-C2B16CB2D133}"/>
              </a:ext>
            </a:extLst>
          </p:cNvPr>
          <p:cNvSpPr txBox="1"/>
          <p:nvPr/>
        </p:nvSpPr>
        <p:spPr>
          <a:xfrm>
            <a:off x="1787857" y="6059606"/>
            <a:ext cx="9580728" cy="369332"/>
          </a:xfrm>
          <a:prstGeom prst="rect">
            <a:avLst/>
          </a:prstGeom>
          <a:noFill/>
        </p:spPr>
        <p:txBody>
          <a:bodyPr wrap="square" rtlCol="0">
            <a:spAutoFit/>
          </a:bodyPr>
          <a:lstStyle/>
          <a:p>
            <a:r>
              <a:rPr kumimoji="1" lang="en-US" altLang="ja-JP" dirty="0"/>
              <a:t>Fig.3</a:t>
            </a:r>
            <a:r>
              <a:rPr lang="en-US" altLang="ja-JP" dirty="0"/>
              <a:t>. Images of a recipe site.</a:t>
            </a:r>
            <a:endParaRPr kumimoji="1" lang="ja-JP" altLang="en-US" dirty="0"/>
          </a:p>
        </p:txBody>
      </p:sp>
      <p:sp>
        <p:nvSpPr>
          <p:cNvPr id="5" name="四角形: 角を丸くする 4">
            <a:extLst>
              <a:ext uri="{FF2B5EF4-FFF2-40B4-BE49-F238E27FC236}">
                <a16:creationId xmlns:a16="http://schemas.microsoft.com/office/drawing/2014/main" id="{90B1476D-E496-43A7-807C-03CC91EB60A0}"/>
              </a:ext>
            </a:extLst>
          </p:cNvPr>
          <p:cNvSpPr/>
          <p:nvPr/>
        </p:nvSpPr>
        <p:spPr>
          <a:xfrm flipH="1" flipV="1">
            <a:off x="5745707" y="1555002"/>
            <a:ext cx="5936777" cy="281228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5E94493E-AB18-446F-82E9-E6A16C910BC1}"/>
              </a:ext>
            </a:extLst>
          </p:cNvPr>
          <p:cNvSpPr/>
          <p:nvPr/>
        </p:nvSpPr>
        <p:spPr>
          <a:xfrm>
            <a:off x="6332561" y="1337481"/>
            <a:ext cx="3998794" cy="73697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Main data to be scraped</a:t>
            </a:r>
            <a:endParaRPr kumimoji="1" lang="ja-JP" altLang="en-US" dirty="0"/>
          </a:p>
        </p:txBody>
      </p:sp>
      <p:sp>
        <p:nvSpPr>
          <p:cNvPr id="7" name="テキスト ボックス 6">
            <a:extLst>
              <a:ext uri="{FF2B5EF4-FFF2-40B4-BE49-F238E27FC236}">
                <a16:creationId xmlns:a16="http://schemas.microsoft.com/office/drawing/2014/main" id="{62CCA82C-B00D-455A-8B40-E6819DC24E1D}"/>
              </a:ext>
            </a:extLst>
          </p:cNvPr>
          <p:cNvSpPr txBox="1"/>
          <p:nvPr/>
        </p:nvSpPr>
        <p:spPr>
          <a:xfrm>
            <a:off x="6011840" y="2470245"/>
            <a:ext cx="2524835" cy="1477328"/>
          </a:xfrm>
          <a:prstGeom prst="rect">
            <a:avLst/>
          </a:prstGeom>
          <a:noFill/>
        </p:spPr>
        <p:txBody>
          <a:bodyPr wrap="square" rtlCol="0">
            <a:spAutoFit/>
          </a:bodyPr>
          <a:lstStyle/>
          <a:p>
            <a:pPr marL="285750" indent="-285750">
              <a:buFont typeface="Arial" panose="020B0604020202020204" pitchFamily="34" charset="0"/>
              <a:buChar char="•"/>
            </a:pPr>
            <a:r>
              <a:rPr lang="en-US" altLang="ja-JP" dirty="0"/>
              <a:t>Recipe Name</a:t>
            </a:r>
          </a:p>
          <a:p>
            <a:pPr marL="285750" indent="-285750">
              <a:buFont typeface="Arial" panose="020B0604020202020204" pitchFamily="34" charset="0"/>
              <a:buChar char="•"/>
            </a:pPr>
            <a:r>
              <a:rPr lang="en-US" altLang="ja-JP" dirty="0"/>
              <a:t>Cooking time</a:t>
            </a:r>
          </a:p>
          <a:p>
            <a:pPr marL="285750" indent="-285750">
              <a:buFont typeface="Arial" panose="020B0604020202020204" pitchFamily="34" charset="0"/>
              <a:buChar char="•"/>
            </a:pPr>
            <a:r>
              <a:rPr lang="en-US" altLang="ja-JP" dirty="0"/>
              <a:t>Calorie intake</a:t>
            </a:r>
          </a:p>
          <a:p>
            <a:pPr marL="285750" indent="-285750">
              <a:buFont typeface="Arial" panose="020B0604020202020204" pitchFamily="34" charset="0"/>
              <a:buChar char="•"/>
            </a:pPr>
            <a:r>
              <a:rPr lang="en-US" altLang="ja-JP" dirty="0"/>
              <a:t>Nutritional name</a:t>
            </a:r>
          </a:p>
          <a:p>
            <a:pPr marL="285750" indent="-285750">
              <a:buFont typeface="Arial" panose="020B0604020202020204" pitchFamily="34" charset="0"/>
              <a:buChar char="•"/>
            </a:pPr>
            <a:r>
              <a:rPr lang="en-US" altLang="ja-JP" dirty="0"/>
              <a:t>Nutrient intake</a:t>
            </a:r>
            <a:endParaRPr kumimoji="1" lang="ja-JP" altLang="en-US" dirty="0"/>
          </a:p>
        </p:txBody>
      </p:sp>
      <p:sp>
        <p:nvSpPr>
          <p:cNvPr id="8" name="テキスト ボックス 7">
            <a:extLst>
              <a:ext uri="{FF2B5EF4-FFF2-40B4-BE49-F238E27FC236}">
                <a16:creationId xmlns:a16="http://schemas.microsoft.com/office/drawing/2014/main" id="{ECDDD8A9-3FCC-403A-BDFF-11F475B6F586}"/>
              </a:ext>
            </a:extLst>
          </p:cNvPr>
          <p:cNvSpPr txBox="1"/>
          <p:nvPr/>
        </p:nvSpPr>
        <p:spPr>
          <a:xfrm>
            <a:off x="8891516" y="2294256"/>
            <a:ext cx="2790968" cy="1754326"/>
          </a:xfrm>
          <a:prstGeom prst="rect">
            <a:avLst/>
          </a:prstGeom>
          <a:noFill/>
        </p:spPr>
        <p:txBody>
          <a:bodyPr wrap="square" rtlCol="0">
            <a:spAutoFit/>
          </a:bodyPr>
          <a:lstStyle/>
          <a:p>
            <a:pPr marL="285750" indent="-285750">
              <a:buFont typeface="Arial" panose="020B0604020202020204" pitchFamily="34" charset="0"/>
              <a:buChar char="•"/>
            </a:pPr>
            <a:r>
              <a:rPr lang="en-US" altLang="ja-JP" dirty="0"/>
              <a:t>Recipe Name</a:t>
            </a:r>
          </a:p>
          <a:p>
            <a:pPr marL="285750" indent="-285750">
              <a:buFont typeface="Arial" panose="020B0604020202020204" pitchFamily="34" charset="0"/>
              <a:buChar char="•"/>
            </a:pPr>
            <a:r>
              <a:rPr lang="en-US" altLang="ja-JP" dirty="0"/>
              <a:t>Way of making</a:t>
            </a:r>
          </a:p>
          <a:p>
            <a:pPr marL="285750" indent="-285750">
              <a:buFont typeface="Arial" panose="020B0604020202020204" pitchFamily="34" charset="0"/>
              <a:buChar char="•"/>
            </a:pPr>
            <a:r>
              <a:rPr lang="en-US" altLang="ja-JP" dirty="0"/>
              <a:t>Image URL</a:t>
            </a:r>
          </a:p>
          <a:p>
            <a:pPr marL="285750" indent="-285750">
              <a:buFont typeface="Arial" panose="020B0604020202020204" pitchFamily="34" charset="0"/>
              <a:buChar char="•"/>
            </a:pPr>
            <a:r>
              <a:rPr lang="en-US" altLang="ja-JP" dirty="0"/>
              <a:t>Food Price</a:t>
            </a:r>
          </a:p>
          <a:p>
            <a:pPr marL="285750" indent="-285750">
              <a:buFont typeface="Arial" panose="020B0604020202020204" pitchFamily="34" charset="0"/>
              <a:buChar char="•"/>
            </a:pPr>
            <a:r>
              <a:rPr lang="en-US" altLang="ja-JP" dirty="0"/>
              <a:t>Sales unit price</a:t>
            </a:r>
          </a:p>
          <a:p>
            <a:pPr marL="285750" indent="-285750">
              <a:buFont typeface="Arial" panose="020B0604020202020204" pitchFamily="34" charset="0"/>
              <a:buChar char="•"/>
            </a:pPr>
            <a:r>
              <a:rPr lang="en-US" altLang="ja-JP" dirty="0"/>
              <a:t>Ingredient name</a:t>
            </a:r>
            <a:endParaRPr kumimoji="1" lang="ja-JP" altLang="en-US" dirty="0"/>
          </a:p>
        </p:txBody>
      </p:sp>
    </p:spTree>
    <p:extLst>
      <p:ext uri="{BB962C8B-B14F-4D97-AF65-F5344CB8AC3E}">
        <p14:creationId xmlns:p14="http://schemas.microsoft.com/office/powerpoint/2010/main" val="4212804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58DD0DD-061D-4230-9690-2AAC3C29A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106" y="0"/>
            <a:ext cx="8315788" cy="5958818"/>
          </a:xfrm>
          <a:prstGeom prst="rect">
            <a:avLst/>
          </a:prstGeom>
        </p:spPr>
      </p:pic>
      <p:sp>
        <p:nvSpPr>
          <p:cNvPr id="4" name="テキスト ボックス 3">
            <a:extLst>
              <a:ext uri="{FF2B5EF4-FFF2-40B4-BE49-F238E27FC236}">
                <a16:creationId xmlns:a16="http://schemas.microsoft.com/office/drawing/2014/main" id="{23F6BD01-DFFF-4573-8E51-4603E8044303}"/>
              </a:ext>
            </a:extLst>
          </p:cNvPr>
          <p:cNvSpPr txBox="1"/>
          <p:nvPr/>
        </p:nvSpPr>
        <p:spPr>
          <a:xfrm>
            <a:off x="1787857" y="6059606"/>
            <a:ext cx="9580728" cy="369332"/>
          </a:xfrm>
          <a:prstGeom prst="rect">
            <a:avLst/>
          </a:prstGeom>
          <a:noFill/>
        </p:spPr>
        <p:txBody>
          <a:bodyPr wrap="square" rtlCol="0">
            <a:spAutoFit/>
          </a:bodyPr>
          <a:lstStyle/>
          <a:p>
            <a:r>
              <a:rPr kumimoji="1" lang="en-US" altLang="ja-JP" dirty="0"/>
              <a:t>Fig.4</a:t>
            </a:r>
            <a:r>
              <a:rPr lang="en-US" altLang="ja-JP" dirty="0"/>
              <a:t>. Example of a food price transition research site.</a:t>
            </a:r>
            <a:endParaRPr kumimoji="1" lang="ja-JP" altLang="en-US" dirty="0"/>
          </a:p>
        </p:txBody>
      </p:sp>
    </p:spTree>
    <p:extLst>
      <p:ext uri="{BB962C8B-B14F-4D97-AF65-F5344CB8AC3E}">
        <p14:creationId xmlns:p14="http://schemas.microsoft.com/office/powerpoint/2010/main" val="3261727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2DD55E2-4BDB-41A9-B456-308407EF0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308" y="5016931"/>
            <a:ext cx="6805401" cy="1191422"/>
          </a:xfrm>
          <a:prstGeom prst="rect">
            <a:avLst/>
          </a:prstGeom>
        </p:spPr>
      </p:pic>
      <p:sp>
        <p:nvSpPr>
          <p:cNvPr id="6" name="テキスト ボックス 5">
            <a:extLst>
              <a:ext uri="{FF2B5EF4-FFF2-40B4-BE49-F238E27FC236}">
                <a16:creationId xmlns:a16="http://schemas.microsoft.com/office/drawing/2014/main" id="{A71FAF42-FDB6-4AAA-A32F-232436F43652}"/>
              </a:ext>
            </a:extLst>
          </p:cNvPr>
          <p:cNvSpPr txBox="1"/>
          <p:nvPr/>
        </p:nvSpPr>
        <p:spPr>
          <a:xfrm>
            <a:off x="2138077" y="4647599"/>
            <a:ext cx="5977861" cy="369332"/>
          </a:xfrm>
          <a:prstGeom prst="rect">
            <a:avLst/>
          </a:prstGeom>
          <a:noFill/>
        </p:spPr>
        <p:txBody>
          <a:bodyPr wrap="square" rtlCol="0">
            <a:spAutoFit/>
          </a:bodyPr>
          <a:lstStyle/>
          <a:p>
            <a:r>
              <a:rPr kumimoji="1" lang="en-US" altLang="ja-JP" dirty="0"/>
              <a:t>TABLE Ⅰ</a:t>
            </a:r>
            <a:r>
              <a:rPr lang="en-US" altLang="ja-JP" dirty="0"/>
              <a:t>. Cooking Time Questionnaire by Time of Day</a:t>
            </a:r>
            <a:endParaRPr kumimoji="1" lang="ja-JP" altLang="en-US" dirty="0"/>
          </a:p>
        </p:txBody>
      </p:sp>
      <p:pic>
        <p:nvPicPr>
          <p:cNvPr id="8" name="図 7">
            <a:extLst>
              <a:ext uri="{FF2B5EF4-FFF2-40B4-BE49-F238E27FC236}">
                <a16:creationId xmlns:a16="http://schemas.microsoft.com/office/drawing/2014/main" id="{7D1C50A8-6235-442D-B1EB-85D34ABDC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79" y="198134"/>
            <a:ext cx="5179453" cy="3258043"/>
          </a:xfrm>
          <a:prstGeom prst="rect">
            <a:avLst/>
          </a:prstGeom>
        </p:spPr>
      </p:pic>
      <p:sp>
        <p:nvSpPr>
          <p:cNvPr id="9" name="テキスト ボックス 8">
            <a:extLst>
              <a:ext uri="{FF2B5EF4-FFF2-40B4-BE49-F238E27FC236}">
                <a16:creationId xmlns:a16="http://schemas.microsoft.com/office/drawing/2014/main" id="{D1B3475C-41B4-4313-BF82-ABCECED760CF}"/>
              </a:ext>
            </a:extLst>
          </p:cNvPr>
          <p:cNvSpPr txBox="1"/>
          <p:nvPr/>
        </p:nvSpPr>
        <p:spPr>
          <a:xfrm>
            <a:off x="559558" y="3671248"/>
            <a:ext cx="5179453" cy="369332"/>
          </a:xfrm>
          <a:prstGeom prst="rect">
            <a:avLst/>
          </a:prstGeom>
          <a:noFill/>
        </p:spPr>
        <p:txBody>
          <a:bodyPr wrap="square" rtlCol="0">
            <a:spAutoFit/>
          </a:bodyPr>
          <a:lstStyle/>
          <a:p>
            <a:r>
              <a:rPr kumimoji="1" lang="en-US" altLang="ja-JP" dirty="0"/>
              <a:t>Fig. 5</a:t>
            </a:r>
            <a:r>
              <a:rPr lang="en-US" altLang="ja-JP" dirty="0"/>
              <a:t>. Example of a menu creation application</a:t>
            </a:r>
            <a:endParaRPr kumimoji="1" lang="ja-JP" altLang="en-US" dirty="0"/>
          </a:p>
        </p:txBody>
      </p:sp>
      <p:pic>
        <p:nvPicPr>
          <p:cNvPr id="11" name="図 10">
            <a:extLst>
              <a:ext uri="{FF2B5EF4-FFF2-40B4-BE49-F238E27FC236}">
                <a16:creationId xmlns:a16="http://schemas.microsoft.com/office/drawing/2014/main" id="{60FD85B6-663C-4BF1-ACFC-927B1091B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370" y="212047"/>
            <a:ext cx="5546847" cy="3258043"/>
          </a:xfrm>
          <a:prstGeom prst="rect">
            <a:avLst/>
          </a:prstGeom>
        </p:spPr>
      </p:pic>
      <p:sp>
        <p:nvSpPr>
          <p:cNvPr id="12" name="テキスト ボックス 11">
            <a:extLst>
              <a:ext uri="{FF2B5EF4-FFF2-40B4-BE49-F238E27FC236}">
                <a16:creationId xmlns:a16="http://schemas.microsoft.com/office/drawing/2014/main" id="{9D816722-42B7-4AAB-B94E-CBEDD00FBF20}"/>
              </a:ext>
            </a:extLst>
          </p:cNvPr>
          <p:cNvSpPr txBox="1"/>
          <p:nvPr/>
        </p:nvSpPr>
        <p:spPr>
          <a:xfrm>
            <a:off x="7149981" y="3470090"/>
            <a:ext cx="4121624" cy="369332"/>
          </a:xfrm>
          <a:prstGeom prst="rect">
            <a:avLst/>
          </a:prstGeom>
          <a:noFill/>
        </p:spPr>
        <p:txBody>
          <a:bodyPr wrap="square" rtlCol="0">
            <a:spAutoFit/>
          </a:bodyPr>
          <a:lstStyle/>
          <a:p>
            <a:r>
              <a:rPr kumimoji="1" lang="en-US" altLang="ja-JP" dirty="0"/>
              <a:t>Fig. </a:t>
            </a:r>
            <a:r>
              <a:rPr lang="en-US" altLang="ja-JP" dirty="0"/>
              <a:t>6. Image of main and side dishes</a:t>
            </a:r>
            <a:endParaRPr kumimoji="1" lang="ja-JP" altLang="en-US" dirty="0"/>
          </a:p>
        </p:txBody>
      </p:sp>
    </p:spTree>
    <p:extLst>
      <p:ext uri="{BB962C8B-B14F-4D97-AF65-F5344CB8AC3E}">
        <p14:creationId xmlns:p14="http://schemas.microsoft.com/office/powerpoint/2010/main" val="3106994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85BA4F81-E52A-44D1-A413-305EF3B16160}"/>
              </a:ext>
            </a:extLst>
          </p:cNvPr>
          <p:cNvSpPr/>
          <p:nvPr/>
        </p:nvSpPr>
        <p:spPr>
          <a:xfrm>
            <a:off x="745957" y="673768"/>
            <a:ext cx="4820653" cy="2286000"/>
          </a:xfrm>
          <a:prstGeom prst="roundRect">
            <a:avLst/>
          </a:prstGeom>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US" altLang="ja-JP" dirty="0">
                <a:solidFill>
                  <a:schemeClr val="tx1"/>
                </a:solidFill>
              </a:rPr>
              <a:t>Limit daily carbohydrate intake to less than 100 grams.</a:t>
            </a:r>
          </a:p>
          <a:p>
            <a:pPr marL="285750" indent="-285750">
              <a:buFont typeface="Arial" panose="020B0604020202020204" pitchFamily="34" charset="0"/>
              <a:buChar char="•"/>
            </a:pPr>
            <a:r>
              <a:rPr lang="en-US" altLang="ja-JP" dirty="0">
                <a:solidFill>
                  <a:schemeClr val="tx1"/>
                </a:solidFill>
              </a:rPr>
              <a:t>Limit daily fat intake to 15-25% of estimated energy requirements.</a:t>
            </a:r>
          </a:p>
          <a:p>
            <a:pPr marL="285750" indent="-285750">
              <a:buFont typeface="Arial" panose="020B0604020202020204" pitchFamily="34" charset="0"/>
              <a:buChar char="•"/>
            </a:pPr>
            <a:r>
              <a:rPr lang="en-US" altLang="ja-JP" dirty="0">
                <a:solidFill>
                  <a:schemeClr val="tx1"/>
                </a:solidFill>
              </a:rPr>
              <a:t>Increase daily fiber intake to at least 20 grams.</a:t>
            </a:r>
            <a:endParaRPr kumimoji="1" lang="ja-JP" altLang="en-US" dirty="0">
              <a:solidFill>
                <a:schemeClr val="tx1"/>
              </a:solidFill>
            </a:endParaRPr>
          </a:p>
        </p:txBody>
      </p:sp>
      <p:sp>
        <p:nvSpPr>
          <p:cNvPr id="3" name="四角形: 角を丸くする 2">
            <a:extLst>
              <a:ext uri="{FF2B5EF4-FFF2-40B4-BE49-F238E27FC236}">
                <a16:creationId xmlns:a16="http://schemas.microsoft.com/office/drawing/2014/main" id="{4B454FAB-E8FB-43F8-9E9A-62392E351543}"/>
              </a:ext>
            </a:extLst>
          </p:cNvPr>
          <p:cNvSpPr/>
          <p:nvPr/>
        </p:nvSpPr>
        <p:spPr>
          <a:xfrm>
            <a:off x="1034716" y="505326"/>
            <a:ext cx="1900989" cy="37699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Diabetes</a:t>
            </a:r>
            <a:endParaRPr lang="ja-JP" altLang="en-US" dirty="0"/>
          </a:p>
        </p:txBody>
      </p:sp>
      <p:sp>
        <p:nvSpPr>
          <p:cNvPr id="4" name="四角形: 角を丸くする 3">
            <a:extLst>
              <a:ext uri="{FF2B5EF4-FFF2-40B4-BE49-F238E27FC236}">
                <a16:creationId xmlns:a16="http://schemas.microsoft.com/office/drawing/2014/main" id="{5A79202C-17CC-49D4-B650-B106FCF79A0E}"/>
              </a:ext>
            </a:extLst>
          </p:cNvPr>
          <p:cNvSpPr/>
          <p:nvPr/>
        </p:nvSpPr>
        <p:spPr>
          <a:xfrm>
            <a:off x="625402" y="3647245"/>
            <a:ext cx="4820653" cy="2286000"/>
          </a:xfrm>
          <a:prstGeom prst="roundRect">
            <a:avLst/>
          </a:prstGeom>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US" altLang="ja-JP" dirty="0">
                <a:solidFill>
                  <a:schemeClr val="tx1"/>
                </a:solidFill>
              </a:rPr>
              <a:t>Limit daily carbohydrate intake to less than 100 grams</a:t>
            </a:r>
          </a:p>
          <a:p>
            <a:pPr marL="285750" indent="-285750">
              <a:buFont typeface="Arial" panose="020B0604020202020204" pitchFamily="34" charset="0"/>
              <a:buChar char="•"/>
            </a:pPr>
            <a:r>
              <a:rPr lang="en-US" altLang="ja-JP" dirty="0">
                <a:solidFill>
                  <a:schemeClr val="tx1"/>
                </a:solidFill>
              </a:rPr>
              <a:t>Limit daily fat intake to 15% of estimated energy requirements.</a:t>
            </a:r>
          </a:p>
          <a:p>
            <a:pPr marL="285750" indent="-285750">
              <a:buFont typeface="Arial" panose="020B0604020202020204" pitchFamily="34" charset="0"/>
              <a:buChar char="•"/>
            </a:pPr>
            <a:r>
              <a:rPr lang="en-US" altLang="ja-JP" dirty="0">
                <a:solidFill>
                  <a:schemeClr val="tx1"/>
                </a:solidFill>
              </a:rPr>
              <a:t>Increase daily fiber intake to at least 20 grams.</a:t>
            </a:r>
            <a:endParaRPr kumimoji="1" lang="ja-JP" altLang="en-US" dirty="0">
              <a:solidFill>
                <a:schemeClr val="tx1"/>
              </a:solidFill>
            </a:endParaRPr>
          </a:p>
        </p:txBody>
      </p:sp>
      <p:sp>
        <p:nvSpPr>
          <p:cNvPr id="5" name="四角形: 角を丸くする 4">
            <a:extLst>
              <a:ext uri="{FF2B5EF4-FFF2-40B4-BE49-F238E27FC236}">
                <a16:creationId xmlns:a16="http://schemas.microsoft.com/office/drawing/2014/main" id="{459C57E0-FDE5-4DE9-B2C8-4F940FF2676C}"/>
              </a:ext>
            </a:extLst>
          </p:cNvPr>
          <p:cNvSpPr/>
          <p:nvPr/>
        </p:nvSpPr>
        <p:spPr>
          <a:xfrm>
            <a:off x="914161" y="3478803"/>
            <a:ext cx="1900989" cy="37699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Dyslipidemia</a:t>
            </a:r>
            <a:endParaRPr lang="ja-JP" altLang="en-US" dirty="0"/>
          </a:p>
        </p:txBody>
      </p:sp>
      <p:sp>
        <p:nvSpPr>
          <p:cNvPr id="8" name="四角形: 角を丸くする 7">
            <a:extLst>
              <a:ext uri="{FF2B5EF4-FFF2-40B4-BE49-F238E27FC236}">
                <a16:creationId xmlns:a16="http://schemas.microsoft.com/office/drawing/2014/main" id="{DA43C5DA-69FE-4CD0-8644-157C9E754671}"/>
              </a:ext>
            </a:extLst>
          </p:cNvPr>
          <p:cNvSpPr/>
          <p:nvPr/>
        </p:nvSpPr>
        <p:spPr>
          <a:xfrm>
            <a:off x="5871410" y="619057"/>
            <a:ext cx="4820653" cy="2286000"/>
          </a:xfrm>
          <a:prstGeom prst="roundRect">
            <a:avLst/>
          </a:prstGeom>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US" altLang="ja-JP" dirty="0">
                <a:solidFill>
                  <a:schemeClr val="tx1"/>
                </a:solidFill>
              </a:rPr>
              <a:t>Limit daily protein intake to 0.6 to 0.7 grams per standard body weight.</a:t>
            </a:r>
          </a:p>
          <a:p>
            <a:pPr marL="285750" indent="-285750">
              <a:buFont typeface="Arial" panose="020B0604020202020204" pitchFamily="34" charset="0"/>
              <a:buChar char="•"/>
            </a:pPr>
            <a:r>
              <a:rPr lang="en-US" altLang="ja-JP" dirty="0">
                <a:solidFill>
                  <a:schemeClr val="tx1"/>
                </a:solidFill>
              </a:rPr>
              <a:t>Limit daily salt intake to 3 to 6 grams.</a:t>
            </a:r>
          </a:p>
          <a:p>
            <a:pPr marL="285750" indent="-285750">
              <a:buFont typeface="Arial" panose="020B0604020202020204" pitchFamily="34" charset="0"/>
              <a:buChar char="•"/>
            </a:pPr>
            <a:r>
              <a:rPr lang="en-US" altLang="ja-JP" dirty="0">
                <a:solidFill>
                  <a:schemeClr val="tx1"/>
                </a:solidFill>
              </a:rPr>
              <a:t>Limit daily potassium intake to 1500 milligrams.</a:t>
            </a:r>
            <a:endParaRPr kumimoji="1" lang="ja-JP" altLang="en-US" dirty="0">
              <a:solidFill>
                <a:schemeClr val="tx1"/>
              </a:solidFill>
            </a:endParaRPr>
          </a:p>
        </p:txBody>
      </p:sp>
      <p:sp>
        <p:nvSpPr>
          <p:cNvPr id="9" name="四角形: 角を丸くする 8">
            <a:extLst>
              <a:ext uri="{FF2B5EF4-FFF2-40B4-BE49-F238E27FC236}">
                <a16:creationId xmlns:a16="http://schemas.microsoft.com/office/drawing/2014/main" id="{4B632483-DB4C-4E60-8006-F6B7BE37EE96}"/>
              </a:ext>
            </a:extLst>
          </p:cNvPr>
          <p:cNvSpPr/>
          <p:nvPr/>
        </p:nvSpPr>
        <p:spPr>
          <a:xfrm>
            <a:off x="6160169" y="450615"/>
            <a:ext cx="1900989" cy="37699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Kidney Disease</a:t>
            </a:r>
            <a:endParaRPr lang="ja-JP" altLang="en-US" dirty="0"/>
          </a:p>
        </p:txBody>
      </p:sp>
      <p:sp>
        <p:nvSpPr>
          <p:cNvPr id="10" name="四角形: 角を丸くする 9">
            <a:extLst>
              <a:ext uri="{FF2B5EF4-FFF2-40B4-BE49-F238E27FC236}">
                <a16:creationId xmlns:a16="http://schemas.microsoft.com/office/drawing/2014/main" id="{FA58F995-DA9B-47F0-89F3-8C0D6C5720E5}"/>
              </a:ext>
            </a:extLst>
          </p:cNvPr>
          <p:cNvSpPr/>
          <p:nvPr/>
        </p:nvSpPr>
        <p:spPr>
          <a:xfrm>
            <a:off x="5871410" y="3647245"/>
            <a:ext cx="4820653" cy="2286000"/>
          </a:xfrm>
          <a:prstGeom prst="roundRect">
            <a:avLst/>
          </a:prstGeom>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US" altLang="ja-JP" dirty="0">
                <a:solidFill>
                  <a:schemeClr val="tx1"/>
                </a:solidFill>
              </a:rPr>
              <a:t>Limit salt intake to less than 6 grams per day.</a:t>
            </a:r>
          </a:p>
          <a:p>
            <a:pPr marL="285750" indent="-285750">
              <a:buFont typeface="Arial" panose="020B0604020202020204" pitchFamily="34" charset="0"/>
              <a:buChar char="•"/>
            </a:pPr>
            <a:r>
              <a:rPr lang="en-US" altLang="ja-JP" dirty="0">
                <a:solidFill>
                  <a:schemeClr val="tx1"/>
                </a:solidFill>
              </a:rPr>
              <a:t>Limit daily potassium intake to 1500 milligrams.</a:t>
            </a:r>
            <a:endParaRPr lang="ja-JP" altLang="en-US" dirty="0">
              <a:solidFill>
                <a:schemeClr val="tx1"/>
              </a:solidFill>
            </a:endParaRPr>
          </a:p>
          <a:p>
            <a:pPr marL="285750" indent="-285750">
              <a:buFont typeface="Arial" panose="020B0604020202020204" pitchFamily="34" charset="0"/>
              <a:buChar char="•"/>
            </a:pPr>
            <a:r>
              <a:rPr lang="en-US" altLang="ja-JP" dirty="0">
                <a:solidFill>
                  <a:schemeClr val="tx1"/>
                </a:solidFill>
              </a:rPr>
              <a:t>Increase daily fiber intake to at least 20 grams</a:t>
            </a:r>
            <a:endParaRPr kumimoji="1" lang="ja-JP" altLang="en-US" dirty="0">
              <a:solidFill>
                <a:schemeClr val="tx1"/>
              </a:solidFill>
            </a:endParaRPr>
          </a:p>
        </p:txBody>
      </p:sp>
      <p:sp>
        <p:nvSpPr>
          <p:cNvPr id="11" name="四角形: 角を丸くする 10">
            <a:extLst>
              <a:ext uri="{FF2B5EF4-FFF2-40B4-BE49-F238E27FC236}">
                <a16:creationId xmlns:a16="http://schemas.microsoft.com/office/drawing/2014/main" id="{41D9C4B2-5C11-4AA6-9838-64EDB495712D}"/>
              </a:ext>
            </a:extLst>
          </p:cNvPr>
          <p:cNvSpPr/>
          <p:nvPr/>
        </p:nvSpPr>
        <p:spPr>
          <a:xfrm>
            <a:off x="6160169" y="3478803"/>
            <a:ext cx="1900989" cy="37699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Hypertension</a:t>
            </a:r>
            <a:endParaRPr lang="ja-JP" altLang="en-US" dirty="0"/>
          </a:p>
        </p:txBody>
      </p:sp>
    </p:spTree>
    <p:extLst>
      <p:ext uri="{BB962C8B-B14F-4D97-AF65-F5344CB8AC3E}">
        <p14:creationId xmlns:p14="http://schemas.microsoft.com/office/powerpoint/2010/main" val="2163933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210700B-745B-4B0A-9C4A-EBA2356BD6F2}"/>
              </a:ext>
            </a:extLst>
          </p:cNvPr>
          <p:cNvSpPr txBox="1"/>
          <p:nvPr/>
        </p:nvSpPr>
        <p:spPr>
          <a:xfrm>
            <a:off x="240632" y="160421"/>
            <a:ext cx="2510589" cy="369332"/>
          </a:xfrm>
          <a:prstGeom prst="rect">
            <a:avLst/>
          </a:prstGeom>
          <a:noFill/>
        </p:spPr>
        <p:txBody>
          <a:bodyPr wrap="square" rtlCol="0">
            <a:spAutoFit/>
          </a:bodyPr>
          <a:lstStyle/>
          <a:p>
            <a:r>
              <a:rPr kumimoji="1" lang="ja-JP" altLang="en-US" dirty="0"/>
              <a:t>本研究の目的</a:t>
            </a:r>
          </a:p>
        </p:txBody>
      </p:sp>
      <p:sp>
        <p:nvSpPr>
          <p:cNvPr id="3" name="正方形/長方形 2">
            <a:extLst>
              <a:ext uri="{FF2B5EF4-FFF2-40B4-BE49-F238E27FC236}">
                <a16:creationId xmlns:a16="http://schemas.microsoft.com/office/drawing/2014/main" id="{F9C85E51-CA65-422D-BB04-C048393A97A6}"/>
              </a:ext>
            </a:extLst>
          </p:cNvPr>
          <p:cNvSpPr/>
          <p:nvPr/>
        </p:nvSpPr>
        <p:spPr>
          <a:xfrm>
            <a:off x="425116" y="713874"/>
            <a:ext cx="9304421"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そこで，健常者だけでなく，生活習慣病やアレルギーを持っていて制限食を必要と</a:t>
            </a:r>
            <a:r>
              <a:rPr lang="ja-JP" altLang="en-US" dirty="0" err="1"/>
              <a:t>す</a:t>
            </a:r>
            <a:endParaRPr lang="ja-JP" altLang="en-US" dirty="0"/>
          </a:p>
          <a:p>
            <a:r>
              <a:rPr lang="ja-JP" altLang="en-US" dirty="0"/>
              <a:t>る人でも摂るべき栄養素やカロリーが満たされた献立作成をコンピュータによって自</a:t>
            </a:r>
          </a:p>
          <a:p>
            <a:r>
              <a:rPr lang="ja-JP" altLang="en-US" dirty="0"/>
              <a:t>動的に行うシステムを提案する．ユーザーが評価をフィードバックすることで</a:t>
            </a:r>
            <a:r>
              <a:rPr lang="en-US" altLang="ja-JP" dirty="0"/>
              <a:t>User </a:t>
            </a:r>
            <a:r>
              <a:rPr lang="en-US" altLang="ja-JP" dirty="0" err="1"/>
              <a:t>eXperience</a:t>
            </a:r>
            <a:r>
              <a:rPr lang="ja-JP" altLang="en-US" dirty="0"/>
              <a:t>の観点からの評価を推定して付与しユーザーに提供する</a:t>
            </a:r>
            <a:r>
              <a:rPr lang="en-US" altLang="ja-JP" dirty="0"/>
              <a:t>.</a:t>
            </a:r>
            <a:endParaRPr kumimoji="1" lang="ja-JP" altLang="en-US" dirty="0"/>
          </a:p>
        </p:txBody>
      </p:sp>
      <p:pic>
        <p:nvPicPr>
          <p:cNvPr id="5" name="図 4">
            <a:extLst>
              <a:ext uri="{FF2B5EF4-FFF2-40B4-BE49-F238E27FC236}">
                <a16:creationId xmlns:a16="http://schemas.microsoft.com/office/drawing/2014/main" id="{335D0A27-61A2-4E08-98B0-FE35C5268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358" y="2527462"/>
            <a:ext cx="7603975" cy="3952383"/>
          </a:xfrm>
          <a:prstGeom prst="rect">
            <a:avLst/>
          </a:prstGeom>
        </p:spPr>
      </p:pic>
    </p:spTree>
    <p:extLst>
      <p:ext uri="{BB962C8B-B14F-4D97-AF65-F5344CB8AC3E}">
        <p14:creationId xmlns:p14="http://schemas.microsoft.com/office/powerpoint/2010/main" val="510261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9C9B426D-8C58-4AC8-9EE8-EE198D6E8A9D}"/>
              </a:ext>
            </a:extLst>
          </p:cNvPr>
          <p:cNvSpPr/>
          <p:nvPr/>
        </p:nvSpPr>
        <p:spPr>
          <a:xfrm>
            <a:off x="745957" y="673768"/>
            <a:ext cx="6814903" cy="3475151"/>
          </a:xfrm>
          <a:prstGeom prst="roundRect">
            <a:avLst/>
          </a:prstGeom>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endParaRPr kumimoji="1" lang="ja-JP" altLang="en-US" dirty="0">
              <a:solidFill>
                <a:schemeClr val="tx1"/>
              </a:solidFill>
            </a:endParaRPr>
          </a:p>
        </p:txBody>
      </p:sp>
      <p:sp>
        <p:nvSpPr>
          <p:cNvPr id="3" name="四角形: 角を丸くする 2">
            <a:extLst>
              <a:ext uri="{FF2B5EF4-FFF2-40B4-BE49-F238E27FC236}">
                <a16:creationId xmlns:a16="http://schemas.microsoft.com/office/drawing/2014/main" id="{0A765418-A050-4A37-BAA0-60D545B9B4A9}"/>
              </a:ext>
            </a:extLst>
          </p:cNvPr>
          <p:cNvSpPr/>
          <p:nvPr/>
        </p:nvSpPr>
        <p:spPr>
          <a:xfrm>
            <a:off x="1182715" y="264513"/>
            <a:ext cx="5750316" cy="78232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Examples of objective functions and constraints in menu planning</a:t>
            </a:r>
            <a:endParaRPr lang="ja-JP" altLang="en-US" dirty="0"/>
          </a:p>
        </p:txBody>
      </p:sp>
      <p:sp>
        <p:nvSpPr>
          <p:cNvPr id="4" name="四角形: 角を丸くする 3">
            <a:extLst>
              <a:ext uri="{FF2B5EF4-FFF2-40B4-BE49-F238E27FC236}">
                <a16:creationId xmlns:a16="http://schemas.microsoft.com/office/drawing/2014/main" id="{20E363CE-4834-4060-ABCE-487E700B38CB}"/>
              </a:ext>
            </a:extLst>
          </p:cNvPr>
          <p:cNvSpPr/>
          <p:nvPr/>
        </p:nvSpPr>
        <p:spPr>
          <a:xfrm>
            <a:off x="1156467" y="1228388"/>
            <a:ext cx="2513702" cy="49131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dirty="0"/>
              <a:t>Example of Objective Function</a:t>
            </a:r>
            <a:endParaRPr kumimoji="1" lang="ja-JP" altLang="en-US" dirty="0"/>
          </a:p>
        </p:txBody>
      </p:sp>
      <p:sp>
        <p:nvSpPr>
          <p:cNvPr id="5" name="四角形: 角を丸くする 4">
            <a:extLst>
              <a:ext uri="{FF2B5EF4-FFF2-40B4-BE49-F238E27FC236}">
                <a16:creationId xmlns:a16="http://schemas.microsoft.com/office/drawing/2014/main" id="{657CB709-3FD2-4934-AFA4-A86F30DA61AE}"/>
              </a:ext>
            </a:extLst>
          </p:cNvPr>
          <p:cNvSpPr/>
          <p:nvPr/>
        </p:nvSpPr>
        <p:spPr>
          <a:xfrm>
            <a:off x="4393081" y="1228387"/>
            <a:ext cx="2513702" cy="49131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dirty="0"/>
              <a:t>Examples of Constraints</a:t>
            </a:r>
            <a:endParaRPr kumimoji="1" lang="ja-JP" altLang="en-US" dirty="0"/>
          </a:p>
        </p:txBody>
      </p:sp>
      <p:sp>
        <p:nvSpPr>
          <p:cNvPr id="6" name="テキスト ボックス 5">
            <a:extLst>
              <a:ext uri="{FF2B5EF4-FFF2-40B4-BE49-F238E27FC236}">
                <a16:creationId xmlns:a16="http://schemas.microsoft.com/office/drawing/2014/main" id="{538E0CA9-6750-4DD1-ADC9-50EA93F68F69}"/>
              </a:ext>
            </a:extLst>
          </p:cNvPr>
          <p:cNvSpPr txBox="1"/>
          <p:nvPr/>
        </p:nvSpPr>
        <p:spPr>
          <a:xfrm>
            <a:off x="768762" y="1859212"/>
            <a:ext cx="3289111" cy="1477328"/>
          </a:xfrm>
          <a:prstGeom prst="rect">
            <a:avLst/>
          </a:prstGeom>
          <a:noFill/>
        </p:spPr>
        <p:txBody>
          <a:bodyPr wrap="square" rtlCol="0">
            <a:spAutoFit/>
          </a:bodyPr>
          <a:lstStyle/>
          <a:p>
            <a:pPr marL="285750" indent="-285750">
              <a:buFont typeface="Arial" panose="020B0604020202020204" pitchFamily="34" charset="0"/>
              <a:buChar char="•"/>
            </a:pPr>
            <a:r>
              <a:rPr lang="en-US" altLang="ja-JP" dirty="0"/>
              <a:t>Minimize cooking time</a:t>
            </a:r>
          </a:p>
          <a:p>
            <a:pPr marL="285750" indent="-285750">
              <a:buFont typeface="Arial" panose="020B0604020202020204" pitchFamily="34" charset="0"/>
              <a:buChar char="•"/>
            </a:pPr>
            <a:r>
              <a:rPr lang="en-US" altLang="ja-JP" dirty="0"/>
              <a:t>Maximization of personal preferences</a:t>
            </a:r>
          </a:p>
          <a:p>
            <a:pPr marL="285750" indent="-285750">
              <a:buFont typeface="Arial" panose="020B0604020202020204" pitchFamily="34" charset="0"/>
              <a:buChar char="•"/>
            </a:pPr>
            <a:r>
              <a:rPr lang="en-US" altLang="ja-JP" dirty="0"/>
              <a:t>Minimize food loss</a:t>
            </a:r>
          </a:p>
          <a:p>
            <a:pPr marL="285750" indent="-285750">
              <a:buFont typeface="Arial" panose="020B0604020202020204" pitchFamily="34" charset="0"/>
              <a:buChar char="•"/>
            </a:pPr>
            <a:r>
              <a:rPr lang="en-US" altLang="ja-JP" dirty="0"/>
              <a:t>Minimize food costs</a:t>
            </a:r>
            <a:endParaRPr kumimoji="1" lang="ja-JP" altLang="en-US" dirty="0"/>
          </a:p>
        </p:txBody>
      </p:sp>
      <p:sp>
        <p:nvSpPr>
          <p:cNvPr id="7" name="テキスト ボックス 6">
            <a:extLst>
              <a:ext uri="{FF2B5EF4-FFF2-40B4-BE49-F238E27FC236}">
                <a16:creationId xmlns:a16="http://schemas.microsoft.com/office/drawing/2014/main" id="{583F3771-4871-49E5-84A5-1B5C8618DE9F}"/>
              </a:ext>
            </a:extLst>
          </p:cNvPr>
          <p:cNvSpPr txBox="1"/>
          <p:nvPr/>
        </p:nvSpPr>
        <p:spPr>
          <a:xfrm>
            <a:off x="3906938" y="1859212"/>
            <a:ext cx="3485987" cy="1754326"/>
          </a:xfrm>
          <a:prstGeom prst="rect">
            <a:avLst/>
          </a:prstGeom>
          <a:noFill/>
        </p:spPr>
        <p:txBody>
          <a:bodyPr wrap="square" rtlCol="0">
            <a:spAutoFit/>
          </a:bodyPr>
          <a:lstStyle/>
          <a:p>
            <a:pPr marL="285750" indent="-285750">
              <a:buFont typeface="Arial" panose="020B0604020202020204" pitchFamily="34" charset="0"/>
              <a:buChar char="•"/>
            </a:pPr>
            <a:r>
              <a:rPr lang="en-US" altLang="ja-JP" dirty="0"/>
              <a:t>Limiting the amount of certain nutrients</a:t>
            </a:r>
          </a:p>
          <a:p>
            <a:pPr marL="285750" indent="-285750">
              <a:buFont typeface="Arial" panose="020B0604020202020204" pitchFamily="34" charset="0"/>
              <a:buChar char="•"/>
            </a:pPr>
            <a:r>
              <a:rPr lang="en-US" altLang="ja-JP" dirty="0"/>
              <a:t>Limit calorie intake</a:t>
            </a:r>
          </a:p>
          <a:p>
            <a:pPr marL="285750" indent="-285750">
              <a:buFont typeface="Arial" panose="020B0604020202020204" pitchFamily="34" charset="0"/>
              <a:buChar char="•"/>
            </a:pPr>
            <a:r>
              <a:rPr lang="en-US" altLang="ja-JP" dirty="0"/>
              <a:t>Number of days to create a menu</a:t>
            </a:r>
          </a:p>
          <a:p>
            <a:pPr marL="285750" indent="-285750">
              <a:buFont typeface="Arial" panose="020B0604020202020204" pitchFamily="34" charset="0"/>
              <a:buChar char="•"/>
            </a:pPr>
            <a:r>
              <a:rPr lang="en-US" altLang="ja-JP" dirty="0"/>
              <a:t>Cooking process restrictions</a:t>
            </a:r>
          </a:p>
        </p:txBody>
      </p:sp>
    </p:spTree>
    <p:extLst>
      <p:ext uri="{BB962C8B-B14F-4D97-AF65-F5344CB8AC3E}">
        <p14:creationId xmlns:p14="http://schemas.microsoft.com/office/powerpoint/2010/main" val="2241589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09171BB5-B06D-453D-B5D3-4A4CDB90143B}"/>
              </a:ext>
            </a:extLst>
          </p:cNvPr>
          <p:cNvSpPr/>
          <p:nvPr/>
        </p:nvSpPr>
        <p:spPr>
          <a:xfrm>
            <a:off x="5108407" y="457006"/>
            <a:ext cx="7083593" cy="2140870"/>
          </a:xfrm>
          <a:prstGeom prst="roundRect">
            <a:avLst/>
          </a:prstGeom>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US" altLang="ja-JP" dirty="0">
                <a:solidFill>
                  <a:schemeClr val="tx1"/>
                </a:solidFill>
              </a:rPr>
              <a:t>The required nutrient intake is expressed as a fuzzy number. Prepare menus using fuzzy mathematical programming.</a:t>
            </a:r>
          </a:p>
          <a:p>
            <a:pPr marL="285750" indent="-285750">
              <a:buFont typeface="Arial" panose="020B0604020202020204" pitchFamily="34" charset="0"/>
              <a:buChar char="•"/>
            </a:pPr>
            <a:r>
              <a:rPr lang="en-US" altLang="ja-JP" dirty="0">
                <a:solidFill>
                  <a:schemeClr val="tx1"/>
                </a:solidFill>
              </a:rPr>
              <a:t>Create menus through an interactive process with the user.</a:t>
            </a:r>
          </a:p>
          <a:p>
            <a:pPr marL="285750" indent="-285750">
              <a:buFont typeface="Arial" panose="020B0604020202020204" pitchFamily="34" charset="0"/>
              <a:buChar char="•"/>
            </a:pPr>
            <a:r>
              <a:rPr lang="en-US" altLang="ja-JP" dirty="0">
                <a:solidFill>
                  <a:schemeClr val="tx1"/>
                </a:solidFill>
              </a:rPr>
              <a:t>Create menus according to the mood of the user's menu.</a:t>
            </a:r>
            <a:endParaRPr kumimoji="1" lang="ja-JP" altLang="en-US" dirty="0">
              <a:solidFill>
                <a:schemeClr val="tx1"/>
              </a:solidFill>
            </a:endParaRPr>
          </a:p>
        </p:txBody>
      </p:sp>
      <p:sp>
        <p:nvSpPr>
          <p:cNvPr id="3" name="四角形: 角を丸くする 2">
            <a:extLst>
              <a:ext uri="{FF2B5EF4-FFF2-40B4-BE49-F238E27FC236}">
                <a16:creationId xmlns:a16="http://schemas.microsoft.com/office/drawing/2014/main" id="{5A7AB2D8-A0F4-4256-BBDF-24DF5098ACCB}"/>
              </a:ext>
            </a:extLst>
          </p:cNvPr>
          <p:cNvSpPr/>
          <p:nvPr/>
        </p:nvSpPr>
        <p:spPr>
          <a:xfrm>
            <a:off x="5425741" y="152456"/>
            <a:ext cx="6437647" cy="60909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Examples of research in menu planning</a:t>
            </a:r>
            <a:endParaRPr lang="ja-JP" altLang="en-US" dirty="0"/>
          </a:p>
        </p:txBody>
      </p:sp>
      <p:pic>
        <p:nvPicPr>
          <p:cNvPr id="5" name="図 4">
            <a:extLst>
              <a:ext uri="{FF2B5EF4-FFF2-40B4-BE49-F238E27FC236}">
                <a16:creationId xmlns:a16="http://schemas.microsoft.com/office/drawing/2014/main" id="{7436F2E9-4645-4CDC-B289-8998E78C8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03006"/>
            <a:ext cx="5903048" cy="3065044"/>
          </a:xfrm>
          <a:prstGeom prst="rect">
            <a:avLst/>
          </a:prstGeom>
        </p:spPr>
      </p:pic>
      <p:sp>
        <p:nvSpPr>
          <p:cNvPr id="6" name="テキスト ボックス 5">
            <a:extLst>
              <a:ext uri="{FF2B5EF4-FFF2-40B4-BE49-F238E27FC236}">
                <a16:creationId xmlns:a16="http://schemas.microsoft.com/office/drawing/2014/main" id="{2489E313-2ABF-48D9-B42B-2ED24840AFAE}"/>
              </a:ext>
            </a:extLst>
          </p:cNvPr>
          <p:cNvSpPr txBox="1"/>
          <p:nvPr/>
        </p:nvSpPr>
        <p:spPr>
          <a:xfrm>
            <a:off x="841736" y="6488668"/>
            <a:ext cx="4219575" cy="369332"/>
          </a:xfrm>
          <a:prstGeom prst="rect">
            <a:avLst/>
          </a:prstGeom>
          <a:noFill/>
        </p:spPr>
        <p:txBody>
          <a:bodyPr wrap="square" rtlCol="0">
            <a:spAutoFit/>
          </a:bodyPr>
          <a:lstStyle/>
          <a:p>
            <a:r>
              <a:rPr kumimoji="1" lang="en-US" altLang="ja-JP" dirty="0"/>
              <a:t>Fig. 10</a:t>
            </a:r>
            <a:r>
              <a:rPr lang="en-US" altLang="ja-JP" dirty="0"/>
              <a:t>. Example of knapsack problem</a:t>
            </a:r>
            <a:endParaRPr kumimoji="1" lang="ja-JP" altLang="en-US" dirty="0"/>
          </a:p>
        </p:txBody>
      </p:sp>
      <p:pic>
        <p:nvPicPr>
          <p:cNvPr id="8" name="図 7">
            <a:extLst>
              <a:ext uri="{FF2B5EF4-FFF2-40B4-BE49-F238E27FC236}">
                <a16:creationId xmlns:a16="http://schemas.microsoft.com/office/drawing/2014/main" id="{781386BF-DBC3-409E-A18A-92F435349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9474" y="3185887"/>
            <a:ext cx="6265167" cy="2698719"/>
          </a:xfrm>
          <a:prstGeom prst="rect">
            <a:avLst/>
          </a:prstGeom>
        </p:spPr>
      </p:pic>
      <p:sp>
        <p:nvSpPr>
          <p:cNvPr id="13" name="四角形: 角を丸くする 12">
            <a:extLst>
              <a:ext uri="{FF2B5EF4-FFF2-40B4-BE49-F238E27FC236}">
                <a16:creationId xmlns:a16="http://schemas.microsoft.com/office/drawing/2014/main" id="{B9855363-8F67-4237-B381-C919A39E0E8B}"/>
              </a:ext>
            </a:extLst>
          </p:cNvPr>
          <p:cNvSpPr/>
          <p:nvPr/>
        </p:nvSpPr>
        <p:spPr>
          <a:xfrm>
            <a:off x="0" y="477561"/>
            <a:ext cx="6814903" cy="3475151"/>
          </a:xfrm>
          <a:prstGeom prst="roundRect">
            <a:avLst/>
          </a:prstGeom>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endParaRPr kumimoji="1" lang="ja-JP" altLang="en-US" dirty="0">
              <a:solidFill>
                <a:schemeClr val="tx1"/>
              </a:solidFill>
            </a:endParaRPr>
          </a:p>
        </p:txBody>
      </p:sp>
      <p:sp>
        <p:nvSpPr>
          <p:cNvPr id="14" name="四角形: 角を丸くする 13">
            <a:extLst>
              <a:ext uri="{FF2B5EF4-FFF2-40B4-BE49-F238E27FC236}">
                <a16:creationId xmlns:a16="http://schemas.microsoft.com/office/drawing/2014/main" id="{75C2FD48-6B4E-4CDC-9A9B-BD428D2CF44C}"/>
              </a:ext>
            </a:extLst>
          </p:cNvPr>
          <p:cNvSpPr/>
          <p:nvPr/>
        </p:nvSpPr>
        <p:spPr>
          <a:xfrm>
            <a:off x="436758" y="68306"/>
            <a:ext cx="5750316" cy="78232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Examples of objective functions and constraints in menu planning</a:t>
            </a:r>
            <a:endParaRPr lang="ja-JP" altLang="en-US" dirty="0"/>
          </a:p>
        </p:txBody>
      </p:sp>
      <p:sp>
        <p:nvSpPr>
          <p:cNvPr id="15" name="四角形: 角を丸くする 14">
            <a:extLst>
              <a:ext uri="{FF2B5EF4-FFF2-40B4-BE49-F238E27FC236}">
                <a16:creationId xmlns:a16="http://schemas.microsoft.com/office/drawing/2014/main" id="{298CF952-CE18-453C-86BB-4C0D119C0821}"/>
              </a:ext>
            </a:extLst>
          </p:cNvPr>
          <p:cNvSpPr/>
          <p:nvPr/>
        </p:nvSpPr>
        <p:spPr>
          <a:xfrm>
            <a:off x="410510" y="1032181"/>
            <a:ext cx="2513702" cy="49131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dirty="0"/>
              <a:t>Example of Objective Function</a:t>
            </a:r>
            <a:endParaRPr kumimoji="1" lang="ja-JP" altLang="en-US" dirty="0"/>
          </a:p>
        </p:txBody>
      </p:sp>
      <p:sp>
        <p:nvSpPr>
          <p:cNvPr id="16" name="四角形: 角を丸くする 15">
            <a:extLst>
              <a:ext uri="{FF2B5EF4-FFF2-40B4-BE49-F238E27FC236}">
                <a16:creationId xmlns:a16="http://schemas.microsoft.com/office/drawing/2014/main" id="{75F117F8-70C1-4E25-B351-BBBF8B1F7870}"/>
              </a:ext>
            </a:extLst>
          </p:cNvPr>
          <p:cNvSpPr/>
          <p:nvPr/>
        </p:nvSpPr>
        <p:spPr>
          <a:xfrm>
            <a:off x="3647124" y="1032180"/>
            <a:ext cx="2513702" cy="49131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dirty="0"/>
              <a:t>Examples of Constraints</a:t>
            </a:r>
            <a:endParaRPr kumimoji="1" lang="ja-JP" altLang="en-US" dirty="0"/>
          </a:p>
        </p:txBody>
      </p:sp>
      <p:sp>
        <p:nvSpPr>
          <p:cNvPr id="17" name="テキスト ボックス 16">
            <a:extLst>
              <a:ext uri="{FF2B5EF4-FFF2-40B4-BE49-F238E27FC236}">
                <a16:creationId xmlns:a16="http://schemas.microsoft.com/office/drawing/2014/main" id="{8C95AD64-869C-4ECB-929F-359F5C44B7DE}"/>
              </a:ext>
            </a:extLst>
          </p:cNvPr>
          <p:cNvSpPr txBox="1"/>
          <p:nvPr/>
        </p:nvSpPr>
        <p:spPr>
          <a:xfrm>
            <a:off x="22805" y="1663005"/>
            <a:ext cx="3289111" cy="1477328"/>
          </a:xfrm>
          <a:prstGeom prst="rect">
            <a:avLst/>
          </a:prstGeom>
          <a:noFill/>
        </p:spPr>
        <p:txBody>
          <a:bodyPr wrap="square" rtlCol="0">
            <a:spAutoFit/>
          </a:bodyPr>
          <a:lstStyle/>
          <a:p>
            <a:pPr marL="285750" indent="-285750">
              <a:buFont typeface="Arial" panose="020B0604020202020204" pitchFamily="34" charset="0"/>
              <a:buChar char="•"/>
            </a:pPr>
            <a:r>
              <a:rPr lang="en-US" altLang="ja-JP" dirty="0"/>
              <a:t>Minimize cooking time</a:t>
            </a:r>
          </a:p>
          <a:p>
            <a:pPr marL="285750" indent="-285750">
              <a:buFont typeface="Arial" panose="020B0604020202020204" pitchFamily="34" charset="0"/>
              <a:buChar char="•"/>
            </a:pPr>
            <a:r>
              <a:rPr lang="en-US" altLang="ja-JP" dirty="0"/>
              <a:t>Maximization of personal preferences</a:t>
            </a:r>
          </a:p>
          <a:p>
            <a:pPr marL="285750" indent="-285750">
              <a:buFont typeface="Arial" panose="020B0604020202020204" pitchFamily="34" charset="0"/>
              <a:buChar char="•"/>
            </a:pPr>
            <a:r>
              <a:rPr lang="en-US" altLang="ja-JP" dirty="0"/>
              <a:t>Minimize food loss</a:t>
            </a:r>
          </a:p>
          <a:p>
            <a:pPr marL="285750" indent="-285750">
              <a:buFont typeface="Arial" panose="020B0604020202020204" pitchFamily="34" charset="0"/>
              <a:buChar char="•"/>
            </a:pPr>
            <a:r>
              <a:rPr lang="en-US" altLang="ja-JP" dirty="0"/>
              <a:t>Minimize food costs</a:t>
            </a:r>
            <a:endParaRPr kumimoji="1" lang="ja-JP" altLang="en-US" dirty="0"/>
          </a:p>
        </p:txBody>
      </p:sp>
      <p:sp>
        <p:nvSpPr>
          <p:cNvPr id="18" name="テキスト ボックス 17">
            <a:extLst>
              <a:ext uri="{FF2B5EF4-FFF2-40B4-BE49-F238E27FC236}">
                <a16:creationId xmlns:a16="http://schemas.microsoft.com/office/drawing/2014/main" id="{0E5726EE-2383-4005-9735-0C7AA0225484}"/>
              </a:ext>
            </a:extLst>
          </p:cNvPr>
          <p:cNvSpPr txBox="1"/>
          <p:nvPr/>
        </p:nvSpPr>
        <p:spPr>
          <a:xfrm>
            <a:off x="3160981" y="1663005"/>
            <a:ext cx="3485987" cy="1754326"/>
          </a:xfrm>
          <a:prstGeom prst="rect">
            <a:avLst/>
          </a:prstGeom>
          <a:noFill/>
        </p:spPr>
        <p:txBody>
          <a:bodyPr wrap="square" rtlCol="0">
            <a:spAutoFit/>
          </a:bodyPr>
          <a:lstStyle/>
          <a:p>
            <a:pPr marL="285750" indent="-285750">
              <a:buFont typeface="Arial" panose="020B0604020202020204" pitchFamily="34" charset="0"/>
              <a:buChar char="•"/>
            </a:pPr>
            <a:r>
              <a:rPr lang="en-US" altLang="ja-JP" dirty="0"/>
              <a:t>Limiting the amount of certain nutrients</a:t>
            </a:r>
          </a:p>
          <a:p>
            <a:pPr marL="285750" indent="-285750">
              <a:buFont typeface="Arial" panose="020B0604020202020204" pitchFamily="34" charset="0"/>
              <a:buChar char="•"/>
            </a:pPr>
            <a:r>
              <a:rPr lang="en-US" altLang="ja-JP" dirty="0"/>
              <a:t>Limit calorie intake</a:t>
            </a:r>
          </a:p>
          <a:p>
            <a:pPr marL="285750" indent="-285750">
              <a:buFont typeface="Arial" panose="020B0604020202020204" pitchFamily="34" charset="0"/>
              <a:buChar char="•"/>
            </a:pPr>
            <a:r>
              <a:rPr lang="en-US" altLang="ja-JP" dirty="0"/>
              <a:t>Number of days to create a menu</a:t>
            </a:r>
          </a:p>
          <a:p>
            <a:pPr marL="285750" indent="-285750">
              <a:buFont typeface="Arial" panose="020B0604020202020204" pitchFamily="34" charset="0"/>
              <a:buChar char="•"/>
            </a:pPr>
            <a:r>
              <a:rPr lang="en-US" altLang="ja-JP" dirty="0"/>
              <a:t>Cooking process restrictions</a:t>
            </a:r>
          </a:p>
        </p:txBody>
      </p:sp>
    </p:spTree>
    <p:extLst>
      <p:ext uri="{BB962C8B-B14F-4D97-AF65-F5344CB8AC3E}">
        <p14:creationId xmlns:p14="http://schemas.microsoft.com/office/powerpoint/2010/main" val="2261773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0DD4B1B-C7BA-41C9-AEC8-4C2A276A6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697" y="3429000"/>
            <a:ext cx="5903048" cy="3065044"/>
          </a:xfrm>
          <a:prstGeom prst="rect">
            <a:avLst/>
          </a:prstGeom>
        </p:spPr>
      </p:pic>
      <p:sp>
        <p:nvSpPr>
          <p:cNvPr id="2" name="四角形: 角を丸くする 1">
            <a:extLst>
              <a:ext uri="{FF2B5EF4-FFF2-40B4-BE49-F238E27FC236}">
                <a16:creationId xmlns:a16="http://schemas.microsoft.com/office/drawing/2014/main" id="{03A39D16-83FC-429E-B8D9-E5AFA311038A}"/>
              </a:ext>
            </a:extLst>
          </p:cNvPr>
          <p:cNvSpPr/>
          <p:nvPr/>
        </p:nvSpPr>
        <p:spPr>
          <a:xfrm>
            <a:off x="5399902" y="409255"/>
            <a:ext cx="6792098" cy="3019745"/>
          </a:xfrm>
          <a:prstGeom prst="roundRect">
            <a:avLst/>
          </a:prstGeom>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endParaRPr kumimoji="1" lang="ja-JP" altLang="en-US" dirty="0">
              <a:solidFill>
                <a:schemeClr val="tx1"/>
              </a:solidFill>
            </a:endParaRPr>
          </a:p>
        </p:txBody>
      </p:sp>
      <p:sp>
        <p:nvSpPr>
          <p:cNvPr id="3" name="四角形: 角を丸くする 2">
            <a:extLst>
              <a:ext uri="{FF2B5EF4-FFF2-40B4-BE49-F238E27FC236}">
                <a16:creationId xmlns:a16="http://schemas.microsoft.com/office/drawing/2014/main" id="{DA2A1A51-4A05-44AE-88E9-28103BB18357}"/>
              </a:ext>
            </a:extLst>
          </p:cNvPr>
          <p:cNvSpPr/>
          <p:nvPr/>
        </p:nvSpPr>
        <p:spPr>
          <a:xfrm>
            <a:off x="5813855" y="0"/>
            <a:ext cx="5750316" cy="78232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Examples of objective functions and constraints in menu planning</a:t>
            </a:r>
            <a:endParaRPr lang="ja-JP" altLang="en-US" dirty="0"/>
          </a:p>
        </p:txBody>
      </p:sp>
      <p:sp>
        <p:nvSpPr>
          <p:cNvPr id="4" name="四角形: 角を丸くする 3">
            <a:extLst>
              <a:ext uri="{FF2B5EF4-FFF2-40B4-BE49-F238E27FC236}">
                <a16:creationId xmlns:a16="http://schemas.microsoft.com/office/drawing/2014/main" id="{45CF3456-8B58-4F05-8F8C-D780138E52B7}"/>
              </a:ext>
            </a:extLst>
          </p:cNvPr>
          <p:cNvSpPr/>
          <p:nvPr/>
        </p:nvSpPr>
        <p:spPr>
          <a:xfrm>
            <a:off x="5787607" y="963875"/>
            <a:ext cx="2513702" cy="49131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dirty="0"/>
              <a:t>Example of Objective Function</a:t>
            </a:r>
            <a:endParaRPr kumimoji="1" lang="ja-JP" altLang="en-US" dirty="0"/>
          </a:p>
        </p:txBody>
      </p:sp>
      <p:sp>
        <p:nvSpPr>
          <p:cNvPr id="5" name="四角形: 角を丸くする 4">
            <a:extLst>
              <a:ext uri="{FF2B5EF4-FFF2-40B4-BE49-F238E27FC236}">
                <a16:creationId xmlns:a16="http://schemas.microsoft.com/office/drawing/2014/main" id="{A886D75B-D414-4139-A97B-FBA7204CD779}"/>
              </a:ext>
            </a:extLst>
          </p:cNvPr>
          <p:cNvSpPr/>
          <p:nvPr/>
        </p:nvSpPr>
        <p:spPr>
          <a:xfrm>
            <a:off x="9024221" y="963874"/>
            <a:ext cx="2513702" cy="49131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dirty="0"/>
              <a:t>Examples of Constraints</a:t>
            </a:r>
            <a:endParaRPr kumimoji="1" lang="ja-JP" altLang="en-US" dirty="0"/>
          </a:p>
        </p:txBody>
      </p:sp>
      <p:sp>
        <p:nvSpPr>
          <p:cNvPr id="6" name="テキスト ボックス 5">
            <a:extLst>
              <a:ext uri="{FF2B5EF4-FFF2-40B4-BE49-F238E27FC236}">
                <a16:creationId xmlns:a16="http://schemas.microsoft.com/office/drawing/2014/main" id="{8B819E7B-C949-4530-BE20-350BE7633ED5}"/>
              </a:ext>
            </a:extLst>
          </p:cNvPr>
          <p:cNvSpPr txBox="1"/>
          <p:nvPr/>
        </p:nvSpPr>
        <p:spPr>
          <a:xfrm>
            <a:off x="5399902" y="1594699"/>
            <a:ext cx="3289111" cy="1477328"/>
          </a:xfrm>
          <a:prstGeom prst="rect">
            <a:avLst/>
          </a:prstGeom>
          <a:noFill/>
        </p:spPr>
        <p:txBody>
          <a:bodyPr wrap="square" rtlCol="0">
            <a:spAutoFit/>
          </a:bodyPr>
          <a:lstStyle/>
          <a:p>
            <a:pPr marL="285750" indent="-285750">
              <a:buFont typeface="Arial" panose="020B0604020202020204" pitchFamily="34" charset="0"/>
              <a:buChar char="•"/>
            </a:pPr>
            <a:r>
              <a:rPr lang="en-US" altLang="ja-JP" dirty="0"/>
              <a:t>Minimize cooking time</a:t>
            </a:r>
          </a:p>
          <a:p>
            <a:pPr marL="285750" indent="-285750">
              <a:buFont typeface="Arial" panose="020B0604020202020204" pitchFamily="34" charset="0"/>
              <a:buChar char="•"/>
            </a:pPr>
            <a:r>
              <a:rPr lang="en-US" altLang="ja-JP" dirty="0"/>
              <a:t>Maximization of personal preferences</a:t>
            </a:r>
          </a:p>
          <a:p>
            <a:pPr marL="285750" indent="-285750">
              <a:buFont typeface="Arial" panose="020B0604020202020204" pitchFamily="34" charset="0"/>
              <a:buChar char="•"/>
            </a:pPr>
            <a:r>
              <a:rPr lang="en-US" altLang="ja-JP" dirty="0"/>
              <a:t>Minimize food loss</a:t>
            </a:r>
          </a:p>
          <a:p>
            <a:pPr marL="285750" indent="-285750">
              <a:buFont typeface="Arial" panose="020B0604020202020204" pitchFamily="34" charset="0"/>
              <a:buChar char="•"/>
            </a:pPr>
            <a:r>
              <a:rPr lang="en-US" altLang="ja-JP" dirty="0"/>
              <a:t>Minimize food costs</a:t>
            </a:r>
            <a:endParaRPr kumimoji="1" lang="ja-JP" altLang="en-US" dirty="0"/>
          </a:p>
        </p:txBody>
      </p:sp>
      <p:sp>
        <p:nvSpPr>
          <p:cNvPr id="7" name="テキスト ボックス 6">
            <a:extLst>
              <a:ext uri="{FF2B5EF4-FFF2-40B4-BE49-F238E27FC236}">
                <a16:creationId xmlns:a16="http://schemas.microsoft.com/office/drawing/2014/main" id="{F23BDC2C-45D1-4B43-943E-9A149CD54EE2}"/>
              </a:ext>
            </a:extLst>
          </p:cNvPr>
          <p:cNvSpPr txBox="1"/>
          <p:nvPr/>
        </p:nvSpPr>
        <p:spPr>
          <a:xfrm>
            <a:off x="8538078" y="1594699"/>
            <a:ext cx="3485987" cy="1754326"/>
          </a:xfrm>
          <a:prstGeom prst="rect">
            <a:avLst/>
          </a:prstGeom>
          <a:noFill/>
        </p:spPr>
        <p:txBody>
          <a:bodyPr wrap="square" rtlCol="0">
            <a:spAutoFit/>
          </a:bodyPr>
          <a:lstStyle/>
          <a:p>
            <a:pPr marL="285750" indent="-285750">
              <a:buFont typeface="Arial" panose="020B0604020202020204" pitchFamily="34" charset="0"/>
              <a:buChar char="•"/>
            </a:pPr>
            <a:r>
              <a:rPr lang="en-US" altLang="ja-JP" dirty="0"/>
              <a:t>Limiting the amount of certain nutrients</a:t>
            </a:r>
          </a:p>
          <a:p>
            <a:pPr marL="285750" indent="-285750">
              <a:buFont typeface="Arial" panose="020B0604020202020204" pitchFamily="34" charset="0"/>
              <a:buChar char="•"/>
            </a:pPr>
            <a:r>
              <a:rPr lang="en-US" altLang="ja-JP" dirty="0"/>
              <a:t>Limit calorie intake</a:t>
            </a:r>
          </a:p>
          <a:p>
            <a:pPr marL="285750" indent="-285750">
              <a:buFont typeface="Arial" panose="020B0604020202020204" pitchFamily="34" charset="0"/>
              <a:buChar char="•"/>
            </a:pPr>
            <a:r>
              <a:rPr lang="en-US" altLang="ja-JP" dirty="0"/>
              <a:t>Number of days to create a menu</a:t>
            </a:r>
          </a:p>
          <a:p>
            <a:pPr marL="285750" indent="-285750">
              <a:buFont typeface="Arial" panose="020B0604020202020204" pitchFamily="34" charset="0"/>
              <a:buChar char="•"/>
            </a:pPr>
            <a:r>
              <a:rPr lang="en-US" altLang="ja-JP" dirty="0"/>
              <a:t>Cooking process restrictions</a:t>
            </a:r>
          </a:p>
        </p:txBody>
      </p:sp>
      <p:sp>
        <p:nvSpPr>
          <p:cNvPr id="9" name="テキスト ボックス 8">
            <a:extLst>
              <a:ext uri="{FF2B5EF4-FFF2-40B4-BE49-F238E27FC236}">
                <a16:creationId xmlns:a16="http://schemas.microsoft.com/office/drawing/2014/main" id="{9E09D993-EE73-4948-859F-F8FEDDBD1EF2}"/>
              </a:ext>
            </a:extLst>
          </p:cNvPr>
          <p:cNvSpPr txBox="1"/>
          <p:nvPr/>
        </p:nvSpPr>
        <p:spPr>
          <a:xfrm>
            <a:off x="6914433" y="6514662"/>
            <a:ext cx="4219575" cy="369332"/>
          </a:xfrm>
          <a:prstGeom prst="rect">
            <a:avLst/>
          </a:prstGeom>
          <a:noFill/>
        </p:spPr>
        <p:txBody>
          <a:bodyPr wrap="square" rtlCol="0">
            <a:spAutoFit/>
          </a:bodyPr>
          <a:lstStyle/>
          <a:p>
            <a:r>
              <a:rPr kumimoji="1" lang="en-US" altLang="ja-JP" dirty="0"/>
              <a:t>Fig. 10</a:t>
            </a:r>
            <a:r>
              <a:rPr lang="en-US" altLang="ja-JP" dirty="0"/>
              <a:t>. Example of knapsack problem</a:t>
            </a:r>
            <a:endParaRPr kumimoji="1" lang="ja-JP" altLang="en-US" dirty="0"/>
          </a:p>
        </p:txBody>
      </p:sp>
    </p:spTree>
    <p:extLst>
      <p:ext uri="{BB962C8B-B14F-4D97-AF65-F5344CB8AC3E}">
        <p14:creationId xmlns:p14="http://schemas.microsoft.com/office/powerpoint/2010/main" val="3039066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42E90E4F-73BF-4C8B-9FDA-73379744A7CC}"/>
              </a:ext>
            </a:extLst>
          </p:cNvPr>
          <p:cNvSpPr/>
          <p:nvPr/>
        </p:nvSpPr>
        <p:spPr>
          <a:xfrm>
            <a:off x="0" y="442257"/>
            <a:ext cx="7083593" cy="2140870"/>
          </a:xfrm>
          <a:prstGeom prst="roundRect">
            <a:avLst/>
          </a:prstGeom>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US" altLang="ja-JP" dirty="0">
                <a:solidFill>
                  <a:schemeClr val="tx1"/>
                </a:solidFill>
              </a:rPr>
              <a:t>The required nutrient intake is expressed as a fuzzy number. Prepare menus using fuzzy mathematical programming.</a:t>
            </a:r>
          </a:p>
          <a:p>
            <a:pPr marL="285750" indent="-285750">
              <a:buFont typeface="Arial" panose="020B0604020202020204" pitchFamily="34" charset="0"/>
              <a:buChar char="•"/>
            </a:pPr>
            <a:r>
              <a:rPr lang="en-US" altLang="ja-JP" dirty="0">
                <a:solidFill>
                  <a:schemeClr val="tx1"/>
                </a:solidFill>
              </a:rPr>
              <a:t>Create menus through an interactive process with the user.</a:t>
            </a:r>
          </a:p>
          <a:p>
            <a:pPr marL="285750" indent="-285750">
              <a:buFont typeface="Arial" panose="020B0604020202020204" pitchFamily="34" charset="0"/>
              <a:buChar char="•"/>
            </a:pPr>
            <a:r>
              <a:rPr lang="en-US" altLang="ja-JP" dirty="0">
                <a:solidFill>
                  <a:schemeClr val="tx1"/>
                </a:solidFill>
              </a:rPr>
              <a:t>Create menus according to the mood of the user's menu.</a:t>
            </a:r>
            <a:endParaRPr kumimoji="1" lang="ja-JP" altLang="en-US" dirty="0">
              <a:solidFill>
                <a:schemeClr val="tx1"/>
              </a:solidFill>
            </a:endParaRPr>
          </a:p>
        </p:txBody>
      </p:sp>
      <p:sp>
        <p:nvSpPr>
          <p:cNvPr id="3" name="四角形: 角を丸くする 2">
            <a:extLst>
              <a:ext uri="{FF2B5EF4-FFF2-40B4-BE49-F238E27FC236}">
                <a16:creationId xmlns:a16="http://schemas.microsoft.com/office/drawing/2014/main" id="{4277DBA0-2016-41DB-850B-FB923F72B926}"/>
              </a:ext>
            </a:extLst>
          </p:cNvPr>
          <p:cNvSpPr/>
          <p:nvPr/>
        </p:nvSpPr>
        <p:spPr>
          <a:xfrm>
            <a:off x="317334" y="137707"/>
            <a:ext cx="6437647" cy="60909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Examples of research in menu planning</a:t>
            </a:r>
            <a:endParaRPr lang="ja-JP" altLang="en-US" dirty="0"/>
          </a:p>
        </p:txBody>
      </p:sp>
      <p:pic>
        <p:nvPicPr>
          <p:cNvPr id="4" name="図 3">
            <a:extLst>
              <a:ext uri="{FF2B5EF4-FFF2-40B4-BE49-F238E27FC236}">
                <a16:creationId xmlns:a16="http://schemas.microsoft.com/office/drawing/2014/main" id="{47C61043-347D-44EA-90CF-FE9564BEE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38403"/>
            <a:ext cx="7532460" cy="3244605"/>
          </a:xfrm>
          <a:prstGeom prst="rect">
            <a:avLst/>
          </a:prstGeom>
        </p:spPr>
      </p:pic>
    </p:spTree>
    <p:extLst>
      <p:ext uri="{BB962C8B-B14F-4D97-AF65-F5344CB8AC3E}">
        <p14:creationId xmlns:p14="http://schemas.microsoft.com/office/powerpoint/2010/main" val="1276813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52D3CCF6-E2D1-43B9-8CEA-8CE2C8E0067D}"/>
              </a:ext>
            </a:extLst>
          </p:cNvPr>
          <p:cNvSpPr/>
          <p:nvPr/>
        </p:nvSpPr>
        <p:spPr>
          <a:xfrm>
            <a:off x="357188" y="1309688"/>
            <a:ext cx="1057275" cy="105727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sz="3600" b="1" dirty="0"/>
              <a:t>1</a:t>
            </a:r>
            <a:endParaRPr kumimoji="1" lang="ja-JP" altLang="en-US" sz="3600" b="1" dirty="0"/>
          </a:p>
        </p:txBody>
      </p:sp>
      <p:sp>
        <p:nvSpPr>
          <p:cNvPr id="3" name="楕円 2">
            <a:extLst>
              <a:ext uri="{FF2B5EF4-FFF2-40B4-BE49-F238E27FC236}">
                <a16:creationId xmlns:a16="http://schemas.microsoft.com/office/drawing/2014/main" id="{B774011F-8ADC-4BDF-A653-EA4227AD7CC8}"/>
              </a:ext>
            </a:extLst>
          </p:cNvPr>
          <p:cNvSpPr/>
          <p:nvPr/>
        </p:nvSpPr>
        <p:spPr>
          <a:xfrm>
            <a:off x="2063351" y="1309683"/>
            <a:ext cx="1057275" cy="105727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sz="3600" b="1" dirty="0"/>
              <a:t>6</a:t>
            </a:r>
            <a:endParaRPr kumimoji="1" lang="ja-JP" altLang="en-US" sz="3600" b="1" dirty="0"/>
          </a:p>
        </p:txBody>
      </p:sp>
      <p:sp>
        <p:nvSpPr>
          <p:cNvPr id="4" name="楕円 3">
            <a:extLst>
              <a:ext uri="{FF2B5EF4-FFF2-40B4-BE49-F238E27FC236}">
                <a16:creationId xmlns:a16="http://schemas.microsoft.com/office/drawing/2014/main" id="{528CB59E-5DCB-49F3-AC32-F10AF518D861}"/>
              </a:ext>
            </a:extLst>
          </p:cNvPr>
          <p:cNvSpPr/>
          <p:nvPr/>
        </p:nvSpPr>
        <p:spPr>
          <a:xfrm>
            <a:off x="7335146" y="1309682"/>
            <a:ext cx="1057275" cy="105727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sz="3600" b="1" dirty="0"/>
              <a:t>9</a:t>
            </a:r>
            <a:endParaRPr kumimoji="1" lang="ja-JP" altLang="en-US" sz="3600" b="1" dirty="0"/>
          </a:p>
        </p:txBody>
      </p:sp>
      <p:sp>
        <p:nvSpPr>
          <p:cNvPr id="5" name="楕円 4">
            <a:extLst>
              <a:ext uri="{FF2B5EF4-FFF2-40B4-BE49-F238E27FC236}">
                <a16:creationId xmlns:a16="http://schemas.microsoft.com/office/drawing/2014/main" id="{2BA22F2D-2065-4E98-93D8-BB0E08E4C821}"/>
              </a:ext>
            </a:extLst>
          </p:cNvPr>
          <p:cNvSpPr/>
          <p:nvPr/>
        </p:nvSpPr>
        <p:spPr>
          <a:xfrm>
            <a:off x="10706099" y="1309685"/>
            <a:ext cx="1057275" cy="105727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sz="3600" b="1" dirty="0"/>
              <a:t>11</a:t>
            </a:r>
            <a:endParaRPr kumimoji="1" lang="ja-JP" altLang="en-US" sz="3600" b="1" dirty="0"/>
          </a:p>
        </p:txBody>
      </p:sp>
      <p:sp>
        <p:nvSpPr>
          <p:cNvPr id="6" name="楕円 5">
            <a:extLst>
              <a:ext uri="{FF2B5EF4-FFF2-40B4-BE49-F238E27FC236}">
                <a16:creationId xmlns:a16="http://schemas.microsoft.com/office/drawing/2014/main" id="{B1BFCC04-2BE5-4846-B5EE-1D23A48E0730}"/>
              </a:ext>
            </a:extLst>
          </p:cNvPr>
          <p:cNvSpPr/>
          <p:nvPr/>
        </p:nvSpPr>
        <p:spPr>
          <a:xfrm>
            <a:off x="9067208" y="1309682"/>
            <a:ext cx="1057275" cy="105727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sz="3600" b="1" dirty="0"/>
              <a:t>10</a:t>
            </a:r>
            <a:endParaRPr kumimoji="1" lang="ja-JP" altLang="en-US" sz="3600" b="1" dirty="0"/>
          </a:p>
        </p:txBody>
      </p:sp>
      <p:sp>
        <p:nvSpPr>
          <p:cNvPr id="7" name="楕円 6">
            <a:extLst>
              <a:ext uri="{FF2B5EF4-FFF2-40B4-BE49-F238E27FC236}">
                <a16:creationId xmlns:a16="http://schemas.microsoft.com/office/drawing/2014/main" id="{4EC91C49-47CD-4280-B762-FE4B9967321B}"/>
              </a:ext>
            </a:extLst>
          </p:cNvPr>
          <p:cNvSpPr/>
          <p:nvPr/>
        </p:nvSpPr>
        <p:spPr>
          <a:xfrm>
            <a:off x="5531643" y="1309684"/>
            <a:ext cx="1057275" cy="105727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ja-JP" sz="3600" b="1" dirty="0"/>
              <a:t>8</a:t>
            </a:r>
            <a:endParaRPr kumimoji="1" lang="ja-JP" altLang="en-US" sz="3600" b="1" dirty="0"/>
          </a:p>
        </p:txBody>
      </p:sp>
      <p:sp>
        <p:nvSpPr>
          <p:cNvPr id="8" name="楕円 7">
            <a:extLst>
              <a:ext uri="{FF2B5EF4-FFF2-40B4-BE49-F238E27FC236}">
                <a16:creationId xmlns:a16="http://schemas.microsoft.com/office/drawing/2014/main" id="{72F759E6-0DF8-4CE6-AAC8-CC0E53C75D2F}"/>
              </a:ext>
            </a:extLst>
          </p:cNvPr>
          <p:cNvSpPr/>
          <p:nvPr/>
        </p:nvSpPr>
        <p:spPr>
          <a:xfrm>
            <a:off x="7863783" y="4491036"/>
            <a:ext cx="1057275" cy="105727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ja-JP" sz="3600" b="1" dirty="0"/>
              <a:t>5</a:t>
            </a:r>
            <a:endParaRPr kumimoji="1" lang="ja-JP" altLang="en-US" sz="3600" b="1" dirty="0"/>
          </a:p>
        </p:txBody>
      </p:sp>
      <p:sp>
        <p:nvSpPr>
          <p:cNvPr id="9" name="楕円 8">
            <a:extLst>
              <a:ext uri="{FF2B5EF4-FFF2-40B4-BE49-F238E27FC236}">
                <a16:creationId xmlns:a16="http://schemas.microsoft.com/office/drawing/2014/main" id="{74677EEB-F429-4659-B6E9-F3FC0BDCE917}"/>
              </a:ext>
            </a:extLst>
          </p:cNvPr>
          <p:cNvSpPr/>
          <p:nvPr/>
        </p:nvSpPr>
        <p:spPr>
          <a:xfrm>
            <a:off x="5567363" y="4491037"/>
            <a:ext cx="1057275" cy="105727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sz="3600" b="1" dirty="0"/>
              <a:t>4</a:t>
            </a:r>
            <a:endParaRPr kumimoji="1" lang="ja-JP" altLang="en-US" sz="3600" b="1" dirty="0"/>
          </a:p>
        </p:txBody>
      </p:sp>
      <p:sp>
        <p:nvSpPr>
          <p:cNvPr id="10" name="楕円 9">
            <a:extLst>
              <a:ext uri="{FF2B5EF4-FFF2-40B4-BE49-F238E27FC236}">
                <a16:creationId xmlns:a16="http://schemas.microsoft.com/office/drawing/2014/main" id="{40F9E868-6D36-4D30-8814-A574D08C5B29}"/>
              </a:ext>
            </a:extLst>
          </p:cNvPr>
          <p:cNvSpPr/>
          <p:nvPr/>
        </p:nvSpPr>
        <p:spPr>
          <a:xfrm>
            <a:off x="3270943" y="4491037"/>
            <a:ext cx="1057275" cy="105727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ja-JP" sz="3600" b="1" dirty="0"/>
              <a:t>3</a:t>
            </a:r>
            <a:endParaRPr kumimoji="1" lang="ja-JP" altLang="en-US" sz="3600" b="1" dirty="0"/>
          </a:p>
        </p:txBody>
      </p:sp>
      <p:sp>
        <p:nvSpPr>
          <p:cNvPr id="11" name="楕円 10">
            <a:extLst>
              <a:ext uri="{FF2B5EF4-FFF2-40B4-BE49-F238E27FC236}">
                <a16:creationId xmlns:a16="http://schemas.microsoft.com/office/drawing/2014/main" id="{7D0FB75A-C851-4099-B546-159A141D6A8F}"/>
              </a:ext>
            </a:extLst>
          </p:cNvPr>
          <p:cNvSpPr/>
          <p:nvPr/>
        </p:nvSpPr>
        <p:spPr>
          <a:xfrm>
            <a:off x="1190625" y="4491037"/>
            <a:ext cx="1057275" cy="105727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sz="3600" b="1" dirty="0"/>
              <a:t>2</a:t>
            </a:r>
            <a:endParaRPr kumimoji="1" lang="ja-JP" altLang="en-US" sz="3600" b="1" dirty="0"/>
          </a:p>
        </p:txBody>
      </p:sp>
      <p:sp>
        <p:nvSpPr>
          <p:cNvPr id="12" name="楕円 11">
            <a:extLst>
              <a:ext uri="{FF2B5EF4-FFF2-40B4-BE49-F238E27FC236}">
                <a16:creationId xmlns:a16="http://schemas.microsoft.com/office/drawing/2014/main" id="{CDC2E5CE-E571-440D-81AA-EBC638914D0C}"/>
              </a:ext>
            </a:extLst>
          </p:cNvPr>
          <p:cNvSpPr/>
          <p:nvPr/>
        </p:nvSpPr>
        <p:spPr>
          <a:xfrm>
            <a:off x="3799581" y="1309683"/>
            <a:ext cx="1057275" cy="105727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sz="3600" b="1" dirty="0"/>
              <a:t>7</a:t>
            </a:r>
            <a:endParaRPr kumimoji="1" lang="ja-JP" altLang="en-US" sz="3600" b="1" dirty="0"/>
          </a:p>
        </p:txBody>
      </p:sp>
      <p:cxnSp>
        <p:nvCxnSpPr>
          <p:cNvPr id="14" name="直線矢印コネクタ 13">
            <a:extLst>
              <a:ext uri="{FF2B5EF4-FFF2-40B4-BE49-F238E27FC236}">
                <a16:creationId xmlns:a16="http://schemas.microsoft.com/office/drawing/2014/main" id="{5BBE81D8-A21C-4228-BD2E-368E72BEB812}"/>
              </a:ext>
            </a:extLst>
          </p:cNvPr>
          <p:cNvCxnSpPr>
            <a:cxnSpLocks/>
            <a:stCxn id="2" idx="4"/>
            <a:endCxn id="11" idx="1"/>
          </p:cNvCxnSpPr>
          <p:nvPr/>
        </p:nvCxnSpPr>
        <p:spPr>
          <a:xfrm>
            <a:off x="885826" y="2366963"/>
            <a:ext cx="459633" cy="2278908"/>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8" name="直線矢印コネクタ 17">
            <a:extLst>
              <a:ext uri="{FF2B5EF4-FFF2-40B4-BE49-F238E27FC236}">
                <a16:creationId xmlns:a16="http://schemas.microsoft.com/office/drawing/2014/main" id="{A4F4A4DC-F46C-43E7-A950-E00DA6ABD01F}"/>
              </a:ext>
            </a:extLst>
          </p:cNvPr>
          <p:cNvCxnSpPr>
            <a:cxnSpLocks/>
            <a:stCxn id="11" idx="6"/>
            <a:endCxn id="10" idx="2"/>
          </p:cNvCxnSpPr>
          <p:nvPr/>
        </p:nvCxnSpPr>
        <p:spPr>
          <a:xfrm>
            <a:off x="2247900" y="5019675"/>
            <a:ext cx="1023043" cy="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9" name="直線矢印コネクタ 18">
            <a:extLst>
              <a:ext uri="{FF2B5EF4-FFF2-40B4-BE49-F238E27FC236}">
                <a16:creationId xmlns:a16="http://schemas.microsoft.com/office/drawing/2014/main" id="{4F18464D-F8AE-4921-ACDD-ADF3C4E20E73}"/>
              </a:ext>
            </a:extLst>
          </p:cNvPr>
          <p:cNvCxnSpPr>
            <a:cxnSpLocks/>
            <a:stCxn id="9" idx="6"/>
            <a:endCxn id="8" idx="2"/>
          </p:cNvCxnSpPr>
          <p:nvPr/>
        </p:nvCxnSpPr>
        <p:spPr>
          <a:xfrm flipV="1">
            <a:off x="6624638" y="5019674"/>
            <a:ext cx="1239145" cy="1"/>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20" name="直線矢印コネクタ 19">
            <a:extLst>
              <a:ext uri="{FF2B5EF4-FFF2-40B4-BE49-F238E27FC236}">
                <a16:creationId xmlns:a16="http://schemas.microsoft.com/office/drawing/2014/main" id="{CCBDA49C-30F0-4AA3-8D6C-B712B782555E}"/>
              </a:ext>
            </a:extLst>
          </p:cNvPr>
          <p:cNvCxnSpPr>
            <a:cxnSpLocks/>
            <a:endCxn id="9" idx="2"/>
          </p:cNvCxnSpPr>
          <p:nvPr/>
        </p:nvCxnSpPr>
        <p:spPr>
          <a:xfrm>
            <a:off x="4345334" y="5019674"/>
            <a:ext cx="1222029" cy="1"/>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29" name="直線矢印コネクタ 28">
            <a:extLst>
              <a:ext uri="{FF2B5EF4-FFF2-40B4-BE49-F238E27FC236}">
                <a16:creationId xmlns:a16="http://schemas.microsoft.com/office/drawing/2014/main" id="{8B4B36D0-4AB8-467D-A999-CCB5CD9086F7}"/>
              </a:ext>
            </a:extLst>
          </p:cNvPr>
          <p:cNvCxnSpPr>
            <a:stCxn id="8" idx="7"/>
            <a:endCxn id="6" idx="4"/>
          </p:cNvCxnSpPr>
          <p:nvPr/>
        </p:nvCxnSpPr>
        <p:spPr>
          <a:xfrm flipV="1">
            <a:off x="8766224" y="2366957"/>
            <a:ext cx="829622" cy="2278913"/>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31" name="直線矢印コネクタ 30">
            <a:extLst>
              <a:ext uri="{FF2B5EF4-FFF2-40B4-BE49-F238E27FC236}">
                <a16:creationId xmlns:a16="http://schemas.microsoft.com/office/drawing/2014/main" id="{A38B33EB-0361-43FA-B5C6-AFA1C50A4E9B}"/>
              </a:ext>
            </a:extLst>
          </p:cNvPr>
          <p:cNvCxnSpPr>
            <a:stCxn id="2" idx="6"/>
            <a:endCxn id="3" idx="2"/>
          </p:cNvCxnSpPr>
          <p:nvPr/>
        </p:nvCxnSpPr>
        <p:spPr>
          <a:xfrm flipV="1">
            <a:off x="1414463" y="1838321"/>
            <a:ext cx="648888" cy="5"/>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32" name="直線矢印コネクタ 31">
            <a:extLst>
              <a:ext uri="{FF2B5EF4-FFF2-40B4-BE49-F238E27FC236}">
                <a16:creationId xmlns:a16="http://schemas.microsoft.com/office/drawing/2014/main" id="{46056558-C5B9-48BF-945B-462025D8AD54}"/>
              </a:ext>
            </a:extLst>
          </p:cNvPr>
          <p:cNvCxnSpPr>
            <a:cxnSpLocks/>
            <a:stCxn id="6" idx="6"/>
            <a:endCxn id="5" idx="2"/>
          </p:cNvCxnSpPr>
          <p:nvPr/>
        </p:nvCxnSpPr>
        <p:spPr>
          <a:xfrm>
            <a:off x="10124483" y="1838320"/>
            <a:ext cx="581616" cy="3"/>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33" name="直線矢印コネクタ 32">
            <a:extLst>
              <a:ext uri="{FF2B5EF4-FFF2-40B4-BE49-F238E27FC236}">
                <a16:creationId xmlns:a16="http://schemas.microsoft.com/office/drawing/2014/main" id="{DADC7A22-2D4A-45E6-AE4B-E23931C5CAE5}"/>
              </a:ext>
            </a:extLst>
          </p:cNvPr>
          <p:cNvCxnSpPr>
            <a:cxnSpLocks/>
            <a:stCxn id="4" idx="6"/>
            <a:endCxn id="6" idx="2"/>
          </p:cNvCxnSpPr>
          <p:nvPr/>
        </p:nvCxnSpPr>
        <p:spPr>
          <a:xfrm>
            <a:off x="8392421" y="1838320"/>
            <a:ext cx="674787"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34" name="直線矢印コネクタ 33">
            <a:extLst>
              <a:ext uri="{FF2B5EF4-FFF2-40B4-BE49-F238E27FC236}">
                <a16:creationId xmlns:a16="http://schemas.microsoft.com/office/drawing/2014/main" id="{F903996E-A175-4E92-8A79-81AC90992F29}"/>
              </a:ext>
            </a:extLst>
          </p:cNvPr>
          <p:cNvCxnSpPr>
            <a:cxnSpLocks/>
            <a:stCxn id="7" idx="6"/>
            <a:endCxn id="4" idx="2"/>
          </p:cNvCxnSpPr>
          <p:nvPr/>
        </p:nvCxnSpPr>
        <p:spPr>
          <a:xfrm flipV="1">
            <a:off x="6588918" y="1838320"/>
            <a:ext cx="746228" cy="2"/>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35" name="直線矢印コネクタ 34">
            <a:extLst>
              <a:ext uri="{FF2B5EF4-FFF2-40B4-BE49-F238E27FC236}">
                <a16:creationId xmlns:a16="http://schemas.microsoft.com/office/drawing/2014/main" id="{7A0FEF38-BDC0-4BE8-A854-69986C489F71}"/>
              </a:ext>
            </a:extLst>
          </p:cNvPr>
          <p:cNvCxnSpPr>
            <a:cxnSpLocks/>
            <a:stCxn id="12" idx="6"/>
            <a:endCxn id="7" idx="2"/>
          </p:cNvCxnSpPr>
          <p:nvPr/>
        </p:nvCxnSpPr>
        <p:spPr>
          <a:xfrm>
            <a:off x="4856856" y="1838321"/>
            <a:ext cx="674787" cy="1"/>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36" name="直線矢印コネクタ 35">
            <a:extLst>
              <a:ext uri="{FF2B5EF4-FFF2-40B4-BE49-F238E27FC236}">
                <a16:creationId xmlns:a16="http://schemas.microsoft.com/office/drawing/2014/main" id="{9FB11727-F055-4008-9662-4B2E0D75DBD9}"/>
              </a:ext>
            </a:extLst>
          </p:cNvPr>
          <p:cNvCxnSpPr>
            <a:cxnSpLocks/>
            <a:stCxn id="3" idx="6"/>
            <a:endCxn id="12" idx="2"/>
          </p:cNvCxnSpPr>
          <p:nvPr/>
        </p:nvCxnSpPr>
        <p:spPr>
          <a:xfrm>
            <a:off x="3120626" y="1838321"/>
            <a:ext cx="678955"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47" name="テキスト ボックス 46">
            <a:extLst>
              <a:ext uri="{FF2B5EF4-FFF2-40B4-BE49-F238E27FC236}">
                <a16:creationId xmlns:a16="http://schemas.microsoft.com/office/drawing/2014/main" id="{7DF98A50-D359-40DA-9C08-112FDE98DA19}"/>
              </a:ext>
            </a:extLst>
          </p:cNvPr>
          <p:cNvSpPr txBox="1"/>
          <p:nvPr/>
        </p:nvSpPr>
        <p:spPr>
          <a:xfrm>
            <a:off x="1200861" y="1238161"/>
            <a:ext cx="1112710" cy="400110"/>
          </a:xfrm>
          <a:prstGeom prst="rect">
            <a:avLst/>
          </a:prstGeom>
          <a:noFill/>
        </p:spPr>
        <p:txBody>
          <a:bodyPr wrap="square" rtlCol="0">
            <a:spAutoFit/>
          </a:bodyPr>
          <a:lstStyle/>
          <a:p>
            <a:r>
              <a:rPr lang="en-US" altLang="ja-JP" sz="2000" b="1" dirty="0">
                <a:solidFill>
                  <a:schemeClr val="accent1">
                    <a:lumMod val="50000"/>
                  </a:schemeClr>
                </a:solidFill>
              </a:rPr>
              <a:t>15 min.</a:t>
            </a:r>
            <a:endParaRPr kumimoji="1" lang="ja-JP" altLang="en-US" sz="2000" b="1" dirty="0">
              <a:solidFill>
                <a:schemeClr val="accent1">
                  <a:lumMod val="50000"/>
                </a:schemeClr>
              </a:solidFill>
            </a:endParaRPr>
          </a:p>
        </p:txBody>
      </p:sp>
      <p:sp>
        <p:nvSpPr>
          <p:cNvPr id="48" name="テキスト ボックス 47">
            <a:extLst>
              <a:ext uri="{FF2B5EF4-FFF2-40B4-BE49-F238E27FC236}">
                <a16:creationId xmlns:a16="http://schemas.microsoft.com/office/drawing/2014/main" id="{9260B90D-C469-438D-ACFC-76DDED3AE1D0}"/>
              </a:ext>
            </a:extLst>
          </p:cNvPr>
          <p:cNvSpPr txBox="1"/>
          <p:nvPr/>
        </p:nvSpPr>
        <p:spPr>
          <a:xfrm>
            <a:off x="3011999" y="1242702"/>
            <a:ext cx="884063" cy="400098"/>
          </a:xfrm>
          <a:prstGeom prst="rect">
            <a:avLst/>
          </a:prstGeom>
          <a:noFill/>
        </p:spPr>
        <p:txBody>
          <a:bodyPr wrap="square" rtlCol="0">
            <a:spAutoFit/>
          </a:bodyPr>
          <a:lstStyle/>
          <a:p>
            <a:r>
              <a:rPr lang="en-US" altLang="ja-JP" sz="2000" b="1" dirty="0">
                <a:solidFill>
                  <a:schemeClr val="accent1">
                    <a:lumMod val="50000"/>
                  </a:schemeClr>
                </a:solidFill>
              </a:rPr>
              <a:t>5 min.</a:t>
            </a:r>
            <a:endParaRPr kumimoji="1" lang="ja-JP" altLang="en-US" sz="2000" b="1" dirty="0">
              <a:solidFill>
                <a:schemeClr val="accent1">
                  <a:lumMod val="50000"/>
                </a:schemeClr>
              </a:solidFill>
            </a:endParaRPr>
          </a:p>
        </p:txBody>
      </p:sp>
      <p:sp>
        <p:nvSpPr>
          <p:cNvPr id="49" name="テキスト ボックス 48">
            <a:extLst>
              <a:ext uri="{FF2B5EF4-FFF2-40B4-BE49-F238E27FC236}">
                <a16:creationId xmlns:a16="http://schemas.microsoft.com/office/drawing/2014/main" id="{E3EAC5CF-952D-4AA3-9133-F867AE1D841B}"/>
              </a:ext>
            </a:extLst>
          </p:cNvPr>
          <p:cNvSpPr txBox="1"/>
          <p:nvPr/>
        </p:nvSpPr>
        <p:spPr>
          <a:xfrm>
            <a:off x="4635630" y="1235714"/>
            <a:ext cx="1112710" cy="400110"/>
          </a:xfrm>
          <a:prstGeom prst="rect">
            <a:avLst/>
          </a:prstGeom>
          <a:noFill/>
        </p:spPr>
        <p:txBody>
          <a:bodyPr wrap="square" rtlCol="0">
            <a:spAutoFit/>
          </a:bodyPr>
          <a:lstStyle/>
          <a:p>
            <a:r>
              <a:rPr lang="en-US" altLang="ja-JP" sz="2000" b="1" dirty="0">
                <a:solidFill>
                  <a:schemeClr val="accent1">
                    <a:lumMod val="50000"/>
                  </a:schemeClr>
                </a:solidFill>
              </a:rPr>
              <a:t>25 min.</a:t>
            </a:r>
            <a:endParaRPr kumimoji="1" lang="ja-JP" altLang="en-US" sz="2000" b="1" dirty="0">
              <a:solidFill>
                <a:schemeClr val="accent1">
                  <a:lumMod val="50000"/>
                </a:schemeClr>
              </a:solidFill>
            </a:endParaRPr>
          </a:p>
        </p:txBody>
      </p:sp>
      <p:sp>
        <p:nvSpPr>
          <p:cNvPr id="50" name="テキスト ボックス 49">
            <a:extLst>
              <a:ext uri="{FF2B5EF4-FFF2-40B4-BE49-F238E27FC236}">
                <a16:creationId xmlns:a16="http://schemas.microsoft.com/office/drawing/2014/main" id="{BE665511-6335-463C-8F49-DA35B406ED20}"/>
              </a:ext>
            </a:extLst>
          </p:cNvPr>
          <p:cNvSpPr txBox="1"/>
          <p:nvPr/>
        </p:nvSpPr>
        <p:spPr>
          <a:xfrm>
            <a:off x="6503892" y="1242702"/>
            <a:ext cx="926787" cy="407034"/>
          </a:xfrm>
          <a:prstGeom prst="rect">
            <a:avLst/>
          </a:prstGeom>
          <a:noFill/>
        </p:spPr>
        <p:txBody>
          <a:bodyPr wrap="square" rtlCol="0">
            <a:spAutoFit/>
          </a:bodyPr>
          <a:lstStyle/>
          <a:p>
            <a:r>
              <a:rPr lang="en-US" altLang="ja-JP" sz="2000" b="1" dirty="0">
                <a:solidFill>
                  <a:schemeClr val="accent1">
                    <a:lumMod val="50000"/>
                  </a:schemeClr>
                </a:solidFill>
              </a:rPr>
              <a:t>5 min.</a:t>
            </a:r>
            <a:endParaRPr kumimoji="1" lang="ja-JP" altLang="en-US" sz="2000" b="1" dirty="0">
              <a:solidFill>
                <a:schemeClr val="accent1">
                  <a:lumMod val="50000"/>
                </a:schemeClr>
              </a:solidFill>
            </a:endParaRPr>
          </a:p>
        </p:txBody>
      </p:sp>
      <p:sp>
        <p:nvSpPr>
          <p:cNvPr id="51" name="テキスト ボックス 50">
            <a:extLst>
              <a:ext uri="{FF2B5EF4-FFF2-40B4-BE49-F238E27FC236}">
                <a16:creationId xmlns:a16="http://schemas.microsoft.com/office/drawing/2014/main" id="{6995842F-2507-4EC8-A76B-17C4188EED85}"/>
              </a:ext>
            </a:extLst>
          </p:cNvPr>
          <p:cNvSpPr txBox="1"/>
          <p:nvPr/>
        </p:nvSpPr>
        <p:spPr>
          <a:xfrm>
            <a:off x="8170360" y="1235714"/>
            <a:ext cx="1112710" cy="400110"/>
          </a:xfrm>
          <a:prstGeom prst="rect">
            <a:avLst/>
          </a:prstGeom>
          <a:noFill/>
        </p:spPr>
        <p:txBody>
          <a:bodyPr wrap="square" rtlCol="0">
            <a:spAutoFit/>
          </a:bodyPr>
          <a:lstStyle/>
          <a:p>
            <a:r>
              <a:rPr lang="en-US" altLang="ja-JP" sz="2000" b="1" dirty="0">
                <a:solidFill>
                  <a:schemeClr val="accent1">
                    <a:lumMod val="50000"/>
                  </a:schemeClr>
                </a:solidFill>
              </a:rPr>
              <a:t>10 min.</a:t>
            </a:r>
            <a:endParaRPr kumimoji="1" lang="ja-JP" altLang="en-US" sz="2000" b="1" dirty="0">
              <a:solidFill>
                <a:schemeClr val="accent1">
                  <a:lumMod val="50000"/>
                </a:schemeClr>
              </a:solidFill>
            </a:endParaRPr>
          </a:p>
        </p:txBody>
      </p:sp>
      <p:sp>
        <p:nvSpPr>
          <p:cNvPr id="52" name="テキスト ボックス 51">
            <a:extLst>
              <a:ext uri="{FF2B5EF4-FFF2-40B4-BE49-F238E27FC236}">
                <a16:creationId xmlns:a16="http://schemas.microsoft.com/office/drawing/2014/main" id="{F34497D9-3D0E-4CA3-8F2D-BF9F51B3B4E7}"/>
              </a:ext>
            </a:extLst>
          </p:cNvPr>
          <p:cNvSpPr txBox="1"/>
          <p:nvPr/>
        </p:nvSpPr>
        <p:spPr>
          <a:xfrm>
            <a:off x="9940884" y="1235714"/>
            <a:ext cx="940334" cy="407039"/>
          </a:xfrm>
          <a:prstGeom prst="rect">
            <a:avLst/>
          </a:prstGeom>
          <a:noFill/>
        </p:spPr>
        <p:txBody>
          <a:bodyPr wrap="square" rtlCol="0">
            <a:spAutoFit/>
          </a:bodyPr>
          <a:lstStyle/>
          <a:p>
            <a:r>
              <a:rPr lang="en-US" altLang="ja-JP" sz="2000" b="1" dirty="0">
                <a:solidFill>
                  <a:schemeClr val="accent1">
                    <a:lumMod val="50000"/>
                  </a:schemeClr>
                </a:solidFill>
              </a:rPr>
              <a:t>1 min.</a:t>
            </a:r>
            <a:endParaRPr kumimoji="1" lang="ja-JP" altLang="en-US" sz="2000" b="1" dirty="0">
              <a:solidFill>
                <a:schemeClr val="accent1">
                  <a:lumMod val="50000"/>
                </a:schemeClr>
              </a:solidFill>
            </a:endParaRPr>
          </a:p>
        </p:txBody>
      </p:sp>
      <p:sp>
        <p:nvSpPr>
          <p:cNvPr id="53" name="テキスト ボックス 52">
            <a:extLst>
              <a:ext uri="{FF2B5EF4-FFF2-40B4-BE49-F238E27FC236}">
                <a16:creationId xmlns:a16="http://schemas.microsoft.com/office/drawing/2014/main" id="{0096922A-3CDD-41F4-BA22-E91548C52E70}"/>
              </a:ext>
            </a:extLst>
          </p:cNvPr>
          <p:cNvSpPr txBox="1"/>
          <p:nvPr/>
        </p:nvSpPr>
        <p:spPr>
          <a:xfrm>
            <a:off x="6687855" y="5114984"/>
            <a:ext cx="1112710" cy="400110"/>
          </a:xfrm>
          <a:prstGeom prst="rect">
            <a:avLst/>
          </a:prstGeom>
          <a:noFill/>
        </p:spPr>
        <p:txBody>
          <a:bodyPr wrap="square" rtlCol="0">
            <a:spAutoFit/>
          </a:bodyPr>
          <a:lstStyle/>
          <a:p>
            <a:r>
              <a:rPr lang="en-US" altLang="ja-JP" sz="2000" b="1" dirty="0">
                <a:solidFill>
                  <a:schemeClr val="accent1">
                    <a:lumMod val="50000"/>
                  </a:schemeClr>
                </a:solidFill>
              </a:rPr>
              <a:t>10 min.</a:t>
            </a:r>
            <a:endParaRPr kumimoji="1" lang="ja-JP" altLang="en-US" sz="2000" b="1" dirty="0">
              <a:solidFill>
                <a:schemeClr val="accent1">
                  <a:lumMod val="50000"/>
                </a:schemeClr>
              </a:solidFill>
            </a:endParaRPr>
          </a:p>
        </p:txBody>
      </p:sp>
      <p:sp>
        <p:nvSpPr>
          <p:cNvPr id="54" name="テキスト ボックス 53">
            <a:extLst>
              <a:ext uri="{FF2B5EF4-FFF2-40B4-BE49-F238E27FC236}">
                <a16:creationId xmlns:a16="http://schemas.microsoft.com/office/drawing/2014/main" id="{12359E9F-D901-4C8D-B662-D2D39C1C490C}"/>
              </a:ext>
            </a:extLst>
          </p:cNvPr>
          <p:cNvSpPr txBox="1"/>
          <p:nvPr/>
        </p:nvSpPr>
        <p:spPr>
          <a:xfrm>
            <a:off x="4391435" y="5119566"/>
            <a:ext cx="1112710" cy="400110"/>
          </a:xfrm>
          <a:prstGeom prst="rect">
            <a:avLst/>
          </a:prstGeom>
          <a:noFill/>
        </p:spPr>
        <p:txBody>
          <a:bodyPr wrap="square" rtlCol="0">
            <a:spAutoFit/>
          </a:bodyPr>
          <a:lstStyle/>
          <a:p>
            <a:r>
              <a:rPr lang="en-US" altLang="ja-JP" sz="2000" b="1" dirty="0">
                <a:solidFill>
                  <a:schemeClr val="accent1">
                    <a:lumMod val="50000"/>
                  </a:schemeClr>
                </a:solidFill>
              </a:rPr>
              <a:t>25 min.</a:t>
            </a:r>
            <a:endParaRPr kumimoji="1" lang="ja-JP" altLang="en-US" sz="2000" b="1" dirty="0">
              <a:solidFill>
                <a:schemeClr val="accent1">
                  <a:lumMod val="50000"/>
                </a:schemeClr>
              </a:solidFill>
            </a:endParaRPr>
          </a:p>
        </p:txBody>
      </p:sp>
      <p:sp>
        <p:nvSpPr>
          <p:cNvPr id="55" name="テキスト ボックス 54">
            <a:extLst>
              <a:ext uri="{FF2B5EF4-FFF2-40B4-BE49-F238E27FC236}">
                <a16:creationId xmlns:a16="http://schemas.microsoft.com/office/drawing/2014/main" id="{24D5616D-7458-4305-AC02-F973831F6D06}"/>
              </a:ext>
            </a:extLst>
          </p:cNvPr>
          <p:cNvSpPr txBox="1"/>
          <p:nvPr/>
        </p:nvSpPr>
        <p:spPr>
          <a:xfrm>
            <a:off x="2202773" y="5114984"/>
            <a:ext cx="1112710" cy="400110"/>
          </a:xfrm>
          <a:prstGeom prst="rect">
            <a:avLst/>
          </a:prstGeom>
          <a:noFill/>
        </p:spPr>
        <p:txBody>
          <a:bodyPr wrap="square" rtlCol="0">
            <a:spAutoFit/>
          </a:bodyPr>
          <a:lstStyle/>
          <a:p>
            <a:r>
              <a:rPr lang="en-US" altLang="ja-JP" sz="2000" b="1" dirty="0">
                <a:solidFill>
                  <a:schemeClr val="accent1">
                    <a:lumMod val="50000"/>
                  </a:schemeClr>
                </a:solidFill>
              </a:rPr>
              <a:t>30 min.</a:t>
            </a:r>
            <a:endParaRPr kumimoji="1" lang="ja-JP" altLang="en-US" sz="2000" b="1" dirty="0">
              <a:solidFill>
                <a:schemeClr val="accent1">
                  <a:lumMod val="50000"/>
                </a:schemeClr>
              </a:solidFill>
            </a:endParaRPr>
          </a:p>
        </p:txBody>
      </p:sp>
      <p:sp>
        <p:nvSpPr>
          <p:cNvPr id="56" name="テキスト ボックス 55">
            <a:extLst>
              <a:ext uri="{FF2B5EF4-FFF2-40B4-BE49-F238E27FC236}">
                <a16:creationId xmlns:a16="http://schemas.microsoft.com/office/drawing/2014/main" id="{742BD89B-05E6-4C8B-941A-C5CDB73291AB}"/>
              </a:ext>
            </a:extLst>
          </p:cNvPr>
          <p:cNvSpPr txBox="1"/>
          <p:nvPr/>
        </p:nvSpPr>
        <p:spPr>
          <a:xfrm>
            <a:off x="1162898" y="3228940"/>
            <a:ext cx="1112710" cy="400110"/>
          </a:xfrm>
          <a:prstGeom prst="rect">
            <a:avLst/>
          </a:prstGeom>
          <a:noFill/>
        </p:spPr>
        <p:txBody>
          <a:bodyPr wrap="square" rtlCol="0">
            <a:spAutoFit/>
          </a:bodyPr>
          <a:lstStyle/>
          <a:p>
            <a:r>
              <a:rPr lang="en-US" altLang="ja-JP" sz="2000" b="1" dirty="0">
                <a:solidFill>
                  <a:schemeClr val="accent1">
                    <a:lumMod val="50000"/>
                  </a:schemeClr>
                </a:solidFill>
              </a:rPr>
              <a:t>5 min.</a:t>
            </a:r>
            <a:endParaRPr kumimoji="1" lang="ja-JP" altLang="en-US" sz="2000" b="1" dirty="0">
              <a:solidFill>
                <a:schemeClr val="accent1">
                  <a:lumMod val="50000"/>
                </a:schemeClr>
              </a:solidFill>
            </a:endParaRPr>
          </a:p>
        </p:txBody>
      </p:sp>
      <p:sp>
        <p:nvSpPr>
          <p:cNvPr id="57" name="テキスト ボックス 56">
            <a:extLst>
              <a:ext uri="{FF2B5EF4-FFF2-40B4-BE49-F238E27FC236}">
                <a16:creationId xmlns:a16="http://schemas.microsoft.com/office/drawing/2014/main" id="{9A0B5D5B-8B58-456C-BA72-655D87A7FC77}"/>
              </a:ext>
            </a:extLst>
          </p:cNvPr>
          <p:cNvSpPr txBox="1"/>
          <p:nvPr/>
        </p:nvSpPr>
        <p:spPr>
          <a:xfrm>
            <a:off x="9306681" y="3306358"/>
            <a:ext cx="1112710" cy="400110"/>
          </a:xfrm>
          <a:prstGeom prst="rect">
            <a:avLst/>
          </a:prstGeom>
          <a:noFill/>
        </p:spPr>
        <p:txBody>
          <a:bodyPr wrap="square" rtlCol="0">
            <a:spAutoFit/>
          </a:bodyPr>
          <a:lstStyle/>
          <a:p>
            <a:r>
              <a:rPr lang="en-US" altLang="ja-JP" sz="2000" b="1" dirty="0">
                <a:solidFill>
                  <a:schemeClr val="accent1">
                    <a:lumMod val="50000"/>
                  </a:schemeClr>
                </a:solidFill>
              </a:rPr>
              <a:t>1 min.</a:t>
            </a:r>
            <a:endParaRPr kumimoji="1" lang="ja-JP" altLang="en-US" sz="2000" b="1" dirty="0">
              <a:solidFill>
                <a:schemeClr val="accent1">
                  <a:lumMod val="50000"/>
                </a:schemeClr>
              </a:solidFill>
            </a:endParaRPr>
          </a:p>
        </p:txBody>
      </p:sp>
      <p:sp>
        <p:nvSpPr>
          <p:cNvPr id="58" name="テキスト ボックス 57">
            <a:extLst>
              <a:ext uri="{FF2B5EF4-FFF2-40B4-BE49-F238E27FC236}">
                <a16:creationId xmlns:a16="http://schemas.microsoft.com/office/drawing/2014/main" id="{E68CAD21-9FAF-463C-8A76-DE1D2D819096}"/>
              </a:ext>
            </a:extLst>
          </p:cNvPr>
          <p:cNvSpPr txBox="1"/>
          <p:nvPr/>
        </p:nvSpPr>
        <p:spPr>
          <a:xfrm>
            <a:off x="774711" y="908943"/>
            <a:ext cx="1985367" cy="369332"/>
          </a:xfrm>
          <a:prstGeom prst="rect">
            <a:avLst/>
          </a:prstGeom>
          <a:noFill/>
        </p:spPr>
        <p:txBody>
          <a:bodyPr wrap="square" rtlCol="0">
            <a:spAutoFit/>
          </a:bodyPr>
          <a:lstStyle/>
          <a:p>
            <a:r>
              <a:rPr lang="en-US" altLang="ja-JP" dirty="0"/>
              <a:t>Cut ingredients</a:t>
            </a:r>
            <a:endParaRPr kumimoji="1" lang="ja-JP" altLang="en-US" dirty="0"/>
          </a:p>
        </p:txBody>
      </p:sp>
      <p:sp>
        <p:nvSpPr>
          <p:cNvPr id="59" name="テキスト ボックス 58">
            <a:extLst>
              <a:ext uri="{FF2B5EF4-FFF2-40B4-BE49-F238E27FC236}">
                <a16:creationId xmlns:a16="http://schemas.microsoft.com/office/drawing/2014/main" id="{D4F0DDBC-976F-4575-9068-7666EEE23CBC}"/>
              </a:ext>
            </a:extLst>
          </p:cNvPr>
          <p:cNvSpPr txBox="1"/>
          <p:nvPr/>
        </p:nvSpPr>
        <p:spPr>
          <a:xfrm>
            <a:off x="2349449" y="2346363"/>
            <a:ext cx="2213923" cy="369332"/>
          </a:xfrm>
          <a:prstGeom prst="rect">
            <a:avLst/>
          </a:prstGeom>
          <a:noFill/>
        </p:spPr>
        <p:txBody>
          <a:bodyPr wrap="square" rtlCol="0">
            <a:spAutoFit/>
          </a:bodyPr>
          <a:lstStyle/>
          <a:p>
            <a:r>
              <a:rPr lang="en-US" altLang="ja-JP" dirty="0"/>
              <a:t>Stir-fry ingredients</a:t>
            </a:r>
            <a:endParaRPr kumimoji="1" lang="ja-JP" altLang="en-US" dirty="0"/>
          </a:p>
        </p:txBody>
      </p:sp>
      <p:sp>
        <p:nvSpPr>
          <p:cNvPr id="60" name="テキスト ボックス 59">
            <a:extLst>
              <a:ext uri="{FF2B5EF4-FFF2-40B4-BE49-F238E27FC236}">
                <a16:creationId xmlns:a16="http://schemas.microsoft.com/office/drawing/2014/main" id="{2FF06528-6C56-4A11-8765-D16017DFB735}"/>
              </a:ext>
            </a:extLst>
          </p:cNvPr>
          <p:cNvSpPr txBox="1"/>
          <p:nvPr/>
        </p:nvSpPr>
        <p:spPr>
          <a:xfrm>
            <a:off x="4802781" y="903366"/>
            <a:ext cx="778408" cy="369332"/>
          </a:xfrm>
          <a:prstGeom prst="rect">
            <a:avLst/>
          </a:prstGeom>
          <a:noFill/>
        </p:spPr>
        <p:txBody>
          <a:bodyPr wrap="square" rtlCol="0">
            <a:spAutoFit/>
          </a:bodyPr>
          <a:lstStyle/>
          <a:p>
            <a:r>
              <a:rPr lang="en-US" altLang="ja-JP" dirty="0"/>
              <a:t>Stew</a:t>
            </a:r>
            <a:endParaRPr kumimoji="1" lang="ja-JP" altLang="en-US" dirty="0"/>
          </a:p>
        </p:txBody>
      </p:sp>
      <p:sp>
        <p:nvSpPr>
          <p:cNvPr id="61" name="テキスト ボックス 60">
            <a:extLst>
              <a:ext uri="{FF2B5EF4-FFF2-40B4-BE49-F238E27FC236}">
                <a16:creationId xmlns:a16="http://schemas.microsoft.com/office/drawing/2014/main" id="{39313C23-14EB-4453-ADE3-0EE3614D4C9C}"/>
              </a:ext>
            </a:extLst>
          </p:cNvPr>
          <p:cNvSpPr txBox="1"/>
          <p:nvPr/>
        </p:nvSpPr>
        <p:spPr>
          <a:xfrm>
            <a:off x="5759297" y="2346362"/>
            <a:ext cx="2395758" cy="369332"/>
          </a:xfrm>
          <a:prstGeom prst="rect">
            <a:avLst/>
          </a:prstGeom>
          <a:noFill/>
        </p:spPr>
        <p:txBody>
          <a:bodyPr wrap="square" rtlCol="0">
            <a:spAutoFit/>
          </a:bodyPr>
          <a:lstStyle/>
          <a:p>
            <a:r>
              <a:rPr lang="en-US" altLang="ja-JP" dirty="0"/>
              <a:t>Divide the curry roux.</a:t>
            </a:r>
            <a:endParaRPr kumimoji="1" lang="ja-JP" altLang="en-US" dirty="0"/>
          </a:p>
        </p:txBody>
      </p:sp>
      <p:sp>
        <p:nvSpPr>
          <p:cNvPr id="62" name="テキスト ボックス 61">
            <a:extLst>
              <a:ext uri="{FF2B5EF4-FFF2-40B4-BE49-F238E27FC236}">
                <a16:creationId xmlns:a16="http://schemas.microsoft.com/office/drawing/2014/main" id="{E8C61CB2-946F-416E-A8BE-E0FA921D7317}"/>
              </a:ext>
            </a:extLst>
          </p:cNvPr>
          <p:cNvSpPr txBox="1"/>
          <p:nvPr/>
        </p:nvSpPr>
        <p:spPr>
          <a:xfrm>
            <a:off x="8377020" y="903366"/>
            <a:ext cx="778408" cy="369332"/>
          </a:xfrm>
          <a:prstGeom prst="rect">
            <a:avLst/>
          </a:prstGeom>
          <a:noFill/>
        </p:spPr>
        <p:txBody>
          <a:bodyPr wrap="square" rtlCol="0">
            <a:spAutoFit/>
          </a:bodyPr>
          <a:lstStyle/>
          <a:p>
            <a:r>
              <a:rPr lang="en-US" altLang="ja-JP" dirty="0"/>
              <a:t>Stew</a:t>
            </a:r>
            <a:endParaRPr kumimoji="1" lang="ja-JP" altLang="en-US" dirty="0"/>
          </a:p>
        </p:txBody>
      </p:sp>
      <p:sp>
        <p:nvSpPr>
          <p:cNvPr id="63" name="テキスト ボックス 62">
            <a:extLst>
              <a:ext uri="{FF2B5EF4-FFF2-40B4-BE49-F238E27FC236}">
                <a16:creationId xmlns:a16="http://schemas.microsoft.com/office/drawing/2014/main" id="{691CEDDA-CFBF-4628-A45A-C7EA2E1CAC34}"/>
              </a:ext>
            </a:extLst>
          </p:cNvPr>
          <p:cNvSpPr txBox="1"/>
          <p:nvPr/>
        </p:nvSpPr>
        <p:spPr>
          <a:xfrm>
            <a:off x="1310583" y="3583462"/>
            <a:ext cx="1242097" cy="369332"/>
          </a:xfrm>
          <a:prstGeom prst="rect">
            <a:avLst/>
          </a:prstGeom>
          <a:noFill/>
        </p:spPr>
        <p:txBody>
          <a:bodyPr wrap="square" rtlCol="0">
            <a:spAutoFit/>
          </a:bodyPr>
          <a:lstStyle/>
          <a:p>
            <a:r>
              <a:rPr lang="en-US" altLang="ja-JP" dirty="0"/>
              <a:t>Wash rice</a:t>
            </a:r>
            <a:endParaRPr kumimoji="1" lang="ja-JP" altLang="en-US" dirty="0"/>
          </a:p>
        </p:txBody>
      </p:sp>
      <p:sp>
        <p:nvSpPr>
          <p:cNvPr id="64" name="テキスト ボックス 63">
            <a:extLst>
              <a:ext uri="{FF2B5EF4-FFF2-40B4-BE49-F238E27FC236}">
                <a16:creationId xmlns:a16="http://schemas.microsoft.com/office/drawing/2014/main" id="{9637494A-47D2-4A32-A27C-9F8F1A1C6BBC}"/>
              </a:ext>
            </a:extLst>
          </p:cNvPr>
          <p:cNvSpPr txBox="1"/>
          <p:nvPr/>
        </p:nvSpPr>
        <p:spPr>
          <a:xfrm>
            <a:off x="1676856" y="5521732"/>
            <a:ext cx="2171027" cy="369332"/>
          </a:xfrm>
          <a:prstGeom prst="rect">
            <a:avLst/>
          </a:prstGeom>
          <a:noFill/>
        </p:spPr>
        <p:txBody>
          <a:bodyPr wrap="square" rtlCol="0">
            <a:spAutoFit/>
          </a:bodyPr>
          <a:lstStyle/>
          <a:p>
            <a:r>
              <a:rPr kumimoji="1" lang="en-US" altLang="ja-JP" dirty="0"/>
              <a:t>Immersed in water</a:t>
            </a:r>
            <a:endParaRPr kumimoji="1" lang="ja-JP" altLang="en-US" dirty="0"/>
          </a:p>
        </p:txBody>
      </p:sp>
      <p:sp>
        <p:nvSpPr>
          <p:cNvPr id="65" name="テキスト ボックス 64">
            <a:extLst>
              <a:ext uri="{FF2B5EF4-FFF2-40B4-BE49-F238E27FC236}">
                <a16:creationId xmlns:a16="http://schemas.microsoft.com/office/drawing/2014/main" id="{D3FC5B21-ADF4-4421-A6E3-A268B8745699}"/>
              </a:ext>
            </a:extLst>
          </p:cNvPr>
          <p:cNvSpPr txBox="1"/>
          <p:nvPr/>
        </p:nvSpPr>
        <p:spPr>
          <a:xfrm>
            <a:off x="4339092" y="4461204"/>
            <a:ext cx="1242097" cy="369332"/>
          </a:xfrm>
          <a:prstGeom prst="rect">
            <a:avLst/>
          </a:prstGeom>
          <a:noFill/>
        </p:spPr>
        <p:txBody>
          <a:bodyPr wrap="square" rtlCol="0">
            <a:spAutoFit/>
          </a:bodyPr>
          <a:lstStyle/>
          <a:p>
            <a:r>
              <a:rPr lang="en-US" altLang="ja-JP" dirty="0"/>
              <a:t>Cook rice</a:t>
            </a:r>
            <a:endParaRPr kumimoji="1" lang="ja-JP" altLang="en-US" dirty="0"/>
          </a:p>
        </p:txBody>
      </p:sp>
      <p:sp>
        <p:nvSpPr>
          <p:cNvPr id="66" name="テキスト ボックス 65">
            <a:extLst>
              <a:ext uri="{FF2B5EF4-FFF2-40B4-BE49-F238E27FC236}">
                <a16:creationId xmlns:a16="http://schemas.microsoft.com/office/drawing/2014/main" id="{ABE52E39-7B94-4D07-B475-EEB418CF08D3}"/>
              </a:ext>
            </a:extLst>
          </p:cNvPr>
          <p:cNvSpPr txBox="1"/>
          <p:nvPr/>
        </p:nvSpPr>
        <p:spPr>
          <a:xfrm>
            <a:off x="6205993" y="5458954"/>
            <a:ext cx="2171027" cy="369332"/>
          </a:xfrm>
          <a:prstGeom prst="rect">
            <a:avLst/>
          </a:prstGeom>
          <a:noFill/>
        </p:spPr>
        <p:txBody>
          <a:bodyPr wrap="square" rtlCol="0">
            <a:spAutoFit/>
          </a:bodyPr>
          <a:lstStyle/>
          <a:p>
            <a:r>
              <a:rPr lang="en-US" altLang="ja-JP" dirty="0"/>
              <a:t>Let the rice steam</a:t>
            </a:r>
            <a:endParaRPr kumimoji="1" lang="ja-JP" altLang="en-US" dirty="0"/>
          </a:p>
        </p:txBody>
      </p:sp>
      <p:sp>
        <p:nvSpPr>
          <p:cNvPr id="67" name="テキスト ボックス 66">
            <a:extLst>
              <a:ext uri="{FF2B5EF4-FFF2-40B4-BE49-F238E27FC236}">
                <a16:creationId xmlns:a16="http://schemas.microsoft.com/office/drawing/2014/main" id="{6441603F-B705-44DD-9E1D-075970CE3A09}"/>
              </a:ext>
            </a:extLst>
          </p:cNvPr>
          <p:cNvSpPr txBox="1"/>
          <p:nvPr/>
        </p:nvSpPr>
        <p:spPr>
          <a:xfrm>
            <a:off x="9181035" y="3629050"/>
            <a:ext cx="2256054" cy="369332"/>
          </a:xfrm>
          <a:prstGeom prst="rect">
            <a:avLst/>
          </a:prstGeom>
          <a:noFill/>
        </p:spPr>
        <p:txBody>
          <a:bodyPr wrap="square" rtlCol="0">
            <a:spAutoFit/>
          </a:bodyPr>
          <a:lstStyle/>
          <a:p>
            <a:r>
              <a:rPr lang="en-US" altLang="ja-JP" dirty="0"/>
              <a:t>serve rice on a dish</a:t>
            </a:r>
            <a:endParaRPr kumimoji="1" lang="ja-JP" altLang="en-US" dirty="0"/>
          </a:p>
        </p:txBody>
      </p:sp>
      <p:sp>
        <p:nvSpPr>
          <p:cNvPr id="68" name="テキスト ボックス 67">
            <a:extLst>
              <a:ext uri="{FF2B5EF4-FFF2-40B4-BE49-F238E27FC236}">
                <a16:creationId xmlns:a16="http://schemas.microsoft.com/office/drawing/2014/main" id="{ED705186-CF15-4028-B131-9A984A5733A3}"/>
              </a:ext>
            </a:extLst>
          </p:cNvPr>
          <p:cNvSpPr txBox="1"/>
          <p:nvPr/>
        </p:nvSpPr>
        <p:spPr>
          <a:xfrm>
            <a:off x="9362088" y="903366"/>
            <a:ext cx="2256054" cy="369332"/>
          </a:xfrm>
          <a:prstGeom prst="rect">
            <a:avLst/>
          </a:prstGeom>
          <a:noFill/>
        </p:spPr>
        <p:txBody>
          <a:bodyPr wrap="square" rtlCol="0">
            <a:spAutoFit/>
          </a:bodyPr>
          <a:lstStyle/>
          <a:p>
            <a:r>
              <a:rPr lang="en-US" altLang="ja-JP" dirty="0"/>
              <a:t>Pour curry over rice.</a:t>
            </a:r>
            <a:endParaRPr kumimoji="1" lang="ja-JP" altLang="en-US" dirty="0"/>
          </a:p>
        </p:txBody>
      </p:sp>
    </p:spTree>
    <p:extLst>
      <p:ext uri="{BB962C8B-B14F-4D97-AF65-F5344CB8AC3E}">
        <p14:creationId xmlns:p14="http://schemas.microsoft.com/office/powerpoint/2010/main" val="2806661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09B0E62D-FEBB-47CC-B3E3-EFB9D7C2817E}"/>
              </a:ext>
            </a:extLst>
          </p:cNvPr>
          <p:cNvSpPr/>
          <p:nvPr/>
        </p:nvSpPr>
        <p:spPr>
          <a:xfrm>
            <a:off x="745958" y="673768"/>
            <a:ext cx="4460224" cy="1523742"/>
          </a:xfrm>
          <a:prstGeom prst="roundRect">
            <a:avLst/>
          </a:prstGeom>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US" altLang="ja-JP" dirty="0">
                <a:solidFill>
                  <a:schemeClr val="tx1"/>
                </a:solidFill>
              </a:rPr>
              <a:t>Non-preferred sort</a:t>
            </a:r>
          </a:p>
          <a:p>
            <a:pPr marL="285750" indent="-285750">
              <a:buFont typeface="Arial" panose="020B0604020202020204" pitchFamily="34" charset="0"/>
              <a:buChar char="•"/>
            </a:pPr>
            <a:r>
              <a:rPr lang="en-US" altLang="ja-JP" dirty="0">
                <a:solidFill>
                  <a:schemeClr val="tx1"/>
                </a:solidFill>
              </a:rPr>
              <a:t>Congestion Tournament Selection</a:t>
            </a:r>
            <a:endParaRPr kumimoji="1" lang="ja-JP" altLang="en-US" dirty="0">
              <a:solidFill>
                <a:schemeClr val="tx1"/>
              </a:solidFill>
            </a:endParaRPr>
          </a:p>
        </p:txBody>
      </p:sp>
      <p:sp>
        <p:nvSpPr>
          <p:cNvPr id="3" name="四角形: 角を丸くする 2">
            <a:extLst>
              <a:ext uri="{FF2B5EF4-FFF2-40B4-BE49-F238E27FC236}">
                <a16:creationId xmlns:a16="http://schemas.microsoft.com/office/drawing/2014/main" id="{B1FBFDBA-FE01-4F9F-B2C1-BE47E5EE9DC3}"/>
              </a:ext>
            </a:extLst>
          </p:cNvPr>
          <p:cNvSpPr/>
          <p:nvPr/>
        </p:nvSpPr>
        <p:spPr>
          <a:xfrm>
            <a:off x="1192218" y="393803"/>
            <a:ext cx="3567703" cy="55993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Features of NSGA-II</a:t>
            </a:r>
            <a:endParaRPr lang="ja-JP" altLang="en-US" dirty="0"/>
          </a:p>
        </p:txBody>
      </p:sp>
      <p:sp>
        <p:nvSpPr>
          <p:cNvPr id="4" name="四角形: 角を丸くする 3">
            <a:extLst>
              <a:ext uri="{FF2B5EF4-FFF2-40B4-BE49-F238E27FC236}">
                <a16:creationId xmlns:a16="http://schemas.microsoft.com/office/drawing/2014/main" id="{CF4B627A-04D8-4811-BBB2-8A93551A684F}"/>
              </a:ext>
            </a:extLst>
          </p:cNvPr>
          <p:cNvSpPr/>
          <p:nvPr/>
        </p:nvSpPr>
        <p:spPr>
          <a:xfrm>
            <a:off x="745958" y="3136748"/>
            <a:ext cx="5669590" cy="3047483"/>
          </a:xfrm>
          <a:prstGeom prst="roundRect">
            <a:avLst/>
          </a:prstGeom>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US" altLang="ja-JP" dirty="0">
                <a:solidFill>
                  <a:schemeClr val="tx1"/>
                </a:solidFill>
              </a:rPr>
              <a:t>Congestion Distance</a:t>
            </a:r>
            <a:r>
              <a:rPr lang="ja-JP" altLang="en-US" dirty="0">
                <a:solidFill>
                  <a:schemeClr val="tx1"/>
                </a:solidFill>
              </a:rPr>
              <a:t>：</a:t>
            </a:r>
            <a:endParaRPr lang="en-US" altLang="ja-JP" dirty="0">
              <a:solidFill>
                <a:schemeClr val="tx1"/>
              </a:solidFill>
            </a:endParaRPr>
          </a:p>
          <a:p>
            <a:pPr marL="285750" indent="-285750">
              <a:buFont typeface="Arial" panose="020B0604020202020204" pitchFamily="34" charset="0"/>
              <a:buChar char="•"/>
            </a:pPr>
            <a:endParaRPr lang="en-US" altLang="ja-JP" dirty="0">
              <a:solidFill>
                <a:schemeClr val="tx1"/>
              </a:solidFill>
            </a:endParaRPr>
          </a:p>
          <a:p>
            <a:pPr marL="285750" indent="-285750">
              <a:buFont typeface="Arial" panose="020B0604020202020204" pitchFamily="34" charset="0"/>
              <a:buChar char="•"/>
            </a:pPr>
            <a:r>
              <a:rPr lang="en-US" altLang="ja-JP" dirty="0">
                <a:solidFill>
                  <a:schemeClr val="tx1"/>
                </a:solidFill>
              </a:rPr>
              <a:t>The rank of individual i is superior to the rank of individual j</a:t>
            </a:r>
          </a:p>
          <a:p>
            <a:pPr marL="285750" indent="-285750">
              <a:buFont typeface="Arial" panose="020B0604020202020204" pitchFamily="34" charset="0"/>
              <a:buChar char="•"/>
            </a:pPr>
            <a:r>
              <a:rPr lang="en-US" altLang="ja-JP" dirty="0">
                <a:solidFill>
                  <a:schemeClr val="tx1"/>
                </a:solidFill>
              </a:rPr>
              <a:t>Individual i and individual j both have the same rank, and the crowding distance of i is better than that of j.</a:t>
            </a:r>
            <a:endParaRPr kumimoji="1" lang="ja-JP" altLang="en-US" dirty="0">
              <a:solidFill>
                <a:schemeClr val="tx1"/>
              </a:solidFill>
            </a:endParaRPr>
          </a:p>
        </p:txBody>
      </p:sp>
      <p:sp>
        <p:nvSpPr>
          <p:cNvPr id="5" name="四角形: 角を丸くする 4">
            <a:extLst>
              <a:ext uri="{FF2B5EF4-FFF2-40B4-BE49-F238E27FC236}">
                <a16:creationId xmlns:a16="http://schemas.microsoft.com/office/drawing/2014/main" id="{C6502551-6EBE-402E-9E92-7B2C1D914374}"/>
              </a:ext>
            </a:extLst>
          </p:cNvPr>
          <p:cNvSpPr/>
          <p:nvPr/>
        </p:nvSpPr>
        <p:spPr>
          <a:xfrm>
            <a:off x="1192218" y="2856784"/>
            <a:ext cx="4662892" cy="55993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solidFill>
                  <a:schemeClr val="tx1"/>
                </a:solidFill>
              </a:rPr>
              <a:t>Congestion Tournament Selection</a:t>
            </a:r>
          </a:p>
        </p:txBody>
      </p:sp>
      <p:pic>
        <p:nvPicPr>
          <p:cNvPr id="7" name="図 6">
            <a:extLst>
              <a:ext uri="{FF2B5EF4-FFF2-40B4-BE49-F238E27FC236}">
                <a16:creationId xmlns:a16="http://schemas.microsoft.com/office/drawing/2014/main" id="{9D6CA17D-4D25-425A-9529-06DF724E7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4104" y="3516058"/>
            <a:ext cx="2911633" cy="559930"/>
          </a:xfrm>
          <a:prstGeom prst="rect">
            <a:avLst/>
          </a:prstGeom>
        </p:spPr>
      </p:pic>
      <p:sp>
        <p:nvSpPr>
          <p:cNvPr id="8" name="四角形: 角を丸くする 7">
            <a:extLst>
              <a:ext uri="{FF2B5EF4-FFF2-40B4-BE49-F238E27FC236}">
                <a16:creationId xmlns:a16="http://schemas.microsoft.com/office/drawing/2014/main" id="{45356CD5-EEA7-45D6-B734-7D53324CAA62}"/>
              </a:ext>
            </a:extLst>
          </p:cNvPr>
          <p:cNvSpPr/>
          <p:nvPr/>
        </p:nvSpPr>
        <p:spPr>
          <a:xfrm>
            <a:off x="7269661" y="673768"/>
            <a:ext cx="4460224" cy="3494578"/>
          </a:xfrm>
          <a:prstGeom prst="roundRect">
            <a:avLst/>
          </a:prstGeom>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endParaRPr kumimoji="1" lang="ja-JP" altLang="en-US" dirty="0">
              <a:solidFill>
                <a:schemeClr val="tx1"/>
              </a:solidFill>
            </a:endParaRPr>
          </a:p>
        </p:txBody>
      </p:sp>
      <p:sp>
        <p:nvSpPr>
          <p:cNvPr id="9" name="四角形: 角を丸くする 8">
            <a:extLst>
              <a:ext uri="{FF2B5EF4-FFF2-40B4-BE49-F238E27FC236}">
                <a16:creationId xmlns:a16="http://schemas.microsoft.com/office/drawing/2014/main" id="{F81D585D-BA10-470D-B1B0-F31DAD53BD73}"/>
              </a:ext>
            </a:extLst>
          </p:cNvPr>
          <p:cNvSpPr/>
          <p:nvPr/>
        </p:nvSpPr>
        <p:spPr>
          <a:xfrm>
            <a:off x="7715921" y="393803"/>
            <a:ext cx="3567703" cy="55993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solidFill>
                  <a:schemeClr val="tx1"/>
                </a:solidFill>
              </a:rPr>
              <a:t>Non-preferred sort</a:t>
            </a:r>
          </a:p>
        </p:txBody>
      </p:sp>
      <p:pic>
        <p:nvPicPr>
          <p:cNvPr id="11" name="図 10">
            <a:extLst>
              <a:ext uri="{FF2B5EF4-FFF2-40B4-BE49-F238E27FC236}">
                <a16:creationId xmlns:a16="http://schemas.microsoft.com/office/drawing/2014/main" id="{F28BB8C5-2EE7-4C91-83C9-8ECDB9746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920" y="1170872"/>
            <a:ext cx="3567703" cy="2500369"/>
          </a:xfrm>
          <a:prstGeom prst="rect">
            <a:avLst/>
          </a:prstGeom>
        </p:spPr>
      </p:pic>
      <p:sp>
        <p:nvSpPr>
          <p:cNvPr id="12" name="テキスト ボックス 11">
            <a:extLst>
              <a:ext uri="{FF2B5EF4-FFF2-40B4-BE49-F238E27FC236}">
                <a16:creationId xmlns:a16="http://schemas.microsoft.com/office/drawing/2014/main" id="{FAC868D0-90CA-497D-84C3-0C18A4D5B330}"/>
              </a:ext>
            </a:extLst>
          </p:cNvPr>
          <p:cNvSpPr txBox="1"/>
          <p:nvPr/>
        </p:nvSpPr>
        <p:spPr>
          <a:xfrm>
            <a:off x="7830099" y="3662580"/>
            <a:ext cx="3456878" cy="369332"/>
          </a:xfrm>
          <a:prstGeom prst="rect">
            <a:avLst/>
          </a:prstGeom>
          <a:noFill/>
        </p:spPr>
        <p:txBody>
          <a:bodyPr wrap="square" rtlCol="0">
            <a:spAutoFit/>
          </a:bodyPr>
          <a:lstStyle/>
          <a:p>
            <a:r>
              <a:rPr kumimoji="1" lang="en-US" altLang="ja-JP" dirty="0"/>
              <a:t>Fig. </a:t>
            </a:r>
            <a:r>
              <a:rPr lang="en-US" altLang="ja-JP" dirty="0"/>
              <a:t>15. Examples of Ranking</a:t>
            </a:r>
            <a:endParaRPr kumimoji="1" lang="ja-JP" altLang="en-US" dirty="0"/>
          </a:p>
        </p:txBody>
      </p:sp>
    </p:spTree>
    <p:extLst>
      <p:ext uri="{BB962C8B-B14F-4D97-AF65-F5344CB8AC3E}">
        <p14:creationId xmlns:p14="http://schemas.microsoft.com/office/powerpoint/2010/main" val="2783157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4A8CAF8-5C64-45A5-97B2-5B740DB72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6915" y="1299865"/>
            <a:ext cx="7478169" cy="4258269"/>
          </a:xfrm>
          <a:prstGeom prst="rect">
            <a:avLst/>
          </a:prstGeom>
        </p:spPr>
      </p:pic>
      <p:sp>
        <p:nvSpPr>
          <p:cNvPr id="4" name="正方形/長方形 3">
            <a:extLst>
              <a:ext uri="{FF2B5EF4-FFF2-40B4-BE49-F238E27FC236}">
                <a16:creationId xmlns:a16="http://schemas.microsoft.com/office/drawing/2014/main" id="{4B78E9CE-C38D-4E5F-BF96-C56B96D31E70}"/>
              </a:ext>
            </a:extLst>
          </p:cNvPr>
          <p:cNvSpPr/>
          <p:nvPr/>
        </p:nvSpPr>
        <p:spPr>
          <a:xfrm>
            <a:off x="6501384" y="3721608"/>
            <a:ext cx="3538728" cy="1472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C92B270-83A7-4EBB-B0F0-839B97B703F1}"/>
              </a:ext>
            </a:extLst>
          </p:cNvPr>
          <p:cNvSpPr txBox="1"/>
          <p:nvPr/>
        </p:nvSpPr>
        <p:spPr>
          <a:xfrm>
            <a:off x="7343823" y="5555639"/>
            <a:ext cx="1080655" cy="369332"/>
          </a:xfrm>
          <a:prstGeom prst="rect">
            <a:avLst/>
          </a:prstGeom>
          <a:noFill/>
        </p:spPr>
        <p:txBody>
          <a:bodyPr wrap="square" rtlCol="0">
            <a:spAutoFit/>
          </a:bodyPr>
          <a:lstStyle/>
          <a:p>
            <a:r>
              <a:rPr lang="en-US" altLang="ja-JP" dirty="0"/>
              <a:t>f</a:t>
            </a:r>
            <a:r>
              <a:rPr lang="en-US" altLang="ja-JP" baseline="-25000" dirty="0"/>
              <a:t>2</a:t>
            </a:r>
            <a:r>
              <a:rPr lang="en-US" altLang="ja-JP" dirty="0"/>
              <a:t>(X)</a:t>
            </a:r>
            <a:endParaRPr kumimoji="1" lang="ja-JP" altLang="en-US" dirty="0"/>
          </a:p>
        </p:txBody>
      </p:sp>
      <p:sp>
        <p:nvSpPr>
          <p:cNvPr id="6" name="正方形/長方形 5">
            <a:extLst>
              <a:ext uri="{FF2B5EF4-FFF2-40B4-BE49-F238E27FC236}">
                <a16:creationId xmlns:a16="http://schemas.microsoft.com/office/drawing/2014/main" id="{E8A3CAD5-3065-42BE-9D8C-D0AF2B5358EF}"/>
              </a:ext>
            </a:extLst>
          </p:cNvPr>
          <p:cNvSpPr/>
          <p:nvPr/>
        </p:nvSpPr>
        <p:spPr>
          <a:xfrm>
            <a:off x="7157877" y="933028"/>
            <a:ext cx="3538728" cy="1472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C6979712-C89A-4936-8511-2C99E8249D6D}"/>
              </a:ext>
            </a:extLst>
          </p:cNvPr>
          <p:cNvSpPr/>
          <p:nvPr/>
        </p:nvSpPr>
        <p:spPr>
          <a:xfrm>
            <a:off x="1202553" y="933028"/>
            <a:ext cx="1294462" cy="49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F3448F34-85A8-4F9A-BBAC-D1B3F281E778}"/>
              </a:ext>
            </a:extLst>
          </p:cNvPr>
          <p:cNvSpPr/>
          <p:nvPr/>
        </p:nvSpPr>
        <p:spPr>
          <a:xfrm>
            <a:off x="6845644" y="3611636"/>
            <a:ext cx="2174789" cy="1215319"/>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b="1" dirty="0"/>
              <a:t>Rank each individual.</a:t>
            </a:r>
            <a:endParaRPr kumimoji="1" lang="ja-JP" altLang="en-US" b="1" dirty="0"/>
          </a:p>
        </p:txBody>
      </p:sp>
    </p:spTree>
    <p:extLst>
      <p:ext uri="{BB962C8B-B14F-4D97-AF65-F5344CB8AC3E}">
        <p14:creationId xmlns:p14="http://schemas.microsoft.com/office/powerpoint/2010/main" val="4151233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6A1A57A-09DB-40BE-86AA-993F24637CAA}"/>
              </a:ext>
            </a:extLst>
          </p:cNvPr>
          <p:cNvSpPr/>
          <p:nvPr/>
        </p:nvSpPr>
        <p:spPr>
          <a:xfrm>
            <a:off x="1773382" y="821169"/>
            <a:ext cx="1953491" cy="4530436"/>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FB32C33B-F253-488A-9C77-5F4CA98F0035}"/>
              </a:ext>
            </a:extLst>
          </p:cNvPr>
          <p:cNvSpPr/>
          <p:nvPr/>
        </p:nvSpPr>
        <p:spPr>
          <a:xfrm>
            <a:off x="1856327" y="907760"/>
            <a:ext cx="1780674" cy="4361447"/>
          </a:xfrm>
          <a:prstGeom prst="rect">
            <a:avLst/>
          </a:prstGeom>
          <a:solidFill>
            <a:schemeClr val="accent1">
              <a:lumMod val="75000"/>
            </a:schemeClr>
          </a:solidFill>
          <a:ln w="1270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06EE35ED-4B93-415C-A493-8D69CB407082}"/>
              </a:ext>
            </a:extLst>
          </p:cNvPr>
          <p:cNvSpPr/>
          <p:nvPr/>
        </p:nvSpPr>
        <p:spPr>
          <a:xfrm>
            <a:off x="5336544" y="821169"/>
            <a:ext cx="1953491" cy="4530436"/>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4112D2BC-2987-45C3-B3A3-7F25431AFC07}"/>
              </a:ext>
            </a:extLst>
          </p:cNvPr>
          <p:cNvSpPr/>
          <p:nvPr/>
        </p:nvSpPr>
        <p:spPr>
          <a:xfrm>
            <a:off x="5419489" y="907761"/>
            <a:ext cx="1780674" cy="687558"/>
          </a:xfrm>
          <a:prstGeom prst="rect">
            <a:avLst/>
          </a:prstGeom>
          <a:solidFill>
            <a:schemeClr val="accent1">
              <a:lumMod val="75000"/>
            </a:schemeClr>
          </a:solidFill>
          <a:ln w="1270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92CB4D2-1D4E-421F-845D-5C5E01E1F81E}"/>
              </a:ext>
            </a:extLst>
          </p:cNvPr>
          <p:cNvSpPr/>
          <p:nvPr/>
        </p:nvSpPr>
        <p:spPr>
          <a:xfrm>
            <a:off x="5419489" y="1595319"/>
            <a:ext cx="1780674" cy="900332"/>
          </a:xfrm>
          <a:prstGeom prst="rect">
            <a:avLst/>
          </a:prstGeom>
          <a:solidFill>
            <a:schemeClr val="tx2">
              <a:lumMod val="60000"/>
              <a:lumOff val="40000"/>
            </a:schemeClr>
          </a:solidFill>
          <a:ln w="1270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937EA78E-66A7-40BD-9A3C-1FCD3DFD14DF}"/>
              </a:ext>
            </a:extLst>
          </p:cNvPr>
          <p:cNvSpPr/>
          <p:nvPr/>
        </p:nvSpPr>
        <p:spPr>
          <a:xfrm>
            <a:off x="5419489" y="2495650"/>
            <a:ext cx="1780674" cy="1866700"/>
          </a:xfrm>
          <a:prstGeom prst="rect">
            <a:avLst/>
          </a:prstGeom>
          <a:solidFill>
            <a:schemeClr val="accent1">
              <a:lumMod val="60000"/>
              <a:lumOff val="40000"/>
            </a:schemeClr>
          </a:solidFill>
          <a:ln w="1270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EAEED33-D662-4C4F-AF75-7AD23501EECB}"/>
              </a:ext>
            </a:extLst>
          </p:cNvPr>
          <p:cNvSpPr/>
          <p:nvPr/>
        </p:nvSpPr>
        <p:spPr>
          <a:xfrm>
            <a:off x="5419489" y="4362350"/>
            <a:ext cx="1780674" cy="906858"/>
          </a:xfrm>
          <a:prstGeom prst="rect">
            <a:avLst/>
          </a:prstGeom>
          <a:solidFill>
            <a:schemeClr val="accent1">
              <a:lumMod val="20000"/>
              <a:lumOff val="80000"/>
            </a:schemeClr>
          </a:solidFill>
          <a:ln w="1270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C829E6F1-CAA1-4370-A6F0-8A2217441D44}"/>
              </a:ext>
            </a:extLst>
          </p:cNvPr>
          <p:cNvCxnSpPr>
            <a:cxnSpLocks/>
          </p:cNvCxnSpPr>
          <p:nvPr/>
        </p:nvCxnSpPr>
        <p:spPr>
          <a:xfrm>
            <a:off x="5481711" y="4457884"/>
            <a:ext cx="1631852" cy="738764"/>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直線コネクタ 11">
            <a:extLst>
              <a:ext uri="{FF2B5EF4-FFF2-40B4-BE49-F238E27FC236}">
                <a16:creationId xmlns:a16="http://schemas.microsoft.com/office/drawing/2014/main" id="{B620A842-A7EC-4EF5-94F8-E0F4DD4C6B99}"/>
              </a:ext>
            </a:extLst>
          </p:cNvPr>
          <p:cNvCxnSpPr>
            <a:cxnSpLocks/>
          </p:cNvCxnSpPr>
          <p:nvPr/>
        </p:nvCxnSpPr>
        <p:spPr>
          <a:xfrm flipH="1">
            <a:off x="5481711" y="4457884"/>
            <a:ext cx="1631852" cy="738764"/>
          </a:xfrm>
          <a:prstGeom prst="line">
            <a:avLst/>
          </a:prstGeom>
        </p:spPr>
        <p:style>
          <a:lnRef idx="3">
            <a:schemeClr val="accent2"/>
          </a:lnRef>
          <a:fillRef idx="0">
            <a:schemeClr val="accent2"/>
          </a:fillRef>
          <a:effectRef idx="2">
            <a:schemeClr val="accent2"/>
          </a:effectRef>
          <a:fontRef idx="minor">
            <a:schemeClr val="tx1"/>
          </a:fontRef>
        </p:style>
      </p:cxnSp>
      <p:sp>
        <p:nvSpPr>
          <p:cNvPr id="15" name="正方形/長方形 14">
            <a:extLst>
              <a:ext uri="{FF2B5EF4-FFF2-40B4-BE49-F238E27FC236}">
                <a16:creationId xmlns:a16="http://schemas.microsoft.com/office/drawing/2014/main" id="{100EF851-68B7-4735-A63F-FE10C00DAE35}"/>
              </a:ext>
            </a:extLst>
          </p:cNvPr>
          <p:cNvSpPr/>
          <p:nvPr/>
        </p:nvSpPr>
        <p:spPr>
          <a:xfrm>
            <a:off x="8009369" y="2495650"/>
            <a:ext cx="1780674" cy="1624819"/>
          </a:xfrm>
          <a:prstGeom prst="rect">
            <a:avLst/>
          </a:prstGeom>
          <a:solidFill>
            <a:schemeClr val="accent1">
              <a:lumMod val="60000"/>
              <a:lumOff val="40000"/>
            </a:schemeClr>
          </a:solidFill>
          <a:ln w="1270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EA34B91C-60A4-4DB3-A254-901677D5C296}"/>
              </a:ext>
            </a:extLst>
          </p:cNvPr>
          <p:cNvCxnSpPr>
            <a:cxnSpLocks/>
          </p:cNvCxnSpPr>
          <p:nvPr/>
        </p:nvCxnSpPr>
        <p:spPr>
          <a:xfrm>
            <a:off x="1567992" y="3079460"/>
            <a:ext cx="10374626" cy="0"/>
          </a:xfrm>
          <a:prstGeom prst="line">
            <a:avLst/>
          </a:prstGeom>
          <a:ln w="381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正方形/長方形 21">
            <a:extLst>
              <a:ext uri="{FF2B5EF4-FFF2-40B4-BE49-F238E27FC236}">
                <a16:creationId xmlns:a16="http://schemas.microsoft.com/office/drawing/2014/main" id="{769420B0-24EB-4558-913A-24388A1547AF}"/>
              </a:ext>
            </a:extLst>
          </p:cNvPr>
          <p:cNvSpPr/>
          <p:nvPr/>
        </p:nvSpPr>
        <p:spPr>
          <a:xfrm>
            <a:off x="10141221" y="821169"/>
            <a:ext cx="1953491" cy="2258279"/>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23572763-7F72-457E-9DF7-77E9692B043F}"/>
              </a:ext>
            </a:extLst>
          </p:cNvPr>
          <p:cNvSpPr/>
          <p:nvPr/>
        </p:nvSpPr>
        <p:spPr>
          <a:xfrm>
            <a:off x="10224166" y="907761"/>
            <a:ext cx="1780674" cy="687558"/>
          </a:xfrm>
          <a:prstGeom prst="rect">
            <a:avLst/>
          </a:prstGeom>
          <a:solidFill>
            <a:schemeClr val="accent1">
              <a:lumMod val="75000"/>
            </a:schemeClr>
          </a:solidFill>
          <a:ln w="1270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EC2F45F2-01C6-4CDD-8A25-569C73490829}"/>
              </a:ext>
            </a:extLst>
          </p:cNvPr>
          <p:cNvSpPr/>
          <p:nvPr/>
        </p:nvSpPr>
        <p:spPr>
          <a:xfrm>
            <a:off x="10224166" y="1595319"/>
            <a:ext cx="1780674" cy="900332"/>
          </a:xfrm>
          <a:prstGeom prst="rect">
            <a:avLst/>
          </a:prstGeom>
          <a:solidFill>
            <a:schemeClr val="tx2">
              <a:lumMod val="60000"/>
              <a:lumOff val="40000"/>
            </a:schemeClr>
          </a:solidFill>
          <a:ln w="1270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CDA7CB4A-8846-484D-B2B9-96F5D51D7F56}"/>
              </a:ext>
            </a:extLst>
          </p:cNvPr>
          <p:cNvSpPr/>
          <p:nvPr/>
        </p:nvSpPr>
        <p:spPr>
          <a:xfrm>
            <a:off x="10224166" y="2495651"/>
            <a:ext cx="1780674" cy="496064"/>
          </a:xfrm>
          <a:prstGeom prst="rect">
            <a:avLst/>
          </a:prstGeom>
          <a:solidFill>
            <a:schemeClr val="accent1">
              <a:lumMod val="60000"/>
              <a:lumOff val="40000"/>
            </a:schemeClr>
          </a:solidFill>
          <a:ln w="1270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6" name="直線コネクタ 25">
            <a:extLst>
              <a:ext uri="{FF2B5EF4-FFF2-40B4-BE49-F238E27FC236}">
                <a16:creationId xmlns:a16="http://schemas.microsoft.com/office/drawing/2014/main" id="{1954CC01-36C2-48FB-A39D-24D460F3F9EA}"/>
              </a:ext>
            </a:extLst>
          </p:cNvPr>
          <p:cNvCxnSpPr>
            <a:cxnSpLocks/>
          </p:cNvCxnSpPr>
          <p:nvPr/>
        </p:nvCxnSpPr>
        <p:spPr>
          <a:xfrm>
            <a:off x="8100291" y="3148733"/>
            <a:ext cx="1615341" cy="875954"/>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直線コネクタ 26">
            <a:extLst>
              <a:ext uri="{FF2B5EF4-FFF2-40B4-BE49-F238E27FC236}">
                <a16:creationId xmlns:a16="http://schemas.microsoft.com/office/drawing/2014/main" id="{BBE556C6-BE3C-499F-902E-4002F8AAB646}"/>
              </a:ext>
            </a:extLst>
          </p:cNvPr>
          <p:cNvCxnSpPr>
            <a:cxnSpLocks/>
          </p:cNvCxnSpPr>
          <p:nvPr/>
        </p:nvCxnSpPr>
        <p:spPr>
          <a:xfrm flipH="1">
            <a:off x="8083780" y="3161988"/>
            <a:ext cx="1586693" cy="862699"/>
          </a:xfrm>
          <a:prstGeom prst="line">
            <a:avLst/>
          </a:prstGeom>
        </p:spPr>
        <p:style>
          <a:lnRef idx="3">
            <a:schemeClr val="accent2"/>
          </a:lnRef>
          <a:fillRef idx="0">
            <a:schemeClr val="accent2"/>
          </a:fillRef>
          <a:effectRef idx="2">
            <a:schemeClr val="accent2"/>
          </a:effectRef>
          <a:fontRef idx="minor">
            <a:schemeClr val="tx1"/>
          </a:fontRef>
        </p:style>
      </p:cxnSp>
      <p:sp>
        <p:nvSpPr>
          <p:cNvPr id="33" name="左中かっこ 32">
            <a:extLst>
              <a:ext uri="{FF2B5EF4-FFF2-40B4-BE49-F238E27FC236}">
                <a16:creationId xmlns:a16="http://schemas.microsoft.com/office/drawing/2014/main" id="{56BCB452-DAF6-4B58-9837-8F2573BB6B0A}"/>
              </a:ext>
            </a:extLst>
          </p:cNvPr>
          <p:cNvSpPr/>
          <p:nvPr/>
        </p:nvSpPr>
        <p:spPr>
          <a:xfrm>
            <a:off x="1216814" y="1057414"/>
            <a:ext cx="330909" cy="2022034"/>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sp>
        <p:nvSpPr>
          <p:cNvPr id="34" name="左中かっこ 33">
            <a:extLst>
              <a:ext uri="{FF2B5EF4-FFF2-40B4-BE49-F238E27FC236}">
                <a16:creationId xmlns:a16="http://schemas.microsoft.com/office/drawing/2014/main" id="{29809356-ECB6-404B-8A8F-F90ED32EFB97}"/>
              </a:ext>
            </a:extLst>
          </p:cNvPr>
          <p:cNvSpPr/>
          <p:nvPr/>
        </p:nvSpPr>
        <p:spPr>
          <a:xfrm>
            <a:off x="723139" y="1057414"/>
            <a:ext cx="330909" cy="4139229"/>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0C72FE06-82D2-4981-953D-BE99373F4A20}"/>
              </a:ext>
            </a:extLst>
          </p:cNvPr>
          <p:cNvSpPr txBox="1"/>
          <p:nvPr/>
        </p:nvSpPr>
        <p:spPr>
          <a:xfrm>
            <a:off x="845462" y="1883765"/>
            <a:ext cx="417172" cy="369332"/>
          </a:xfrm>
          <a:prstGeom prst="rect">
            <a:avLst/>
          </a:prstGeom>
          <a:noFill/>
        </p:spPr>
        <p:txBody>
          <a:bodyPr wrap="square" rtlCol="0">
            <a:spAutoFit/>
          </a:bodyPr>
          <a:lstStyle/>
          <a:p>
            <a:r>
              <a:rPr kumimoji="1" lang="en-US" altLang="ja-JP" b="1" dirty="0"/>
              <a:t>N</a:t>
            </a:r>
            <a:endParaRPr kumimoji="1" lang="ja-JP" altLang="en-US" b="1" dirty="0"/>
          </a:p>
        </p:txBody>
      </p:sp>
      <p:sp>
        <p:nvSpPr>
          <p:cNvPr id="37" name="テキスト ボックス 36">
            <a:extLst>
              <a:ext uri="{FF2B5EF4-FFF2-40B4-BE49-F238E27FC236}">
                <a16:creationId xmlns:a16="http://schemas.microsoft.com/office/drawing/2014/main" id="{2F17A1D8-F1DE-49FF-AEBC-9DDFCD8F49EE}"/>
              </a:ext>
            </a:extLst>
          </p:cNvPr>
          <p:cNvSpPr txBox="1"/>
          <p:nvPr/>
        </p:nvSpPr>
        <p:spPr>
          <a:xfrm>
            <a:off x="142683" y="2977322"/>
            <a:ext cx="620474" cy="369332"/>
          </a:xfrm>
          <a:prstGeom prst="rect">
            <a:avLst/>
          </a:prstGeom>
          <a:noFill/>
        </p:spPr>
        <p:txBody>
          <a:bodyPr wrap="square" rtlCol="0">
            <a:spAutoFit/>
          </a:bodyPr>
          <a:lstStyle/>
          <a:p>
            <a:r>
              <a:rPr kumimoji="1" lang="en-US" altLang="ja-JP" b="1" dirty="0"/>
              <a:t>2N</a:t>
            </a:r>
            <a:endParaRPr kumimoji="1" lang="ja-JP" altLang="en-US" b="1" dirty="0"/>
          </a:p>
        </p:txBody>
      </p:sp>
      <p:sp>
        <p:nvSpPr>
          <p:cNvPr id="38" name="テキスト ボックス 37">
            <a:extLst>
              <a:ext uri="{FF2B5EF4-FFF2-40B4-BE49-F238E27FC236}">
                <a16:creationId xmlns:a16="http://schemas.microsoft.com/office/drawing/2014/main" id="{5DD9A3BA-6245-434A-99A8-362396AF95DB}"/>
              </a:ext>
            </a:extLst>
          </p:cNvPr>
          <p:cNvSpPr txBox="1"/>
          <p:nvPr/>
        </p:nvSpPr>
        <p:spPr>
          <a:xfrm>
            <a:off x="4100945" y="907760"/>
            <a:ext cx="1145727" cy="461665"/>
          </a:xfrm>
          <a:prstGeom prst="rect">
            <a:avLst/>
          </a:prstGeom>
          <a:noFill/>
        </p:spPr>
        <p:txBody>
          <a:bodyPr wrap="square" rtlCol="0">
            <a:spAutoFit/>
          </a:bodyPr>
          <a:lstStyle/>
          <a:p>
            <a:r>
              <a:rPr kumimoji="1" lang="en-US" altLang="ja-JP" sz="2400" dirty="0"/>
              <a:t>Rank</a:t>
            </a:r>
            <a:r>
              <a:rPr kumimoji="1" lang="en-US" altLang="ja-JP" baseline="-25000" dirty="0"/>
              <a:t>1</a:t>
            </a:r>
            <a:endParaRPr kumimoji="1" lang="ja-JP" altLang="en-US" baseline="-25000" dirty="0"/>
          </a:p>
        </p:txBody>
      </p:sp>
      <p:sp>
        <p:nvSpPr>
          <p:cNvPr id="40" name="テキスト ボックス 39">
            <a:extLst>
              <a:ext uri="{FF2B5EF4-FFF2-40B4-BE49-F238E27FC236}">
                <a16:creationId xmlns:a16="http://schemas.microsoft.com/office/drawing/2014/main" id="{E4C5E9E3-F102-4136-BE7D-91FE9F7BBDED}"/>
              </a:ext>
            </a:extLst>
          </p:cNvPr>
          <p:cNvSpPr txBox="1"/>
          <p:nvPr/>
        </p:nvSpPr>
        <p:spPr>
          <a:xfrm>
            <a:off x="4078051" y="1606766"/>
            <a:ext cx="1145727" cy="461665"/>
          </a:xfrm>
          <a:prstGeom prst="rect">
            <a:avLst/>
          </a:prstGeom>
          <a:noFill/>
        </p:spPr>
        <p:txBody>
          <a:bodyPr wrap="square" rtlCol="0">
            <a:spAutoFit/>
          </a:bodyPr>
          <a:lstStyle/>
          <a:p>
            <a:r>
              <a:rPr kumimoji="1" lang="en-US" altLang="ja-JP" sz="2400" dirty="0"/>
              <a:t>Rank</a:t>
            </a:r>
            <a:r>
              <a:rPr lang="en-US" altLang="ja-JP" sz="2400" baseline="-25000" dirty="0"/>
              <a:t>2</a:t>
            </a:r>
            <a:endParaRPr kumimoji="1" lang="ja-JP" altLang="en-US" baseline="-25000" dirty="0"/>
          </a:p>
        </p:txBody>
      </p:sp>
      <p:sp>
        <p:nvSpPr>
          <p:cNvPr id="41" name="テキスト ボックス 40">
            <a:extLst>
              <a:ext uri="{FF2B5EF4-FFF2-40B4-BE49-F238E27FC236}">
                <a16:creationId xmlns:a16="http://schemas.microsoft.com/office/drawing/2014/main" id="{AFF75999-A7DC-45E0-ADF7-5476214F72FF}"/>
              </a:ext>
            </a:extLst>
          </p:cNvPr>
          <p:cNvSpPr txBox="1"/>
          <p:nvPr/>
        </p:nvSpPr>
        <p:spPr>
          <a:xfrm>
            <a:off x="4100944" y="3618649"/>
            <a:ext cx="1145727" cy="461665"/>
          </a:xfrm>
          <a:prstGeom prst="rect">
            <a:avLst/>
          </a:prstGeom>
          <a:noFill/>
        </p:spPr>
        <p:txBody>
          <a:bodyPr wrap="square" rtlCol="0">
            <a:spAutoFit/>
          </a:bodyPr>
          <a:lstStyle/>
          <a:p>
            <a:r>
              <a:rPr kumimoji="1" lang="en-US" altLang="ja-JP" sz="2400" dirty="0"/>
              <a:t>Rank</a:t>
            </a:r>
            <a:r>
              <a:rPr lang="en-US" altLang="ja-JP" sz="2400" baseline="-25000" dirty="0"/>
              <a:t>3</a:t>
            </a:r>
            <a:endParaRPr kumimoji="1" lang="ja-JP" altLang="en-US" baseline="-25000" dirty="0"/>
          </a:p>
        </p:txBody>
      </p:sp>
      <p:sp>
        <p:nvSpPr>
          <p:cNvPr id="42" name="テキスト ボックス 41">
            <a:extLst>
              <a:ext uri="{FF2B5EF4-FFF2-40B4-BE49-F238E27FC236}">
                <a16:creationId xmlns:a16="http://schemas.microsoft.com/office/drawing/2014/main" id="{06BB78E2-EB5C-431B-B885-0A170196DBFD}"/>
              </a:ext>
            </a:extLst>
          </p:cNvPr>
          <p:cNvSpPr txBox="1"/>
          <p:nvPr/>
        </p:nvSpPr>
        <p:spPr>
          <a:xfrm>
            <a:off x="4100945" y="4563602"/>
            <a:ext cx="1145727" cy="461665"/>
          </a:xfrm>
          <a:prstGeom prst="rect">
            <a:avLst/>
          </a:prstGeom>
          <a:noFill/>
        </p:spPr>
        <p:txBody>
          <a:bodyPr wrap="square" rtlCol="0">
            <a:spAutoFit/>
          </a:bodyPr>
          <a:lstStyle/>
          <a:p>
            <a:r>
              <a:rPr kumimoji="1" lang="en-US" altLang="ja-JP" sz="2400" dirty="0"/>
              <a:t>Rank</a:t>
            </a:r>
            <a:r>
              <a:rPr lang="en-US" altLang="ja-JP" sz="2400" baseline="-25000" dirty="0"/>
              <a:t>4</a:t>
            </a:r>
            <a:endParaRPr kumimoji="1" lang="ja-JP" altLang="en-US" baseline="-25000" dirty="0"/>
          </a:p>
        </p:txBody>
      </p:sp>
      <p:sp>
        <p:nvSpPr>
          <p:cNvPr id="43" name="矢印: 右 42">
            <a:extLst>
              <a:ext uri="{FF2B5EF4-FFF2-40B4-BE49-F238E27FC236}">
                <a16:creationId xmlns:a16="http://schemas.microsoft.com/office/drawing/2014/main" id="{9986AF94-4D7B-4842-B3C6-C91137C562F9}"/>
              </a:ext>
            </a:extLst>
          </p:cNvPr>
          <p:cNvSpPr/>
          <p:nvPr/>
        </p:nvSpPr>
        <p:spPr>
          <a:xfrm>
            <a:off x="3932263" y="2520573"/>
            <a:ext cx="1314408" cy="4896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矢印: 右 43">
            <a:extLst>
              <a:ext uri="{FF2B5EF4-FFF2-40B4-BE49-F238E27FC236}">
                <a16:creationId xmlns:a16="http://schemas.microsoft.com/office/drawing/2014/main" id="{4C5814FC-AAF4-4B05-95F5-451F005A49C8}"/>
              </a:ext>
            </a:extLst>
          </p:cNvPr>
          <p:cNvSpPr/>
          <p:nvPr/>
        </p:nvSpPr>
        <p:spPr>
          <a:xfrm>
            <a:off x="8242502" y="1019157"/>
            <a:ext cx="1314408" cy="4896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6FB92BC0-ADE6-4BE7-B7B7-C33272FB1321}"/>
              </a:ext>
            </a:extLst>
          </p:cNvPr>
          <p:cNvSpPr txBox="1"/>
          <p:nvPr/>
        </p:nvSpPr>
        <p:spPr>
          <a:xfrm>
            <a:off x="3381704" y="283778"/>
            <a:ext cx="2309649" cy="369332"/>
          </a:xfrm>
          <a:prstGeom prst="rect">
            <a:avLst/>
          </a:prstGeom>
          <a:noFill/>
        </p:spPr>
        <p:txBody>
          <a:bodyPr wrap="square" rtlCol="0">
            <a:spAutoFit/>
          </a:bodyPr>
          <a:lstStyle/>
          <a:p>
            <a:r>
              <a:rPr lang="en-US" altLang="ja-JP" b="1" dirty="0"/>
              <a:t>Non-preferred sort</a:t>
            </a:r>
          </a:p>
        </p:txBody>
      </p:sp>
      <p:sp>
        <p:nvSpPr>
          <p:cNvPr id="47" name="テキスト ボックス 46">
            <a:extLst>
              <a:ext uri="{FF2B5EF4-FFF2-40B4-BE49-F238E27FC236}">
                <a16:creationId xmlns:a16="http://schemas.microsoft.com/office/drawing/2014/main" id="{7BD3E1F4-7554-4145-B3F5-89278C89D99F}"/>
              </a:ext>
            </a:extLst>
          </p:cNvPr>
          <p:cNvSpPr txBox="1"/>
          <p:nvPr/>
        </p:nvSpPr>
        <p:spPr>
          <a:xfrm>
            <a:off x="6876911" y="227031"/>
            <a:ext cx="4000429" cy="369332"/>
          </a:xfrm>
          <a:prstGeom prst="rect">
            <a:avLst/>
          </a:prstGeom>
          <a:noFill/>
        </p:spPr>
        <p:txBody>
          <a:bodyPr wrap="square" rtlCol="0">
            <a:spAutoFit/>
          </a:bodyPr>
          <a:lstStyle/>
          <a:p>
            <a:r>
              <a:rPr lang="en-US" altLang="ja-JP" b="1" dirty="0"/>
              <a:t>Congestion Tournament Selection</a:t>
            </a:r>
            <a:endParaRPr lang="ja-JP" altLang="en-US" b="1" dirty="0"/>
          </a:p>
        </p:txBody>
      </p:sp>
      <p:sp>
        <p:nvSpPr>
          <p:cNvPr id="48" name="テキスト ボックス 47">
            <a:extLst>
              <a:ext uri="{FF2B5EF4-FFF2-40B4-BE49-F238E27FC236}">
                <a16:creationId xmlns:a16="http://schemas.microsoft.com/office/drawing/2014/main" id="{38F78B88-4A87-4591-BF5A-6F7819730ECB}"/>
              </a:ext>
            </a:extLst>
          </p:cNvPr>
          <p:cNvSpPr txBox="1"/>
          <p:nvPr/>
        </p:nvSpPr>
        <p:spPr>
          <a:xfrm>
            <a:off x="10732742" y="3210853"/>
            <a:ext cx="736119" cy="461665"/>
          </a:xfrm>
          <a:prstGeom prst="rect">
            <a:avLst/>
          </a:prstGeom>
          <a:noFill/>
        </p:spPr>
        <p:txBody>
          <a:bodyPr wrap="square" rtlCol="0">
            <a:spAutoFit/>
          </a:bodyPr>
          <a:lstStyle/>
          <a:p>
            <a:r>
              <a:rPr kumimoji="1" lang="en-US" altLang="ja-JP" sz="2400" dirty="0"/>
              <a:t>P</a:t>
            </a:r>
            <a:r>
              <a:rPr kumimoji="1" lang="en-US" altLang="ja-JP" sz="2400" baseline="-25000" dirty="0"/>
              <a:t>t+1</a:t>
            </a:r>
            <a:endParaRPr kumimoji="1" lang="ja-JP" altLang="en-US" sz="2400" baseline="-25000" dirty="0"/>
          </a:p>
        </p:txBody>
      </p:sp>
      <p:sp>
        <p:nvSpPr>
          <p:cNvPr id="49" name="テキスト ボックス 48">
            <a:extLst>
              <a:ext uri="{FF2B5EF4-FFF2-40B4-BE49-F238E27FC236}">
                <a16:creationId xmlns:a16="http://schemas.microsoft.com/office/drawing/2014/main" id="{6AF1690B-F887-438C-949F-08E924E505A4}"/>
              </a:ext>
            </a:extLst>
          </p:cNvPr>
          <p:cNvSpPr txBox="1"/>
          <p:nvPr/>
        </p:nvSpPr>
        <p:spPr>
          <a:xfrm>
            <a:off x="1773382" y="5505811"/>
            <a:ext cx="1953491" cy="461665"/>
          </a:xfrm>
          <a:prstGeom prst="rect">
            <a:avLst/>
          </a:prstGeom>
          <a:noFill/>
        </p:spPr>
        <p:txBody>
          <a:bodyPr wrap="square" rtlCol="0">
            <a:spAutoFit/>
          </a:bodyPr>
          <a:lstStyle/>
          <a:p>
            <a:r>
              <a:rPr kumimoji="1" lang="en-US" altLang="ja-JP" sz="2400" dirty="0"/>
              <a:t>R</a:t>
            </a:r>
            <a:r>
              <a:rPr kumimoji="1" lang="en-US" altLang="ja-JP" sz="2400" baseline="-25000" dirty="0"/>
              <a:t>t</a:t>
            </a:r>
            <a:r>
              <a:rPr kumimoji="1" lang="en-US" altLang="ja-JP" sz="2400" dirty="0"/>
              <a:t> = P</a:t>
            </a:r>
            <a:r>
              <a:rPr kumimoji="1" lang="en-US" altLang="ja-JP" sz="2400" baseline="-25000" dirty="0"/>
              <a:t>t</a:t>
            </a:r>
            <a:r>
              <a:rPr kumimoji="1" lang="en-US" altLang="ja-JP" sz="2400" dirty="0"/>
              <a:t> </a:t>
            </a:r>
            <a:r>
              <a:rPr kumimoji="1" lang="ja-JP" altLang="en-US" sz="2400" dirty="0"/>
              <a:t>∪</a:t>
            </a:r>
            <a:r>
              <a:rPr lang="en-US" altLang="ja-JP" sz="2400" dirty="0"/>
              <a:t> Q</a:t>
            </a:r>
            <a:r>
              <a:rPr lang="en-US" altLang="ja-JP" sz="2400" baseline="-25000" dirty="0"/>
              <a:t>t</a:t>
            </a:r>
            <a:endParaRPr kumimoji="1" lang="ja-JP" altLang="en-US" sz="2400" baseline="-25000" dirty="0"/>
          </a:p>
        </p:txBody>
      </p:sp>
    </p:spTree>
    <p:extLst>
      <p:ext uri="{BB962C8B-B14F-4D97-AF65-F5344CB8AC3E}">
        <p14:creationId xmlns:p14="http://schemas.microsoft.com/office/powerpoint/2010/main" val="3644144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F1BBC17-BE12-49C0-9ED0-B4CC82F2A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412" y="731483"/>
            <a:ext cx="8357029" cy="4965955"/>
          </a:xfrm>
          <a:prstGeom prst="rect">
            <a:avLst/>
          </a:prstGeom>
        </p:spPr>
      </p:pic>
      <p:sp>
        <p:nvSpPr>
          <p:cNvPr id="3" name="四角形: 角を丸くする 2">
            <a:extLst>
              <a:ext uri="{FF2B5EF4-FFF2-40B4-BE49-F238E27FC236}">
                <a16:creationId xmlns:a16="http://schemas.microsoft.com/office/drawing/2014/main" id="{CDC1FFC2-7DE0-4AD0-AAFC-56475465CFD6}"/>
              </a:ext>
            </a:extLst>
          </p:cNvPr>
          <p:cNvSpPr/>
          <p:nvPr/>
        </p:nvSpPr>
        <p:spPr>
          <a:xfrm>
            <a:off x="2767224" y="3555124"/>
            <a:ext cx="2155372" cy="1491341"/>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accent1">
                    <a:lumMod val="50000"/>
                  </a:schemeClr>
                </a:solidFill>
              </a:rPr>
              <a:t>Normalize the total weekly cooking time and total food cost included in the Pareto solution</a:t>
            </a:r>
            <a:endParaRPr kumimoji="1" lang="ja-JP" altLang="en-US" sz="1400" dirty="0">
              <a:solidFill>
                <a:schemeClr val="accent1">
                  <a:lumMod val="50000"/>
                </a:schemeClr>
              </a:solidFill>
            </a:endParaRPr>
          </a:p>
        </p:txBody>
      </p:sp>
      <p:sp>
        <p:nvSpPr>
          <p:cNvPr id="6" name="正方形/長方形 5">
            <a:extLst>
              <a:ext uri="{FF2B5EF4-FFF2-40B4-BE49-F238E27FC236}">
                <a16:creationId xmlns:a16="http://schemas.microsoft.com/office/drawing/2014/main" id="{37A0B2FC-02B0-4192-A162-3EC8A797757C}"/>
              </a:ext>
            </a:extLst>
          </p:cNvPr>
          <p:cNvSpPr/>
          <p:nvPr/>
        </p:nvSpPr>
        <p:spPr>
          <a:xfrm>
            <a:off x="5672766" y="4458878"/>
            <a:ext cx="2212352" cy="333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ysClr val="windowText" lastClr="000000"/>
                </a:solidFill>
              </a:rPr>
              <a:t>Fig. </a:t>
            </a:r>
            <a:r>
              <a:rPr lang="en-US" altLang="ja-JP" sz="1400" dirty="0">
                <a:solidFill>
                  <a:sysClr val="windowText" lastClr="000000"/>
                </a:solidFill>
              </a:rPr>
              <a:t>. Slider Example</a:t>
            </a:r>
            <a:endParaRPr kumimoji="1" lang="ja-JP" altLang="en-US" sz="1400" dirty="0">
              <a:solidFill>
                <a:sysClr val="windowText" lastClr="000000"/>
              </a:solidFill>
            </a:endParaRPr>
          </a:p>
        </p:txBody>
      </p:sp>
      <p:sp>
        <p:nvSpPr>
          <p:cNvPr id="4" name="四角形: 角を丸くする 3">
            <a:extLst>
              <a:ext uri="{FF2B5EF4-FFF2-40B4-BE49-F238E27FC236}">
                <a16:creationId xmlns:a16="http://schemas.microsoft.com/office/drawing/2014/main" id="{45BDB26F-6686-492C-82AE-BEEE7BAA4130}"/>
              </a:ext>
            </a:extLst>
          </p:cNvPr>
          <p:cNvSpPr/>
          <p:nvPr/>
        </p:nvSpPr>
        <p:spPr>
          <a:xfrm>
            <a:off x="5605384" y="4792038"/>
            <a:ext cx="2340634" cy="1491341"/>
          </a:xfrm>
          <a:prstGeom prst="roundRect">
            <a:avLst>
              <a:gd name="adj" fmla="val 7818"/>
            </a:avLst>
          </a:prstGeom>
          <a:solidFill>
            <a:srgbClr val="DAE3F3"/>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accent1">
                    <a:lumMod val="50000"/>
                  </a:schemeClr>
                </a:solidFill>
              </a:rPr>
              <a:t>Move the slider in the direction that emphasizes either cooking time or ingredient cost.</a:t>
            </a:r>
            <a:endParaRPr kumimoji="1" lang="ja-JP" altLang="en-US" sz="1400" dirty="0">
              <a:solidFill>
                <a:schemeClr val="accent1">
                  <a:lumMod val="50000"/>
                </a:schemeClr>
              </a:solidFill>
            </a:endParaRPr>
          </a:p>
        </p:txBody>
      </p:sp>
      <p:sp>
        <p:nvSpPr>
          <p:cNvPr id="7" name="正方形/長方形 6">
            <a:extLst>
              <a:ext uri="{FF2B5EF4-FFF2-40B4-BE49-F238E27FC236}">
                <a16:creationId xmlns:a16="http://schemas.microsoft.com/office/drawing/2014/main" id="{A8DFDFCB-92D0-4CD1-A7E1-6DD64559C55E}"/>
              </a:ext>
            </a:extLst>
          </p:cNvPr>
          <p:cNvSpPr/>
          <p:nvPr/>
        </p:nvSpPr>
        <p:spPr>
          <a:xfrm>
            <a:off x="8408709" y="4526436"/>
            <a:ext cx="2628114" cy="52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ysClr val="windowText" lastClr="000000"/>
              </a:solidFill>
            </a:endParaRPr>
          </a:p>
        </p:txBody>
      </p:sp>
      <p:sp>
        <p:nvSpPr>
          <p:cNvPr id="5" name="四角形: 角を丸くする 4">
            <a:extLst>
              <a:ext uri="{FF2B5EF4-FFF2-40B4-BE49-F238E27FC236}">
                <a16:creationId xmlns:a16="http://schemas.microsoft.com/office/drawing/2014/main" id="{07616392-E41C-4C8E-878F-B61ECD5C3E0D}"/>
              </a:ext>
            </a:extLst>
          </p:cNvPr>
          <p:cNvSpPr/>
          <p:nvPr/>
        </p:nvSpPr>
        <p:spPr>
          <a:xfrm>
            <a:off x="8408709" y="4859595"/>
            <a:ext cx="2560732" cy="905400"/>
          </a:xfrm>
          <a:prstGeom prst="roundRect">
            <a:avLst>
              <a:gd name="adj" fmla="val 14585"/>
            </a:avLst>
          </a:prstGeom>
          <a:solidFill>
            <a:srgbClr val="DAE3F3"/>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accent1">
                    <a:lumMod val="50000"/>
                  </a:schemeClr>
                </a:solidFill>
              </a:rPr>
              <a:t>The Pareto solution outputs a menu according to the slider.</a:t>
            </a:r>
            <a:endParaRPr kumimoji="1" lang="ja-JP" altLang="en-US" sz="1400" dirty="0">
              <a:solidFill>
                <a:schemeClr val="accent1">
                  <a:lumMod val="50000"/>
                </a:schemeClr>
              </a:solidFill>
            </a:endParaRPr>
          </a:p>
        </p:txBody>
      </p:sp>
      <p:sp>
        <p:nvSpPr>
          <p:cNvPr id="8" name="テキスト ボックス 7">
            <a:extLst>
              <a:ext uri="{FF2B5EF4-FFF2-40B4-BE49-F238E27FC236}">
                <a16:creationId xmlns:a16="http://schemas.microsoft.com/office/drawing/2014/main" id="{0D92EAAA-BE49-47E8-AFF4-FD00101DBB88}"/>
              </a:ext>
            </a:extLst>
          </p:cNvPr>
          <p:cNvSpPr txBox="1"/>
          <p:nvPr/>
        </p:nvSpPr>
        <p:spPr>
          <a:xfrm>
            <a:off x="8696189" y="4510846"/>
            <a:ext cx="1993808" cy="307777"/>
          </a:xfrm>
          <a:prstGeom prst="rect">
            <a:avLst/>
          </a:prstGeom>
          <a:noFill/>
        </p:spPr>
        <p:txBody>
          <a:bodyPr wrap="square" rtlCol="0">
            <a:spAutoFit/>
          </a:bodyPr>
          <a:lstStyle/>
          <a:p>
            <a:r>
              <a:rPr kumimoji="1" lang="en-US" altLang="ja-JP" sz="1400" dirty="0"/>
              <a:t>Fig. </a:t>
            </a:r>
            <a:r>
              <a:rPr lang="en-US" altLang="ja-JP" sz="1400" dirty="0"/>
              <a:t>. Pareto solution</a:t>
            </a:r>
            <a:endParaRPr kumimoji="1" lang="ja-JP" altLang="en-US" sz="1400" dirty="0"/>
          </a:p>
        </p:txBody>
      </p:sp>
      <p:sp>
        <p:nvSpPr>
          <p:cNvPr id="9" name="正方形/長方形 8">
            <a:extLst>
              <a:ext uri="{FF2B5EF4-FFF2-40B4-BE49-F238E27FC236}">
                <a16:creationId xmlns:a16="http://schemas.microsoft.com/office/drawing/2014/main" id="{E6AF4E60-9075-4E0F-A9C5-EBF88E1C3C32}"/>
              </a:ext>
            </a:extLst>
          </p:cNvPr>
          <p:cNvSpPr/>
          <p:nvPr/>
        </p:nvSpPr>
        <p:spPr>
          <a:xfrm>
            <a:off x="2545237" y="2196445"/>
            <a:ext cx="1640264" cy="6315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sz="1200" dirty="0"/>
              <a:t>(1) When instructed from the screen</a:t>
            </a:r>
            <a:endParaRPr kumimoji="1" lang="ja-JP" altLang="en-US" sz="1200" dirty="0"/>
          </a:p>
        </p:txBody>
      </p:sp>
      <p:sp>
        <p:nvSpPr>
          <p:cNvPr id="10" name="正方形/長方形 9">
            <a:extLst>
              <a:ext uri="{FF2B5EF4-FFF2-40B4-BE49-F238E27FC236}">
                <a16:creationId xmlns:a16="http://schemas.microsoft.com/office/drawing/2014/main" id="{3A5DE7F3-51AD-4A16-BF9A-E46C885148CB}"/>
              </a:ext>
            </a:extLst>
          </p:cNvPr>
          <p:cNvSpPr/>
          <p:nvPr/>
        </p:nvSpPr>
        <p:spPr>
          <a:xfrm>
            <a:off x="4573570" y="1963585"/>
            <a:ext cx="1940351" cy="86445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sz="1200" dirty="0"/>
              <a:t>(2) The answer comes from the information system.</a:t>
            </a:r>
            <a:endParaRPr kumimoji="1" lang="ja-JP" altLang="en-US" sz="1200" dirty="0"/>
          </a:p>
        </p:txBody>
      </p:sp>
      <p:sp>
        <p:nvSpPr>
          <p:cNvPr id="11" name="テキスト ボックス 10">
            <a:extLst>
              <a:ext uri="{FF2B5EF4-FFF2-40B4-BE49-F238E27FC236}">
                <a16:creationId xmlns:a16="http://schemas.microsoft.com/office/drawing/2014/main" id="{BBE8480D-BF57-4A27-8940-23BD414F9803}"/>
              </a:ext>
            </a:extLst>
          </p:cNvPr>
          <p:cNvSpPr txBox="1"/>
          <p:nvPr/>
        </p:nvSpPr>
        <p:spPr>
          <a:xfrm>
            <a:off x="2752895" y="2876528"/>
            <a:ext cx="2838160" cy="276999"/>
          </a:xfrm>
          <a:prstGeom prst="rect">
            <a:avLst/>
          </a:prstGeom>
          <a:solidFill>
            <a:schemeClr val="bg1"/>
          </a:solidFill>
        </p:spPr>
        <p:txBody>
          <a:bodyPr wrap="square" rtlCol="0">
            <a:spAutoFit/>
          </a:bodyPr>
          <a:lstStyle/>
          <a:p>
            <a:r>
              <a:rPr lang="en-US" altLang="ja-JP" sz="1200" dirty="0"/>
              <a:t>Fig. . Image of interactive processing</a:t>
            </a:r>
            <a:endParaRPr kumimoji="1" lang="ja-JP" altLang="en-US" sz="1200" dirty="0"/>
          </a:p>
        </p:txBody>
      </p:sp>
      <p:sp>
        <p:nvSpPr>
          <p:cNvPr id="15" name="四角形: 角を丸くする 14">
            <a:extLst>
              <a:ext uri="{FF2B5EF4-FFF2-40B4-BE49-F238E27FC236}">
                <a16:creationId xmlns:a16="http://schemas.microsoft.com/office/drawing/2014/main" id="{3C682FF0-A75F-4D56-A373-DC69104FB052}"/>
              </a:ext>
            </a:extLst>
          </p:cNvPr>
          <p:cNvSpPr/>
          <p:nvPr/>
        </p:nvSpPr>
        <p:spPr>
          <a:xfrm>
            <a:off x="7250654" y="687748"/>
            <a:ext cx="4203986" cy="2140293"/>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16" name="四角形: 角を丸くする 15">
            <a:extLst>
              <a:ext uri="{FF2B5EF4-FFF2-40B4-BE49-F238E27FC236}">
                <a16:creationId xmlns:a16="http://schemas.microsoft.com/office/drawing/2014/main" id="{9F6CAD12-5B10-4CC6-899A-4FB781BC0234}"/>
              </a:ext>
            </a:extLst>
          </p:cNvPr>
          <p:cNvSpPr/>
          <p:nvPr/>
        </p:nvSpPr>
        <p:spPr>
          <a:xfrm>
            <a:off x="8101467" y="452554"/>
            <a:ext cx="2488853" cy="50599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b="1" dirty="0"/>
              <a:t>normalization </a:t>
            </a:r>
            <a:endParaRPr kumimoji="1" lang="ja-JP" altLang="en-US" b="1" dirty="0"/>
          </a:p>
        </p:txBody>
      </p:sp>
      <p:pic>
        <p:nvPicPr>
          <p:cNvPr id="18" name="図 17">
            <a:extLst>
              <a:ext uri="{FF2B5EF4-FFF2-40B4-BE49-F238E27FC236}">
                <a16:creationId xmlns:a16="http://schemas.microsoft.com/office/drawing/2014/main" id="{E1A4074C-DC79-4AE2-AFFE-71CD33D42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3543" y="2087876"/>
            <a:ext cx="2324699" cy="693240"/>
          </a:xfrm>
          <a:prstGeom prst="rect">
            <a:avLst/>
          </a:prstGeom>
        </p:spPr>
      </p:pic>
      <p:sp>
        <p:nvSpPr>
          <p:cNvPr id="17" name="テキスト ボックス 16">
            <a:extLst>
              <a:ext uri="{FF2B5EF4-FFF2-40B4-BE49-F238E27FC236}">
                <a16:creationId xmlns:a16="http://schemas.microsoft.com/office/drawing/2014/main" id="{D5F1F038-69BF-4BF2-9C01-69C44574EB90}"/>
              </a:ext>
            </a:extLst>
          </p:cNvPr>
          <p:cNvSpPr txBox="1"/>
          <p:nvPr/>
        </p:nvSpPr>
        <p:spPr>
          <a:xfrm>
            <a:off x="7328131" y="1018899"/>
            <a:ext cx="4126508" cy="1169551"/>
          </a:xfrm>
          <a:prstGeom prst="rect">
            <a:avLst/>
          </a:prstGeom>
          <a:noFill/>
        </p:spPr>
        <p:txBody>
          <a:bodyPr wrap="square" rtlCol="0">
            <a:spAutoFit/>
          </a:bodyPr>
          <a:lstStyle/>
          <a:p>
            <a:r>
              <a:rPr lang="en-US" altLang="ja-JP" sz="1400" dirty="0"/>
              <a:t>A method of scaling data to a minimum value of 0 and a maximum value of 1.</a:t>
            </a:r>
          </a:p>
          <a:p>
            <a:r>
              <a:rPr lang="en-US" altLang="ja-JP" sz="1400" dirty="0"/>
              <a:t>i=1.. .n, the i-th observed value is x</a:t>
            </a:r>
            <a:r>
              <a:rPr lang="en-US" altLang="ja-JP" sz="1400" baseline="-25000" dirty="0"/>
              <a:t>i</a:t>
            </a:r>
            <a:r>
              <a:rPr lang="en-US" altLang="ja-JP" sz="1400" dirty="0"/>
              <a:t>, the total observed location is x, and the normalized value is x</a:t>
            </a:r>
            <a:r>
              <a:rPr lang="ja-JP" altLang="en-US" sz="1400" dirty="0"/>
              <a:t>‘</a:t>
            </a:r>
            <a:r>
              <a:rPr lang="en-US" altLang="ja-JP" sz="1400" dirty="0"/>
              <a:t>, the following equation is given.</a:t>
            </a:r>
            <a:endParaRPr kumimoji="1" lang="ja-JP" altLang="en-US" sz="1400" dirty="0"/>
          </a:p>
        </p:txBody>
      </p:sp>
      <p:sp>
        <p:nvSpPr>
          <p:cNvPr id="19" name="テキスト ボックス 18">
            <a:extLst>
              <a:ext uri="{FF2B5EF4-FFF2-40B4-BE49-F238E27FC236}">
                <a16:creationId xmlns:a16="http://schemas.microsoft.com/office/drawing/2014/main" id="{48694D98-2F37-4ED3-9C47-AD17099F50AC}"/>
              </a:ext>
            </a:extLst>
          </p:cNvPr>
          <p:cNvSpPr txBox="1"/>
          <p:nvPr/>
        </p:nvSpPr>
        <p:spPr>
          <a:xfrm>
            <a:off x="9063106" y="4369846"/>
            <a:ext cx="1203841" cy="200055"/>
          </a:xfrm>
          <a:prstGeom prst="rect">
            <a:avLst/>
          </a:prstGeom>
          <a:solidFill>
            <a:schemeClr val="bg1"/>
          </a:solidFill>
        </p:spPr>
        <p:txBody>
          <a:bodyPr wrap="square" rtlCol="0">
            <a:spAutoFit/>
          </a:bodyPr>
          <a:lstStyle/>
          <a:p>
            <a:r>
              <a:rPr lang="en-US" altLang="ja-JP" sz="700" b="1" dirty="0"/>
              <a:t>Objective function f</a:t>
            </a:r>
            <a:r>
              <a:rPr lang="en-US" altLang="ja-JP" sz="700" b="1" baseline="-25000" dirty="0"/>
              <a:t>2</a:t>
            </a:r>
            <a:r>
              <a:rPr lang="en-US" altLang="ja-JP" sz="700" b="1" dirty="0"/>
              <a:t>(x)</a:t>
            </a:r>
            <a:endParaRPr kumimoji="1" lang="ja-JP" altLang="en-US" sz="700" b="1" dirty="0"/>
          </a:p>
        </p:txBody>
      </p:sp>
      <p:sp>
        <p:nvSpPr>
          <p:cNvPr id="20" name="テキスト ボックス 19">
            <a:extLst>
              <a:ext uri="{FF2B5EF4-FFF2-40B4-BE49-F238E27FC236}">
                <a16:creationId xmlns:a16="http://schemas.microsoft.com/office/drawing/2014/main" id="{886862F6-580F-4548-B556-F560A8ED9AF6}"/>
              </a:ext>
            </a:extLst>
          </p:cNvPr>
          <p:cNvSpPr txBox="1"/>
          <p:nvPr/>
        </p:nvSpPr>
        <p:spPr>
          <a:xfrm rot="16200000">
            <a:off x="8094268" y="3569416"/>
            <a:ext cx="1203841" cy="200055"/>
          </a:xfrm>
          <a:prstGeom prst="rect">
            <a:avLst/>
          </a:prstGeom>
          <a:solidFill>
            <a:schemeClr val="bg1"/>
          </a:solidFill>
        </p:spPr>
        <p:txBody>
          <a:bodyPr wrap="square" rtlCol="0">
            <a:spAutoFit/>
          </a:bodyPr>
          <a:lstStyle/>
          <a:p>
            <a:r>
              <a:rPr lang="en-US" altLang="ja-JP" sz="700" b="1" dirty="0"/>
              <a:t>Objective function f</a:t>
            </a:r>
            <a:r>
              <a:rPr lang="en-US" altLang="ja-JP" sz="700" b="1" baseline="-25000" dirty="0"/>
              <a:t>1</a:t>
            </a:r>
            <a:r>
              <a:rPr lang="en-US" altLang="ja-JP" sz="700" b="1" dirty="0"/>
              <a:t>(x)</a:t>
            </a:r>
            <a:endParaRPr kumimoji="1" lang="ja-JP" altLang="en-US" sz="700" b="1" dirty="0"/>
          </a:p>
        </p:txBody>
      </p:sp>
    </p:spTree>
    <p:extLst>
      <p:ext uri="{BB962C8B-B14F-4D97-AF65-F5344CB8AC3E}">
        <p14:creationId xmlns:p14="http://schemas.microsoft.com/office/powerpoint/2010/main" val="105807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91FF56F0-E7ED-4333-8A19-B4BA74921794}"/>
              </a:ext>
            </a:extLst>
          </p:cNvPr>
          <p:cNvSpPr/>
          <p:nvPr/>
        </p:nvSpPr>
        <p:spPr>
          <a:xfrm>
            <a:off x="7532016" y="-933254"/>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D53F0B3A-4136-4DD3-85DE-197230509F08}"/>
              </a:ext>
            </a:extLst>
          </p:cNvPr>
          <p:cNvSpPr/>
          <p:nvPr/>
        </p:nvSpPr>
        <p:spPr>
          <a:xfrm>
            <a:off x="5938887" y="1583703"/>
            <a:ext cx="5242718" cy="3035431"/>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4" name="四角形: 角を丸くする 3">
            <a:extLst>
              <a:ext uri="{FF2B5EF4-FFF2-40B4-BE49-F238E27FC236}">
                <a16:creationId xmlns:a16="http://schemas.microsoft.com/office/drawing/2014/main" id="{4E542CA9-540F-41F4-91DD-EC236D881908}"/>
              </a:ext>
            </a:extLst>
          </p:cNvPr>
          <p:cNvSpPr/>
          <p:nvPr/>
        </p:nvSpPr>
        <p:spPr>
          <a:xfrm>
            <a:off x="6645897" y="1319753"/>
            <a:ext cx="3157979" cy="6693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b="1" dirty="0"/>
              <a:t>normalization </a:t>
            </a:r>
            <a:endParaRPr kumimoji="1" lang="ja-JP" altLang="en-US" b="1" dirty="0"/>
          </a:p>
        </p:txBody>
      </p:sp>
      <p:sp>
        <p:nvSpPr>
          <p:cNvPr id="5" name="テキスト ボックス 4">
            <a:extLst>
              <a:ext uri="{FF2B5EF4-FFF2-40B4-BE49-F238E27FC236}">
                <a16:creationId xmlns:a16="http://schemas.microsoft.com/office/drawing/2014/main" id="{6CF1D896-1A4B-495B-A983-1DA18C455AFB}"/>
              </a:ext>
            </a:extLst>
          </p:cNvPr>
          <p:cNvSpPr txBox="1"/>
          <p:nvPr/>
        </p:nvSpPr>
        <p:spPr>
          <a:xfrm>
            <a:off x="6096000" y="1989056"/>
            <a:ext cx="4923934" cy="1754326"/>
          </a:xfrm>
          <a:prstGeom prst="rect">
            <a:avLst/>
          </a:prstGeom>
          <a:noFill/>
        </p:spPr>
        <p:txBody>
          <a:bodyPr wrap="square" rtlCol="0">
            <a:spAutoFit/>
          </a:bodyPr>
          <a:lstStyle/>
          <a:p>
            <a:r>
              <a:rPr lang="en-US" altLang="ja-JP" dirty="0"/>
              <a:t>A method of scaling data to a minimum value of 0 and a maximum value of 1.</a:t>
            </a:r>
          </a:p>
          <a:p>
            <a:r>
              <a:rPr lang="en-US" altLang="ja-JP" dirty="0"/>
              <a:t>i=1.. .n, the i-th observed value is x</a:t>
            </a:r>
            <a:r>
              <a:rPr lang="en-US" altLang="ja-JP" baseline="-25000" dirty="0"/>
              <a:t>i</a:t>
            </a:r>
            <a:r>
              <a:rPr lang="en-US" altLang="ja-JP" dirty="0"/>
              <a:t>, the total observed location is x, and the normalized value is x</a:t>
            </a:r>
            <a:r>
              <a:rPr lang="ja-JP" altLang="en-US" dirty="0"/>
              <a:t>‘</a:t>
            </a:r>
            <a:r>
              <a:rPr lang="en-US" altLang="ja-JP" dirty="0"/>
              <a:t>, the following equation is given.</a:t>
            </a:r>
            <a:endParaRPr kumimoji="1" lang="ja-JP" altLang="en-US" dirty="0"/>
          </a:p>
        </p:txBody>
      </p:sp>
      <p:pic>
        <p:nvPicPr>
          <p:cNvPr id="7" name="図 6">
            <a:extLst>
              <a:ext uri="{FF2B5EF4-FFF2-40B4-BE49-F238E27FC236}">
                <a16:creationId xmlns:a16="http://schemas.microsoft.com/office/drawing/2014/main" id="{57AD0E7B-5D40-43E8-86F2-5E3EF715B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3619" y="3530790"/>
            <a:ext cx="2740257" cy="817162"/>
          </a:xfrm>
          <a:prstGeom prst="rect">
            <a:avLst/>
          </a:prstGeom>
        </p:spPr>
      </p:pic>
    </p:spTree>
    <p:extLst>
      <p:ext uri="{BB962C8B-B14F-4D97-AF65-F5344CB8AC3E}">
        <p14:creationId xmlns:p14="http://schemas.microsoft.com/office/powerpoint/2010/main" val="3206530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1369504-4C3D-40FF-8538-C467D05B7ED2}"/>
              </a:ext>
            </a:extLst>
          </p:cNvPr>
          <p:cNvSpPr txBox="1"/>
          <p:nvPr/>
        </p:nvSpPr>
        <p:spPr>
          <a:xfrm>
            <a:off x="368968" y="208547"/>
            <a:ext cx="4347411" cy="369332"/>
          </a:xfrm>
          <a:prstGeom prst="rect">
            <a:avLst/>
          </a:prstGeom>
          <a:noFill/>
        </p:spPr>
        <p:txBody>
          <a:bodyPr wrap="square" rtlCol="0">
            <a:spAutoFit/>
          </a:bodyPr>
          <a:lstStyle/>
          <a:p>
            <a:r>
              <a:rPr kumimoji="1" lang="en-US" altLang="ja-JP" dirty="0"/>
              <a:t>Web</a:t>
            </a:r>
            <a:r>
              <a:rPr kumimoji="1" lang="ja-JP" altLang="en-US" dirty="0"/>
              <a:t>上のレシピデータを活用</a:t>
            </a:r>
          </a:p>
        </p:txBody>
      </p:sp>
      <p:sp>
        <p:nvSpPr>
          <p:cNvPr id="4" name="正方形/長方形 3">
            <a:extLst>
              <a:ext uri="{FF2B5EF4-FFF2-40B4-BE49-F238E27FC236}">
                <a16:creationId xmlns:a16="http://schemas.microsoft.com/office/drawing/2014/main" id="{08F79FD9-F515-45FA-B7DA-F6B36301AA29}"/>
              </a:ext>
            </a:extLst>
          </p:cNvPr>
          <p:cNvSpPr/>
          <p:nvPr/>
        </p:nvSpPr>
        <p:spPr>
          <a:xfrm>
            <a:off x="529389" y="786063"/>
            <a:ext cx="11004885" cy="2069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レシピサイト「ボブとアンジー」から，主菜と副菜カテゴリに含まれる料理と，朝食</a:t>
            </a:r>
          </a:p>
          <a:p>
            <a:r>
              <a:rPr lang="ja-JP" altLang="en-US" dirty="0"/>
              <a:t>でキーワード検索した料理レシピデータ（必要材料，摂取栄養量，カロリーなど）を</a:t>
            </a:r>
          </a:p>
          <a:p>
            <a:r>
              <a:rPr lang="ja-JP" altLang="en-US" dirty="0"/>
              <a:t>スクレイピングし，食品価格動向を調査しているサイト「小売物価統計調査による価</a:t>
            </a:r>
          </a:p>
          <a:p>
            <a:r>
              <a:rPr lang="ja-JP" altLang="en-US" dirty="0"/>
              <a:t>格調査」から様々な食品とその価格データをスクレイピングする．次に，料理レシピ</a:t>
            </a:r>
          </a:p>
          <a:p>
            <a:r>
              <a:rPr lang="ja-JP" altLang="en-US" dirty="0"/>
              <a:t>データの食材と食材価格データの食材を照らし合わせて食材コストを計算する．</a:t>
            </a:r>
            <a:endParaRPr kumimoji="1" lang="ja-JP" altLang="en-US" dirty="0"/>
          </a:p>
        </p:txBody>
      </p:sp>
      <p:pic>
        <p:nvPicPr>
          <p:cNvPr id="6" name="図 5">
            <a:extLst>
              <a:ext uri="{FF2B5EF4-FFF2-40B4-BE49-F238E27FC236}">
                <a16:creationId xmlns:a16="http://schemas.microsoft.com/office/drawing/2014/main" id="{374F1019-5F89-45B3-92BC-8B52D8B0B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975" y="1721563"/>
            <a:ext cx="8738049" cy="4794496"/>
          </a:xfrm>
          <a:prstGeom prst="rect">
            <a:avLst/>
          </a:prstGeom>
        </p:spPr>
      </p:pic>
    </p:spTree>
    <p:extLst>
      <p:ext uri="{BB962C8B-B14F-4D97-AF65-F5344CB8AC3E}">
        <p14:creationId xmlns:p14="http://schemas.microsoft.com/office/powerpoint/2010/main" val="223902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7E8A3B3-7362-4A02-A530-D53C768AD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76" y="376990"/>
            <a:ext cx="10351054" cy="5897606"/>
          </a:xfrm>
          <a:prstGeom prst="rect">
            <a:avLst/>
          </a:prstGeom>
        </p:spPr>
      </p:pic>
      <p:sp>
        <p:nvSpPr>
          <p:cNvPr id="3" name="テキスト ボックス 2">
            <a:extLst>
              <a:ext uri="{FF2B5EF4-FFF2-40B4-BE49-F238E27FC236}">
                <a16:creationId xmlns:a16="http://schemas.microsoft.com/office/drawing/2014/main" id="{1E849B43-E382-47C9-8C7F-8884CEA6C062}"/>
              </a:ext>
            </a:extLst>
          </p:cNvPr>
          <p:cNvSpPr txBox="1"/>
          <p:nvPr/>
        </p:nvSpPr>
        <p:spPr>
          <a:xfrm>
            <a:off x="3176337" y="3429000"/>
            <a:ext cx="3023938" cy="338554"/>
          </a:xfrm>
          <a:prstGeom prst="rect">
            <a:avLst/>
          </a:prstGeom>
          <a:solidFill>
            <a:schemeClr val="bg1"/>
          </a:solidFill>
        </p:spPr>
        <p:txBody>
          <a:bodyPr wrap="square" rtlCol="0">
            <a:spAutoFit/>
          </a:bodyPr>
          <a:lstStyle/>
          <a:p>
            <a:r>
              <a:rPr kumimoji="1" lang="en-US" altLang="ja-JP" sz="1600" dirty="0"/>
              <a:t>Fig. </a:t>
            </a:r>
            <a:r>
              <a:rPr lang="en-US" altLang="ja-JP" sz="1600" dirty="0"/>
              <a:t>. Example of Recipe Data</a:t>
            </a:r>
            <a:endParaRPr kumimoji="1" lang="ja-JP" altLang="en-US" sz="1600" dirty="0"/>
          </a:p>
        </p:txBody>
      </p:sp>
      <p:sp>
        <p:nvSpPr>
          <p:cNvPr id="5" name="正方形/長方形 4">
            <a:extLst>
              <a:ext uri="{FF2B5EF4-FFF2-40B4-BE49-F238E27FC236}">
                <a16:creationId xmlns:a16="http://schemas.microsoft.com/office/drawing/2014/main" id="{23729CE6-018A-44D1-AD88-A8964424C1D8}"/>
              </a:ext>
            </a:extLst>
          </p:cNvPr>
          <p:cNvSpPr/>
          <p:nvPr/>
        </p:nvSpPr>
        <p:spPr>
          <a:xfrm>
            <a:off x="8398042" y="3184358"/>
            <a:ext cx="577516" cy="3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40FE4B0-1FB0-42B0-8195-8AFD0FD429B2}"/>
              </a:ext>
            </a:extLst>
          </p:cNvPr>
          <p:cNvSpPr txBox="1"/>
          <p:nvPr/>
        </p:nvSpPr>
        <p:spPr>
          <a:xfrm>
            <a:off x="8739436" y="3156516"/>
            <a:ext cx="3023937" cy="338554"/>
          </a:xfrm>
          <a:prstGeom prst="rect">
            <a:avLst/>
          </a:prstGeom>
          <a:solidFill>
            <a:schemeClr val="bg1"/>
          </a:solidFill>
        </p:spPr>
        <p:txBody>
          <a:bodyPr wrap="square" rtlCol="0">
            <a:spAutoFit/>
          </a:bodyPr>
          <a:lstStyle/>
          <a:p>
            <a:r>
              <a:rPr kumimoji="1" lang="en-US" altLang="ja-JP" sz="1600" dirty="0"/>
              <a:t>Fig. </a:t>
            </a:r>
            <a:r>
              <a:rPr lang="en-US" altLang="ja-JP" sz="1600" dirty="0"/>
              <a:t>. Ingredient Data</a:t>
            </a:r>
            <a:endParaRPr kumimoji="1" lang="ja-JP" altLang="en-US" sz="1600" dirty="0"/>
          </a:p>
        </p:txBody>
      </p:sp>
      <p:sp>
        <p:nvSpPr>
          <p:cNvPr id="7" name="正方形/長方形 6">
            <a:extLst>
              <a:ext uri="{FF2B5EF4-FFF2-40B4-BE49-F238E27FC236}">
                <a16:creationId xmlns:a16="http://schemas.microsoft.com/office/drawing/2014/main" id="{9DBBEBE0-3E4A-4710-A022-73BC9FD047C7}"/>
              </a:ext>
            </a:extLst>
          </p:cNvPr>
          <p:cNvSpPr/>
          <p:nvPr/>
        </p:nvSpPr>
        <p:spPr>
          <a:xfrm>
            <a:off x="2505467" y="5936042"/>
            <a:ext cx="577516" cy="3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179FE12-B8F3-47AD-9FB0-F2A71811C749}"/>
              </a:ext>
            </a:extLst>
          </p:cNvPr>
          <p:cNvSpPr txBox="1"/>
          <p:nvPr/>
        </p:nvSpPr>
        <p:spPr>
          <a:xfrm>
            <a:off x="2671010" y="5936042"/>
            <a:ext cx="3023938" cy="338554"/>
          </a:xfrm>
          <a:prstGeom prst="rect">
            <a:avLst/>
          </a:prstGeom>
          <a:solidFill>
            <a:schemeClr val="bg1"/>
          </a:solidFill>
        </p:spPr>
        <p:txBody>
          <a:bodyPr wrap="square" rtlCol="0">
            <a:spAutoFit/>
          </a:bodyPr>
          <a:lstStyle/>
          <a:p>
            <a:r>
              <a:rPr kumimoji="1" lang="en-US" altLang="ja-JP" sz="1600" dirty="0"/>
              <a:t>Fig. </a:t>
            </a:r>
            <a:r>
              <a:rPr lang="en-US" altLang="ja-JP" sz="1600" dirty="0"/>
              <a:t>. Output Pareto solution</a:t>
            </a:r>
            <a:endParaRPr kumimoji="1" lang="ja-JP" altLang="en-US" sz="1600" dirty="0"/>
          </a:p>
        </p:txBody>
      </p:sp>
      <p:sp>
        <p:nvSpPr>
          <p:cNvPr id="9" name="正方形/長方形 8">
            <a:extLst>
              <a:ext uri="{FF2B5EF4-FFF2-40B4-BE49-F238E27FC236}">
                <a16:creationId xmlns:a16="http://schemas.microsoft.com/office/drawing/2014/main" id="{F0DCB508-219C-479A-A0A8-0B7ADF951A71}"/>
              </a:ext>
            </a:extLst>
          </p:cNvPr>
          <p:cNvSpPr/>
          <p:nvPr/>
        </p:nvSpPr>
        <p:spPr>
          <a:xfrm>
            <a:off x="8148776" y="6019568"/>
            <a:ext cx="2796447" cy="3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B760863-B470-4797-9AAC-F48203472873}"/>
              </a:ext>
            </a:extLst>
          </p:cNvPr>
          <p:cNvSpPr txBox="1"/>
          <p:nvPr/>
        </p:nvSpPr>
        <p:spPr>
          <a:xfrm>
            <a:off x="8464216" y="6047410"/>
            <a:ext cx="2113547" cy="338554"/>
          </a:xfrm>
          <a:prstGeom prst="rect">
            <a:avLst/>
          </a:prstGeom>
          <a:solidFill>
            <a:schemeClr val="bg1"/>
          </a:solidFill>
        </p:spPr>
        <p:txBody>
          <a:bodyPr wrap="square" rtlCol="0">
            <a:spAutoFit/>
          </a:bodyPr>
          <a:lstStyle/>
          <a:p>
            <a:r>
              <a:rPr kumimoji="1" lang="en-US" altLang="ja-JP" sz="1600" dirty="0"/>
              <a:t>Fig. </a:t>
            </a:r>
            <a:r>
              <a:rPr lang="en-US" altLang="ja-JP" sz="1600" dirty="0"/>
              <a:t>. Sliders created</a:t>
            </a:r>
            <a:endParaRPr kumimoji="1" lang="ja-JP" altLang="en-US" sz="1600" dirty="0"/>
          </a:p>
        </p:txBody>
      </p:sp>
    </p:spTree>
    <p:extLst>
      <p:ext uri="{BB962C8B-B14F-4D97-AF65-F5344CB8AC3E}">
        <p14:creationId xmlns:p14="http://schemas.microsoft.com/office/powerpoint/2010/main" val="525720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2656ADF-1108-4238-B805-54636DDB9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186" y="1724383"/>
            <a:ext cx="8331628" cy="4692891"/>
          </a:xfrm>
          <a:prstGeom prst="rect">
            <a:avLst/>
          </a:prstGeom>
        </p:spPr>
      </p:pic>
    </p:spTree>
    <p:extLst>
      <p:ext uri="{BB962C8B-B14F-4D97-AF65-F5344CB8AC3E}">
        <p14:creationId xmlns:p14="http://schemas.microsoft.com/office/powerpoint/2010/main" val="2535361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226BF7F-ACFF-4AEC-B1F8-E965B3B13E2D}"/>
              </a:ext>
            </a:extLst>
          </p:cNvPr>
          <p:cNvPicPr>
            <a:picLocks noChangeAspect="1"/>
          </p:cNvPicPr>
          <p:nvPr/>
        </p:nvPicPr>
        <p:blipFill>
          <a:blip r:embed="rId2"/>
          <a:stretch>
            <a:fillRect/>
          </a:stretch>
        </p:blipFill>
        <p:spPr>
          <a:xfrm>
            <a:off x="866274" y="1975987"/>
            <a:ext cx="3352800" cy="1882140"/>
          </a:xfrm>
          <a:prstGeom prst="rect">
            <a:avLst/>
          </a:prstGeom>
        </p:spPr>
      </p:pic>
      <p:pic>
        <p:nvPicPr>
          <p:cNvPr id="5" name="図 4">
            <a:extLst>
              <a:ext uri="{FF2B5EF4-FFF2-40B4-BE49-F238E27FC236}">
                <a16:creationId xmlns:a16="http://schemas.microsoft.com/office/drawing/2014/main" id="{9FA35751-4A8B-4AD7-B180-9AA93BEC6285}"/>
              </a:ext>
            </a:extLst>
          </p:cNvPr>
          <p:cNvPicPr>
            <a:picLocks noChangeAspect="1"/>
          </p:cNvPicPr>
          <p:nvPr/>
        </p:nvPicPr>
        <p:blipFill>
          <a:blip r:embed="rId3"/>
          <a:stretch>
            <a:fillRect/>
          </a:stretch>
        </p:blipFill>
        <p:spPr>
          <a:xfrm>
            <a:off x="4499610" y="1975987"/>
            <a:ext cx="3192780" cy="1882140"/>
          </a:xfrm>
          <a:prstGeom prst="rect">
            <a:avLst/>
          </a:prstGeom>
        </p:spPr>
      </p:pic>
      <p:pic>
        <p:nvPicPr>
          <p:cNvPr id="6" name="図 5">
            <a:extLst>
              <a:ext uri="{FF2B5EF4-FFF2-40B4-BE49-F238E27FC236}">
                <a16:creationId xmlns:a16="http://schemas.microsoft.com/office/drawing/2014/main" id="{95413E95-3924-4772-8195-AE2FE86238B2}"/>
              </a:ext>
            </a:extLst>
          </p:cNvPr>
          <p:cNvPicPr>
            <a:picLocks noChangeAspect="1"/>
          </p:cNvPicPr>
          <p:nvPr/>
        </p:nvPicPr>
        <p:blipFill>
          <a:blip r:embed="rId4"/>
          <a:stretch>
            <a:fillRect/>
          </a:stretch>
        </p:blipFill>
        <p:spPr>
          <a:xfrm>
            <a:off x="7972926" y="1857877"/>
            <a:ext cx="3345180" cy="2118360"/>
          </a:xfrm>
          <a:prstGeom prst="rect">
            <a:avLst/>
          </a:prstGeom>
        </p:spPr>
      </p:pic>
      <p:sp>
        <p:nvSpPr>
          <p:cNvPr id="7" name="テキスト ボックス 6">
            <a:extLst>
              <a:ext uri="{FF2B5EF4-FFF2-40B4-BE49-F238E27FC236}">
                <a16:creationId xmlns:a16="http://schemas.microsoft.com/office/drawing/2014/main" id="{83B7E4E7-A46C-4ADD-986E-A944ADCFFADF}"/>
              </a:ext>
            </a:extLst>
          </p:cNvPr>
          <p:cNvSpPr txBox="1"/>
          <p:nvPr/>
        </p:nvSpPr>
        <p:spPr>
          <a:xfrm>
            <a:off x="1473868" y="1519323"/>
            <a:ext cx="2137611" cy="338554"/>
          </a:xfrm>
          <a:prstGeom prst="rect">
            <a:avLst/>
          </a:prstGeom>
          <a:noFill/>
        </p:spPr>
        <p:txBody>
          <a:bodyPr wrap="square" rtlCol="0">
            <a:spAutoFit/>
          </a:bodyPr>
          <a:lstStyle/>
          <a:p>
            <a:r>
              <a:rPr kumimoji="1" lang="en-US" altLang="ja-JP" sz="1600" dirty="0"/>
              <a:t>Tab. </a:t>
            </a:r>
            <a:r>
              <a:rPr lang="en-US" altLang="ja-JP" sz="1600" dirty="0"/>
              <a:t>. Output Recipe</a:t>
            </a:r>
            <a:endParaRPr kumimoji="1" lang="ja-JP" altLang="en-US" sz="1600" dirty="0"/>
          </a:p>
        </p:txBody>
      </p:sp>
      <p:sp>
        <p:nvSpPr>
          <p:cNvPr id="8" name="テキスト ボックス 7">
            <a:extLst>
              <a:ext uri="{FF2B5EF4-FFF2-40B4-BE49-F238E27FC236}">
                <a16:creationId xmlns:a16="http://schemas.microsoft.com/office/drawing/2014/main" id="{5BDDF76C-668B-4840-B21B-37D6925CDFDA}"/>
              </a:ext>
            </a:extLst>
          </p:cNvPr>
          <p:cNvSpPr txBox="1"/>
          <p:nvPr/>
        </p:nvSpPr>
        <p:spPr>
          <a:xfrm>
            <a:off x="4173956" y="1519323"/>
            <a:ext cx="3844089" cy="338554"/>
          </a:xfrm>
          <a:prstGeom prst="rect">
            <a:avLst/>
          </a:prstGeom>
          <a:noFill/>
        </p:spPr>
        <p:txBody>
          <a:bodyPr wrap="square" rtlCol="0">
            <a:spAutoFit/>
          </a:bodyPr>
          <a:lstStyle/>
          <a:p>
            <a:r>
              <a:rPr kumimoji="1" lang="en-US" altLang="ja-JP" sz="1600" dirty="0"/>
              <a:t>Tab. </a:t>
            </a:r>
            <a:r>
              <a:rPr lang="en-US" altLang="ja-JP" sz="1600" dirty="0"/>
              <a:t>. Parameters for healthy subjects</a:t>
            </a:r>
            <a:endParaRPr kumimoji="1" lang="ja-JP" altLang="en-US" sz="1600" dirty="0"/>
          </a:p>
        </p:txBody>
      </p:sp>
      <p:sp>
        <p:nvSpPr>
          <p:cNvPr id="9" name="テキスト ボックス 8">
            <a:extLst>
              <a:ext uri="{FF2B5EF4-FFF2-40B4-BE49-F238E27FC236}">
                <a16:creationId xmlns:a16="http://schemas.microsoft.com/office/drawing/2014/main" id="{DAC8A687-C21E-4EF4-BA82-6172EBFEC5E5}"/>
              </a:ext>
            </a:extLst>
          </p:cNvPr>
          <p:cNvSpPr txBox="1"/>
          <p:nvPr/>
        </p:nvSpPr>
        <p:spPr>
          <a:xfrm>
            <a:off x="8443460" y="1447132"/>
            <a:ext cx="2404111" cy="338554"/>
          </a:xfrm>
          <a:prstGeom prst="rect">
            <a:avLst/>
          </a:prstGeom>
          <a:noFill/>
        </p:spPr>
        <p:txBody>
          <a:bodyPr wrap="square" rtlCol="0">
            <a:spAutoFit/>
          </a:bodyPr>
          <a:lstStyle/>
          <a:p>
            <a:r>
              <a:rPr kumimoji="1" lang="en-US" altLang="ja-JP" sz="1600" dirty="0"/>
              <a:t>Tab. </a:t>
            </a:r>
            <a:r>
              <a:rPr lang="en-US" altLang="ja-JP" sz="1600" dirty="0"/>
              <a:t>. Set Constraints</a:t>
            </a:r>
            <a:endParaRPr kumimoji="1" lang="ja-JP" altLang="en-US" sz="1600" dirty="0"/>
          </a:p>
        </p:txBody>
      </p:sp>
    </p:spTree>
    <p:extLst>
      <p:ext uri="{BB962C8B-B14F-4D97-AF65-F5344CB8AC3E}">
        <p14:creationId xmlns:p14="http://schemas.microsoft.com/office/powerpoint/2010/main" val="3029580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A73B0E9-E807-43B4-999D-5E35C7156995}"/>
              </a:ext>
            </a:extLst>
          </p:cNvPr>
          <p:cNvPicPr>
            <a:picLocks noChangeAspect="1"/>
          </p:cNvPicPr>
          <p:nvPr/>
        </p:nvPicPr>
        <p:blipFill>
          <a:blip r:embed="rId2"/>
          <a:stretch>
            <a:fillRect/>
          </a:stretch>
        </p:blipFill>
        <p:spPr>
          <a:xfrm>
            <a:off x="1421130" y="3885399"/>
            <a:ext cx="9349740" cy="1173480"/>
          </a:xfrm>
          <a:prstGeom prst="rect">
            <a:avLst/>
          </a:prstGeom>
        </p:spPr>
      </p:pic>
      <p:sp>
        <p:nvSpPr>
          <p:cNvPr id="4" name="テキスト ボックス 3">
            <a:extLst>
              <a:ext uri="{FF2B5EF4-FFF2-40B4-BE49-F238E27FC236}">
                <a16:creationId xmlns:a16="http://schemas.microsoft.com/office/drawing/2014/main" id="{96148003-E102-4FFA-B22B-90A11F1AD194}"/>
              </a:ext>
            </a:extLst>
          </p:cNvPr>
          <p:cNvSpPr txBox="1"/>
          <p:nvPr/>
        </p:nvSpPr>
        <p:spPr>
          <a:xfrm>
            <a:off x="2991852" y="1339516"/>
            <a:ext cx="6208295" cy="369332"/>
          </a:xfrm>
          <a:prstGeom prst="rect">
            <a:avLst/>
          </a:prstGeom>
          <a:noFill/>
        </p:spPr>
        <p:txBody>
          <a:bodyPr wrap="square" rtlCol="0">
            <a:spAutoFit/>
          </a:bodyPr>
          <a:lstStyle/>
          <a:p>
            <a:r>
              <a:rPr lang="en-US" altLang="ja-JP" dirty="0"/>
              <a:t>Tab. . Constraints for those who require a restricted diet.</a:t>
            </a:r>
            <a:endParaRPr kumimoji="1" lang="ja-JP" altLang="en-US" dirty="0"/>
          </a:p>
        </p:txBody>
      </p:sp>
      <p:sp>
        <p:nvSpPr>
          <p:cNvPr id="5" name="テキスト ボックス 4">
            <a:extLst>
              <a:ext uri="{FF2B5EF4-FFF2-40B4-BE49-F238E27FC236}">
                <a16:creationId xmlns:a16="http://schemas.microsoft.com/office/drawing/2014/main" id="{A841EEF3-5C1B-4EFE-B144-F274D8050A50}"/>
              </a:ext>
            </a:extLst>
          </p:cNvPr>
          <p:cNvSpPr txBox="1"/>
          <p:nvPr/>
        </p:nvSpPr>
        <p:spPr>
          <a:xfrm>
            <a:off x="4339388" y="3516067"/>
            <a:ext cx="3513222" cy="369332"/>
          </a:xfrm>
          <a:prstGeom prst="rect">
            <a:avLst/>
          </a:prstGeom>
          <a:noFill/>
        </p:spPr>
        <p:txBody>
          <a:bodyPr wrap="square" rtlCol="0">
            <a:spAutoFit/>
          </a:bodyPr>
          <a:lstStyle/>
          <a:p>
            <a:r>
              <a:rPr lang="en-US" altLang="ja-JP" dirty="0"/>
              <a:t>Tab. . Output menu parameters.</a:t>
            </a:r>
            <a:endParaRPr kumimoji="1" lang="ja-JP" altLang="en-US" dirty="0"/>
          </a:p>
        </p:txBody>
      </p:sp>
      <p:pic>
        <p:nvPicPr>
          <p:cNvPr id="6" name="図 5">
            <a:extLst>
              <a:ext uri="{FF2B5EF4-FFF2-40B4-BE49-F238E27FC236}">
                <a16:creationId xmlns:a16="http://schemas.microsoft.com/office/drawing/2014/main" id="{D3A71CC5-C006-478D-9B1C-696A6C51D554}"/>
              </a:ext>
            </a:extLst>
          </p:cNvPr>
          <p:cNvPicPr>
            <a:picLocks noChangeAspect="1"/>
          </p:cNvPicPr>
          <p:nvPr/>
        </p:nvPicPr>
        <p:blipFill>
          <a:blip r:embed="rId3"/>
          <a:stretch>
            <a:fillRect/>
          </a:stretch>
        </p:blipFill>
        <p:spPr>
          <a:xfrm>
            <a:off x="1287779" y="1708848"/>
            <a:ext cx="9616440" cy="1188720"/>
          </a:xfrm>
          <a:prstGeom prst="rect">
            <a:avLst/>
          </a:prstGeom>
        </p:spPr>
      </p:pic>
    </p:spTree>
    <p:extLst>
      <p:ext uri="{BB962C8B-B14F-4D97-AF65-F5344CB8AC3E}">
        <p14:creationId xmlns:p14="http://schemas.microsoft.com/office/powerpoint/2010/main" val="3886556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A5A02E9-1422-48CB-8324-4FF103B396B4}"/>
              </a:ext>
            </a:extLst>
          </p:cNvPr>
          <p:cNvPicPr>
            <a:picLocks noChangeAspect="1"/>
          </p:cNvPicPr>
          <p:nvPr/>
        </p:nvPicPr>
        <p:blipFill>
          <a:blip r:embed="rId2"/>
          <a:stretch>
            <a:fillRect/>
          </a:stretch>
        </p:blipFill>
        <p:spPr>
          <a:xfrm>
            <a:off x="3676650" y="1992429"/>
            <a:ext cx="4838700" cy="1188720"/>
          </a:xfrm>
          <a:prstGeom prst="rect">
            <a:avLst/>
          </a:prstGeom>
        </p:spPr>
      </p:pic>
      <p:pic>
        <p:nvPicPr>
          <p:cNvPr id="3" name="図 2">
            <a:extLst>
              <a:ext uri="{FF2B5EF4-FFF2-40B4-BE49-F238E27FC236}">
                <a16:creationId xmlns:a16="http://schemas.microsoft.com/office/drawing/2014/main" id="{44CD18C0-B1CC-4197-A9D6-3A37E8247DD9}"/>
              </a:ext>
            </a:extLst>
          </p:cNvPr>
          <p:cNvPicPr>
            <a:picLocks noChangeAspect="1"/>
          </p:cNvPicPr>
          <p:nvPr/>
        </p:nvPicPr>
        <p:blipFill>
          <a:blip r:embed="rId3"/>
          <a:stretch>
            <a:fillRect/>
          </a:stretch>
        </p:blipFill>
        <p:spPr>
          <a:xfrm>
            <a:off x="3676650" y="3773105"/>
            <a:ext cx="4838700" cy="1173480"/>
          </a:xfrm>
          <a:prstGeom prst="rect">
            <a:avLst/>
          </a:prstGeom>
        </p:spPr>
      </p:pic>
      <p:sp>
        <p:nvSpPr>
          <p:cNvPr id="4" name="テキスト ボックス 3">
            <a:extLst>
              <a:ext uri="{FF2B5EF4-FFF2-40B4-BE49-F238E27FC236}">
                <a16:creationId xmlns:a16="http://schemas.microsoft.com/office/drawing/2014/main" id="{6A93CB5A-78F2-4EC1-8F2A-404A9EA75FF9}"/>
              </a:ext>
            </a:extLst>
          </p:cNvPr>
          <p:cNvSpPr txBox="1"/>
          <p:nvPr/>
        </p:nvSpPr>
        <p:spPr>
          <a:xfrm>
            <a:off x="4170947" y="1623097"/>
            <a:ext cx="3850105" cy="369332"/>
          </a:xfrm>
          <a:prstGeom prst="rect">
            <a:avLst/>
          </a:prstGeom>
          <a:noFill/>
        </p:spPr>
        <p:txBody>
          <a:bodyPr wrap="square" rtlCol="0">
            <a:spAutoFit/>
          </a:bodyPr>
          <a:lstStyle/>
          <a:p>
            <a:r>
              <a:rPr kumimoji="1" lang="en-US" altLang="ja-JP" dirty="0"/>
              <a:t>Tab. </a:t>
            </a:r>
            <a:r>
              <a:rPr lang="en-US" altLang="ja-JP" dirty="0"/>
              <a:t>. Constraints for large groups.</a:t>
            </a:r>
            <a:endParaRPr kumimoji="1" lang="ja-JP" altLang="en-US" dirty="0"/>
          </a:p>
        </p:txBody>
      </p:sp>
      <p:sp>
        <p:nvSpPr>
          <p:cNvPr id="5" name="テキスト ボックス 4">
            <a:extLst>
              <a:ext uri="{FF2B5EF4-FFF2-40B4-BE49-F238E27FC236}">
                <a16:creationId xmlns:a16="http://schemas.microsoft.com/office/drawing/2014/main" id="{0BD06535-0727-4E3E-AA6A-8247C587F32A}"/>
              </a:ext>
            </a:extLst>
          </p:cNvPr>
          <p:cNvSpPr txBox="1"/>
          <p:nvPr/>
        </p:nvSpPr>
        <p:spPr>
          <a:xfrm>
            <a:off x="4170947" y="3429000"/>
            <a:ext cx="3850105" cy="369332"/>
          </a:xfrm>
          <a:prstGeom prst="rect">
            <a:avLst/>
          </a:prstGeom>
          <a:noFill/>
        </p:spPr>
        <p:txBody>
          <a:bodyPr wrap="square" rtlCol="0">
            <a:spAutoFit/>
          </a:bodyPr>
          <a:lstStyle/>
          <a:p>
            <a:r>
              <a:rPr kumimoji="1" lang="en-US" altLang="ja-JP" dirty="0"/>
              <a:t>Tab. </a:t>
            </a:r>
            <a:r>
              <a:rPr lang="en-US" altLang="ja-JP" dirty="0"/>
              <a:t>. Parameters for large groups.</a:t>
            </a:r>
            <a:endParaRPr kumimoji="1" lang="ja-JP" altLang="en-US" dirty="0"/>
          </a:p>
        </p:txBody>
      </p:sp>
    </p:spTree>
    <p:extLst>
      <p:ext uri="{BB962C8B-B14F-4D97-AF65-F5344CB8AC3E}">
        <p14:creationId xmlns:p14="http://schemas.microsoft.com/office/powerpoint/2010/main" val="495561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896CC09-80FB-4DE6-8CBA-83243100A8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76031"/>
            <a:ext cx="10972800" cy="2940368"/>
          </a:xfrm>
          <a:prstGeom prst="rect">
            <a:avLst/>
          </a:prstGeom>
        </p:spPr>
      </p:pic>
    </p:spTree>
    <p:extLst>
      <p:ext uri="{BB962C8B-B14F-4D97-AF65-F5344CB8AC3E}">
        <p14:creationId xmlns:p14="http://schemas.microsoft.com/office/powerpoint/2010/main" val="1765444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95800C-37E0-430D-B0E9-6FD4159F74F8}"/>
              </a:ext>
            </a:extLst>
          </p:cNvPr>
          <p:cNvSpPr txBox="1"/>
          <p:nvPr/>
        </p:nvSpPr>
        <p:spPr>
          <a:xfrm>
            <a:off x="160421" y="88232"/>
            <a:ext cx="4235116" cy="369332"/>
          </a:xfrm>
          <a:prstGeom prst="rect">
            <a:avLst/>
          </a:prstGeom>
          <a:noFill/>
        </p:spPr>
        <p:txBody>
          <a:bodyPr wrap="square" rtlCol="0">
            <a:spAutoFit/>
          </a:bodyPr>
          <a:lstStyle/>
          <a:p>
            <a:r>
              <a:rPr kumimoji="1" lang="ja-JP" altLang="en-US" dirty="0"/>
              <a:t>自動献立作成支援システムの概要</a:t>
            </a:r>
          </a:p>
        </p:txBody>
      </p:sp>
      <p:sp>
        <p:nvSpPr>
          <p:cNvPr id="3" name="正方形/長方形 2">
            <a:extLst>
              <a:ext uri="{FF2B5EF4-FFF2-40B4-BE49-F238E27FC236}">
                <a16:creationId xmlns:a16="http://schemas.microsoft.com/office/drawing/2014/main" id="{AB349DB8-69D9-42A4-924E-E32C2C3346AF}"/>
              </a:ext>
            </a:extLst>
          </p:cNvPr>
          <p:cNvSpPr/>
          <p:nvPr/>
        </p:nvSpPr>
        <p:spPr>
          <a:xfrm>
            <a:off x="601579" y="665747"/>
            <a:ext cx="10676021" cy="2037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自動献立作成支援システムとは，献立を自動で生成することができるシステムであ</a:t>
            </a:r>
          </a:p>
          <a:p>
            <a:r>
              <a:rPr lang="ja-JP" altLang="en-US" dirty="0"/>
              <a:t>る．献立を構成する要素として主菜と副菜を用意する．また，時間帯別の調理時間ア</a:t>
            </a:r>
          </a:p>
          <a:p>
            <a:r>
              <a:rPr lang="ja-JP" altLang="en-US" dirty="0"/>
              <a:t>ンケートを数値実験の参考にする．</a:t>
            </a:r>
            <a:endParaRPr kumimoji="1" lang="ja-JP" altLang="en-US" dirty="0"/>
          </a:p>
        </p:txBody>
      </p:sp>
      <p:pic>
        <p:nvPicPr>
          <p:cNvPr id="5" name="図 4">
            <a:extLst>
              <a:ext uri="{FF2B5EF4-FFF2-40B4-BE49-F238E27FC236}">
                <a16:creationId xmlns:a16="http://schemas.microsoft.com/office/drawing/2014/main" id="{33910914-3ED0-487A-A55C-CA8263604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779" y="1816513"/>
            <a:ext cx="8725348" cy="4953255"/>
          </a:xfrm>
          <a:prstGeom prst="rect">
            <a:avLst/>
          </a:prstGeom>
        </p:spPr>
      </p:pic>
    </p:spTree>
    <p:extLst>
      <p:ext uri="{BB962C8B-B14F-4D97-AF65-F5344CB8AC3E}">
        <p14:creationId xmlns:p14="http://schemas.microsoft.com/office/powerpoint/2010/main" val="2078712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65A0902-E45C-4706-8CA5-91BED2FF6502}"/>
              </a:ext>
            </a:extLst>
          </p:cNvPr>
          <p:cNvSpPr txBox="1"/>
          <p:nvPr/>
        </p:nvSpPr>
        <p:spPr>
          <a:xfrm>
            <a:off x="304800" y="328863"/>
            <a:ext cx="4724400" cy="369332"/>
          </a:xfrm>
          <a:prstGeom prst="rect">
            <a:avLst/>
          </a:prstGeom>
          <a:noFill/>
        </p:spPr>
        <p:txBody>
          <a:bodyPr wrap="square" rtlCol="0">
            <a:spAutoFit/>
          </a:bodyPr>
          <a:lstStyle/>
          <a:p>
            <a:r>
              <a:rPr kumimoji="1" lang="ja-JP" altLang="en-US" dirty="0"/>
              <a:t>健康のための制限食の考慮</a:t>
            </a:r>
          </a:p>
        </p:txBody>
      </p:sp>
      <p:sp>
        <p:nvSpPr>
          <p:cNvPr id="3" name="正方形/長方形 2">
            <a:extLst>
              <a:ext uri="{FF2B5EF4-FFF2-40B4-BE49-F238E27FC236}">
                <a16:creationId xmlns:a16="http://schemas.microsoft.com/office/drawing/2014/main" id="{0748BD56-ED0E-4BD7-9CDC-BF5A595963A8}"/>
              </a:ext>
            </a:extLst>
          </p:cNvPr>
          <p:cNvSpPr/>
          <p:nvPr/>
        </p:nvSpPr>
        <p:spPr>
          <a:xfrm>
            <a:off x="577516" y="1010653"/>
            <a:ext cx="11004884" cy="17646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人によっては制限食を考慮しなければならない．制限食とは，個人の健康状態，病気</a:t>
            </a:r>
          </a:p>
          <a:p>
            <a:r>
              <a:rPr lang="ja-JP" altLang="en-US" dirty="0"/>
              <a:t>の状態に合わせてカロリーや摂取栄養素などを制限する食事のことである．病気の種</a:t>
            </a:r>
          </a:p>
          <a:p>
            <a:r>
              <a:rPr lang="ja-JP" altLang="en-US" dirty="0"/>
              <a:t>類にあった制限食を摂ることで病気の症状を改善することができる．また，病気に</a:t>
            </a:r>
            <a:r>
              <a:rPr lang="ja-JP" altLang="en-US" dirty="0" err="1"/>
              <a:t>か</a:t>
            </a:r>
            <a:endParaRPr lang="ja-JP" altLang="en-US" dirty="0"/>
          </a:p>
          <a:p>
            <a:r>
              <a:rPr lang="ja-JP" altLang="en-US" dirty="0"/>
              <a:t>かっていなくても生活習慣病を予防することができる</a:t>
            </a:r>
            <a:r>
              <a:rPr lang="en-US" altLang="ja-JP" dirty="0"/>
              <a:t>1</a:t>
            </a:r>
            <a:r>
              <a:rPr lang="ja-JP" altLang="en-US" dirty="0" err="1"/>
              <a:t>．</a:t>
            </a:r>
            <a:endParaRPr kumimoji="1" lang="ja-JP" altLang="en-US" dirty="0"/>
          </a:p>
        </p:txBody>
      </p:sp>
      <p:pic>
        <p:nvPicPr>
          <p:cNvPr id="5" name="図 4">
            <a:extLst>
              <a:ext uri="{FF2B5EF4-FFF2-40B4-BE49-F238E27FC236}">
                <a16:creationId xmlns:a16="http://schemas.microsoft.com/office/drawing/2014/main" id="{9A813E65-DF3C-4755-B692-63BC29031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484" y="1300288"/>
            <a:ext cx="10266947" cy="5338625"/>
          </a:xfrm>
          <a:prstGeom prst="rect">
            <a:avLst/>
          </a:prstGeom>
        </p:spPr>
      </p:pic>
    </p:spTree>
    <p:extLst>
      <p:ext uri="{BB962C8B-B14F-4D97-AF65-F5344CB8AC3E}">
        <p14:creationId xmlns:p14="http://schemas.microsoft.com/office/powerpoint/2010/main" val="2451078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85BA4F81-E52A-44D1-A413-305EF3B16160}"/>
              </a:ext>
            </a:extLst>
          </p:cNvPr>
          <p:cNvSpPr/>
          <p:nvPr/>
        </p:nvSpPr>
        <p:spPr>
          <a:xfrm>
            <a:off x="745957" y="673768"/>
            <a:ext cx="4820653" cy="2286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a:t>
            </a:r>
            <a:r>
              <a:rPr kumimoji="1" lang="en-US" altLang="ja-JP" dirty="0">
                <a:solidFill>
                  <a:schemeClr val="tx1"/>
                </a:solidFill>
              </a:rPr>
              <a:t>I like </a:t>
            </a:r>
          </a:p>
          <a:p>
            <a:pPr algn="ctr"/>
            <a:r>
              <a:rPr kumimoji="1" lang="ja-JP" altLang="en-US" dirty="0">
                <a:solidFill>
                  <a:schemeClr val="tx1"/>
                </a:solidFill>
              </a:rPr>
              <a:t>・</a:t>
            </a:r>
            <a:endParaRPr kumimoji="1" lang="en-US" altLang="ja-JP" dirty="0">
              <a:solidFill>
                <a:schemeClr val="tx1"/>
              </a:solidFill>
            </a:endParaRPr>
          </a:p>
          <a:p>
            <a:pPr algn="ctr"/>
            <a:r>
              <a:rPr lang="ja-JP" altLang="en-US" dirty="0">
                <a:solidFill>
                  <a:schemeClr val="tx1"/>
                </a:solidFill>
              </a:rPr>
              <a:t>・</a:t>
            </a:r>
            <a:endParaRPr kumimoji="1" lang="ja-JP" altLang="en-US" dirty="0">
              <a:solidFill>
                <a:schemeClr val="tx1"/>
              </a:solidFill>
            </a:endParaRPr>
          </a:p>
        </p:txBody>
      </p:sp>
      <p:sp>
        <p:nvSpPr>
          <p:cNvPr id="3" name="四角形: 角を丸くする 2">
            <a:extLst>
              <a:ext uri="{FF2B5EF4-FFF2-40B4-BE49-F238E27FC236}">
                <a16:creationId xmlns:a16="http://schemas.microsoft.com/office/drawing/2014/main" id="{4B454FAB-E8FB-43F8-9E9A-62392E351543}"/>
              </a:ext>
            </a:extLst>
          </p:cNvPr>
          <p:cNvSpPr/>
          <p:nvPr/>
        </p:nvSpPr>
        <p:spPr>
          <a:xfrm>
            <a:off x="1034716" y="505326"/>
            <a:ext cx="1900989" cy="3769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IIIIII</a:t>
            </a:r>
            <a:endParaRPr kumimoji="1" lang="ja-JP" altLang="en-US" dirty="0"/>
          </a:p>
        </p:txBody>
      </p:sp>
    </p:spTree>
    <p:extLst>
      <p:ext uri="{BB962C8B-B14F-4D97-AF65-F5344CB8AC3E}">
        <p14:creationId xmlns:p14="http://schemas.microsoft.com/office/powerpoint/2010/main" val="28530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A0F507B-BB81-4D28-89B0-E7397A1F35A8}"/>
              </a:ext>
            </a:extLst>
          </p:cNvPr>
          <p:cNvSpPr txBox="1"/>
          <p:nvPr/>
        </p:nvSpPr>
        <p:spPr>
          <a:xfrm>
            <a:off x="208547" y="264695"/>
            <a:ext cx="4740442" cy="369332"/>
          </a:xfrm>
          <a:prstGeom prst="rect">
            <a:avLst/>
          </a:prstGeom>
          <a:noFill/>
        </p:spPr>
        <p:txBody>
          <a:bodyPr wrap="square" rtlCol="0">
            <a:spAutoFit/>
          </a:bodyPr>
          <a:lstStyle/>
          <a:p>
            <a:r>
              <a:rPr kumimoji="1" lang="ja-JP" altLang="en-US" dirty="0"/>
              <a:t>健康のための制限食の考慮</a:t>
            </a:r>
          </a:p>
        </p:txBody>
      </p:sp>
      <p:sp>
        <p:nvSpPr>
          <p:cNvPr id="3" name="正方形/長方形 2">
            <a:extLst>
              <a:ext uri="{FF2B5EF4-FFF2-40B4-BE49-F238E27FC236}">
                <a16:creationId xmlns:a16="http://schemas.microsoft.com/office/drawing/2014/main" id="{04B35DE5-BFA7-4594-BEE7-6CBB6EEBB567}"/>
              </a:ext>
            </a:extLst>
          </p:cNvPr>
          <p:cNvSpPr/>
          <p:nvPr/>
        </p:nvSpPr>
        <p:spPr>
          <a:xfrm>
            <a:off x="401053" y="753979"/>
            <a:ext cx="10531642" cy="1989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アレルギーの項目は過去に一定の頻度で血圧低下，呼吸困難又は意識障害等の重篤な</a:t>
            </a:r>
          </a:p>
          <a:p>
            <a:r>
              <a:rPr lang="ja-JP" altLang="en-US" dirty="0"/>
              <a:t>健康危害が見られた症例が見られる「特定原材料等」に指定されている</a:t>
            </a:r>
            <a:r>
              <a:rPr lang="en-US" altLang="ja-JP" dirty="0"/>
              <a:t>28 </a:t>
            </a:r>
            <a:r>
              <a:rPr lang="ja-JP" altLang="en-US" dirty="0"/>
              <a:t>品目を対</a:t>
            </a:r>
          </a:p>
          <a:p>
            <a:r>
              <a:rPr lang="ja-JP" altLang="en-US" dirty="0"/>
              <a:t>象とする</a:t>
            </a:r>
            <a:r>
              <a:rPr lang="en-US" altLang="ja-JP" dirty="0"/>
              <a:t>2</a:t>
            </a:r>
            <a:r>
              <a:rPr lang="ja-JP" altLang="en-US" dirty="0" err="1"/>
              <a:t>．</a:t>
            </a:r>
            <a:endParaRPr kumimoji="1" lang="ja-JP" altLang="en-US" dirty="0"/>
          </a:p>
        </p:txBody>
      </p:sp>
      <p:pic>
        <p:nvPicPr>
          <p:cNvPr id="5" name="図 4">
            <a:extLst>
              <a:ext uri="{FF2B5EF4-FFF2-40B4-BE49-F238E27FC236}">
                <a16:creationId xmlns:a16="http://schemas.microsoft.com/office/drawing/2014/main" id="{A795A75C-37A7-4562-8FFF-25EFCAF26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6347" y="2134054"/>
            <a:ext cx="5539305" cy="4548973"/>
          </a:xfrm>
          <a:prstGeom prst="rect">
            <a:avLst/>
          </a:prstGeom>
        </p:spPr>
      </p:pic>
    </p:spTree>
    <p:extLst>
      <p:ext uri="{BB962C8B-B14F-4D97-AF65-F5344CB8AC3E}">
        <p14:creationId xmlns:p14="http://schemas.microsoft.com/office/powerpoint/2010/main" val="475724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2DFB144-2748-42F3-8E3D-DDF69F8EFBE9}"/>
              </a:ext>
            </a:extLst>
          </p:cNvPr>
          <p:cNvSpPr txBox="1"/>
          <p:nvPr/>
        </p:nvSpPr>
        <p:spPr>
          <a:xfrm>
            <a:off x="256674" y="144379"/>
            <a:ext cx="4339389" cy="369332"/>
          </a:xfrm>
          <a:prstGeom prst="rect">
            <a:avLst/>
          </a:prstGeom>
          <a:noFill/>
        </p:spPr>
        <p:txBody>
          <a:bodyPr wrap="square" rtlCol="0">
            <a:spAutoFit/>
          </a:bodyPr>
          <a:lstStyle/>
          <a:p>
            <a:r>
              <a:rPr kumimoji="1" lang="ja-JP" altLang="en-US" dirty="0"/>
              <a:t>多目的最適化による自動献立作成</a:t>
            </a:r>
          </a:p>
        </p:txBody>
      </p:sp>
      <p:sp>
        <p:nvSpPr>
          <p:cNvPr id="3" name="正方形/長方形 2">
            <a:extLst>
              <a:ext uri="{FF2B5EF4-FFF2-40B4-BE49-F238E27FC236}">
                <a16:creationId xmlns:a16="http://schemas.microsoft.com/office/drawing/2014/main" id="{1CDF7E14-4E8D-4558-8758-B51EA5A29455}"/>
              </a:ext>
            </a:extLst>
          </p:cNvPr>
          <p:cNvSpPr/>
          <p:nvPr/>
        </p:nvSpPr>
        <p:spPr>
          <a:xfrm>
            <a:off x="441158" y="593558"/>
            <a:ext cx="11133221" cy="1499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献立作成システムは，決められた制約条件の中で，目的関数を最大または最小となる</a:t>
            </a:r>
          </a:p>
          <a:p>
            <a:r>
              <a:rPr lang="ja-JP" altLang="en-US" dirty="0"/>
              <a:t>パラメータの，組み合わせの解を探索する，組み合わせ最適化問題として捉えられ</a:t>
            </a:r>
          </a:p>
          <a:p>
            <a:r>
              <a:rPr lang="ja-JP" altLang="en-US" dirty="0"/>
              <a:t>る．献立作成における制約条件として，何日分の献立を作成するか，カロリーをどの</a:t>
            </a:r>
          </a:p>
          <a:p>
            <a:r>
              <a:rPr lang="ja-JP" altLang="en-US" dirty="0"/>
              <a:t>くらい制限するか，などが挙げられる．また，目的関数として，調理時間の最小化や</a:t>
            </a:r>
          </a:p>
          <a:p>
            <a:r>
              <a:rPr lang="ja-JP" altLang="en-US" dirty="0"/>
              <a:t>個人の嗜好の最大化などが挙げられる．</a:t>
            </a:r>
            <a:endParaRPr kumimoji="1" lang="ja-JP" altLang="en-US" dirty="0"/>
          </a:p>
        </p:txBody>
      </p:sp>
      <p:pic>
        <p:nvPicPr>
          <p:cNvPr id="5" name="図 4">
            <a:extLst>
              <a:ext uri="{FF2B5EF4-FFF2-40B4-BE49-F238E27FC236}">
                <a16:creationId xmlns:a16="http://schemas.microsoft.com/office/drawing/2014/main" id="{4798E645-D65D-448F-8F78-C3F36B5EB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1756" y="1649374"/>
            <a:ext cx="8528488" cy="4794496"/>
          </a:xfrm>
          <a:prstGeom prst="rect">
            <a:avLst/>
          </a:prstGeom>
        </p:spPr>
      </p:pic>
    </p:spTree>
    <p:extLst>
      <p:ext uri="{BB962C8B-B14F-4D97-AF65-F5344CB8AC3E}">
        <p14:creationId xmlns:p14="http://schemas.microsoft.com/office/powerpoint/2010/main" val="415795274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11644</TotalTime>
  <Words>2315</Words>
  <Application>Microsoft Office PowerPoint</Application>
  <PresentationFormat>ワイド画面</PresentationFormat>
  <Paragraphs>272</Paragraphs>
  <Slides>45</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45</vt:i4>
      </vt:variant>
    </vt:vector>
  </HeadingPairs>
  <TitlesOfParts>
    <vt:vector size="50" baseType="lpstr">
      <vt:lpstr>游ゴシック</vt:lpstr>
      <vt:lpstr>游ゴシック Light</vt:lpstr>
      <vt:lpstr>Arial</vt:lpstr>
      <vt:lpstr>Arial Black</vt:lpstr>
      <vt:lpstr>Office テーマ</vt:lpstr>
      <vt:lpstr>Menu Creation Support System Considering User eXperience Based on Multiobjective Optimization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Menu Creation Support System Considering User eXperience Based on Multiobjective Optimization</dc:title>
  <dc:creator>奥原 由利恵</dc:creator>
  <cp:lastModifiedBy>奥原 由利恵</cp:lastModifiedBy>
  <cp:revision>62</cp:revision>
  <dcterms:created xsi:type="dcterms:W3CDTF">2024-10-23T23:10:46Z</dcterms:created>
  <dcterms:modified xsi:type="dcterms:W3CDTF">2024-11-07T00:58:54Z</dcterms:modified>
</cp:coreProperties>
</file>