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5" r:id="rId15"/>
    <p:sldId id="270" r:id="rId16"/>
    <p:sldId id="271" r:id="rId17"/>
    <p:sldId id="272" r:id="rId18"/>
    <p:sldId id="273" r:id="rId19"/>
    <p:sldId id="274" r:id="rId20"/>
    <p:sldId id="276" r:id="rId21"/>
    <p:sldId id="277" r:id="rId2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769" autoAdjust="0"/>
    <p:restoredTop sz="94660"/>
  </p:normalViewPr>
  <p:slideViewPr>
    <p:cSldViewPr snapToGrid="0">
      <p:cViewPr>
        <p:scale>
          <a:sx n="83" d="100"/>
          <a:sy n="83" d="100"/>
        </p:scale>
        <p:origin x="926" y="59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463EDE-1F5C-410E-9B56-944E48EB68E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75C5D014-3308-4960-8A09-28DBEF82EBF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1085C012-8832-428F-827A-C002C2AC8AF1}"/>
              </a:ext>
            </a:extLst>
          </p:cNvPr>
          <p:cNvSpPr>
            <a:spLocks noGrp="1"/>
          </p:cNvSpPr>
          <p:nvPr>
            <p:ph type="dt" sz="half" idx="10"/>
          </p:nvPr>
        </p:nvSpPr>
        <p:spPr/>
        <p:txBody>
          <a:bodyPr/>
          <a:lstStyle/>
          <a:p>
            <a:fld id="{4D78EB39-B1BE-4ACE-8E2C-A3529337ECC8}" type="datetimeFigureOut">
              <a:rPr kumimoji="1" lang="ja-JP" altLang="en-US" smtClean="0"/>
              <a:t>2024/10/30</a:t>
            </a:fld>
            <a:endParaRPr kumimoji="1" lang="ja-JP" altLang="en-US"/>
          </a:p>
        </p:txBody>
      </p:sp>
      <p:sp>
        <p:nvSpPr>
          <p:cNvPr id="5" name="フッター プレースホルダー 4">
            <a:extLst>
              <a:ext uri="{FF2B5EF4-FFF2-40B4-BE49-F238E27FC236}">
                <a16:creationId xmlns:a16="http://schemas.microsoft.com/office/drawing/2014/main" id="{452F241C-72E0-46F9-AE10-7D2A7332323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5C59BBC-CF08-4740-ABBA-AAD403B63EF4}"/>
              </a:ext>
            </a:extLst>
          </p:cNvPr>
          <p:cNvSpPr>
            <a:spLocks noGrp="1"/>
          </p:cNvSpPr>
          <p:nvPr>
            <p:ph type="sldNum" sz="quarter" idx="12"/>
          </p:nvPr>
        </p:nvSpPr>
        <p:spPr/>
        <p:txBody>
          <a:bodyPr/>
          <a:lstStyle/>
          <a:p>
            <a:fld id="{704B043C-518B-4F2F-A4E8-FB0848D0571C}" type="slidenum">
              <a:rPr kumimoji="1" lang="ja-JP" altLang="en-US" smtClean="0"/>
              <a:t>‹#›</a:t>
            </a:fld>
            <a:endParaRPr kumimoji="1" lang="ja-JP" altLang="en-US"/>
          </a:p>
        </p:txBody>
      </p:sp>
    </p:spTree>
    <p:extLst>
      <p:ext uri="{BB962C8B-B14F-4D97-AF65-F5344CB8AC3E}">
        <p14:creationId xmlns:p14="http://schemas.microsoft.com/office/powerpoint/2010/main" val="474593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365975-A9BA-4313-A6E9-2951D287022F}"/>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5AA032EC-4374-404B-B8A1-F9CBD02E22B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5B5F57F-6C7A-47A4-8CBA-5377D418CA88}"/>
              </a:ext>
            </a:extLst>
          </p:cNvPr>
          <p:cNvSpPr>
            <a:spLocks noGrp="1"/>
          </p:cNvSpPr>
          <p:nvPr>
            <p:ph type="dt" sz="half" idx="10"/>
          </p:nvPr>
        </p:nvSpPr>
        <p:spPr/>
        <p:txBody>
          <a:bodyPr/>
          <a:lstStyle/>
          <a:p>
            <a:fld id="{4D78EB39-B1BE-4ACE-8E2C-A3529337ECC8}" type="datetimeFigureOut">
              <a:rPr kumimoji="1" lang="ja-JP" altLang="en-US" smtClean="0"/>
              <a:t>2024/10/30</a:t>
            </a:fld>
            <a:endParaRPr kumimoji="1" lang="ja-JP" altLang="en-US"/>
          </a:p>
        </p:txBody>
      </p:sp>
      <p:sp>
        <p:nvSpPr>
          <p:cNvPr id="5" name="フッター プレースホルダー 4">
            <a:extLst>
              <a:ext uri="{FF2B5EF4-FFF2-40B4-BE49-F238E27FC236}">
                <a16:creationId xmlns:a16="http://schemas.microsoft.com/office/drawing/2014/main" id="{2E526B34-51F0-4764-BA9C-F44438AFBBE4}"/>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31DF6B2-C3FA-4647-94B3-F9E55C0CECE6}"/>
              </a:ext>
            </a:extLst>
          </p:cNvPr>
          <p:cNvSpPr>
            <a:spLocks noGrp="1"/>
          </p:cNvSpPr>
          <p:nvPr>
            <p:ph type="sldNum" sz="quarter" idx="12"/>
          </p:nvPr>
        </p:nvSpPr>
        <p:spPr/>
        <p:txBody>
          <a:bodyPr/>
          <a:lstStyle/>
          <a:p>
            <a:fld id="{704B043C-518B-4F2F-A4E8-FB0848D0571C}" type="slidenum">
              <a:rPr kumimoji="1" lang="ja-JP" altLang="en-US" smtClean="0"/>
              <a:t>‹#›</a:t>
            </a:fld>
            <a:endParaRPr kumimoji="1" lang="ja-JP" altLang="en-US"/>
          </a:p>
        </p:txBody>
      </p:sp>
    </p:spTree>
    <p:extLst>
      <p:ext uri="{BB962C8B-B14F-4D97-AF65-F5344CB8AC3E}">
        <p14:creationId xmlns:p14="http://schemas.microsoft.com/office/powerpoint/2010/main" val="3333454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F61FCE48-B9B7-4F36-96EA-7BD7BC421370}"/>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DEB8273-720E-4041-93DD-E953B606AB77}"/>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7132412-E821-4E8C-A07C-A1F355496FF4}"/>
              </a:ext>
            </a:extLst>
          </p:cNvPr>
          <p:cNvSpPr>
            <a:spLocks noGrp="1"/>
          </p:cNvSpPr>
          <p:nvPr>
            <p:ph type="dt" sz="half" idx="10"/>
          </p:nvPr>
        </p:nvSpPr>
        <p:spPr/>
        <p:txBody>
          <a:bodyPr/>
          <a:lstStyle/>
          <a:p>
            <a:fld id="{4D78EB39-B1BE-4ACE-8E2C-A3529337ECC8}" type="datetimeFigureOut">
              <a:rPr kumimoji="1" lang="ja-JP" altLang="en-US" smtClean="0"/>
              <a:t>2024/10/30</a:t>
            </a:fld>
            <a:endParaRPr kumimoji="1" lang="ja-JP" altLang="en-US"/>
          </a:p>
        </p:txBody>
      </p:sp>
      <p:sp>
        <p:nvSpPr>
          <p:cNvPr id="5" name="フッター プレースホルダー 4">
            <a:extLst>
              <a:ext uri="{FF2B5EF4-FFF2-40B4-BE49-F238E27FC236}">
                <a16:creationId xmlns:a16="http://schemas.microsoft.com/office/drawing/2014/main" id="{9D7AD181-0475-4783-BA9C-F99143ABDE8F}"/>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0F0D916-29C5-4A04-993B-DAEE0FEEBE1B}"/>
              </a:ext>
            </a:extLst>
          </p:cNvPr>
          <p:cNvSpPr>
            <a:spLocks noGrp="1"/>
          </p:cNvSpPr>
          <p:nvPr>
            <p:ph type="sldNum" sz="quarter" idx="12"/>
          </p:nvPr>
        </p:nvSpPr>
        <p:spPr/>
        <p:txBody>
          <a:bodyPr/>
          <a:lstStyle/>
          <a:p>
            <a:fld id="{704B043C-518B-4F2F-A4E8-FB0848D0571C}" type="slidenum">
              <a:rPr kumimoji="1" lang="ja-JP" altLang="en-US" smtClean="0"/>
              <a:t>‹#›</a:t>
            </a:fld>
            <a:endParaRPr kumimoji="1" lang="ja-JP" altLang="en-US"/>
          </a:p>
        </p:txBody>
      </p:sp>
    </p:spTree>
    <p:extLst>
      <p:ext uri="{BB962C8B-B14F-4D97-AF65-F5344CB8AC3E}">
        <p14:creationId xmlns:p14="http://schemas.microsoft.com/office/powerpoint/2010/main" val="2147317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44A6DF-356D-407A-B0FF-9AA30242A30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F5BF7F9-FB47-44DF-B4D7-B15A0E4D54B8}"/>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7423945-5EE5-43E1-A910-5C486EC97F88}"/>
              </a:ext>
            </a:extLst>
          </p:cNvPr>
          <p:cNvSpPr>
            <a:spLocks noGrp="1"/>
          </p:cNvSpPr>
          <p:nvPr>
            <p:ph type="dt" sz="half" idx="10"/>
          </p:nvPr>
        </p:nvSpPr>
        <p:spPr/>
        <p:txBody>
          <a:bodyPr/>
          <a:lstStyle/>
          <a:p>
            <a:fld id="{4D78EB39-B1BE-4ACE-8E2C-A3529337ECC8}" type="datetimeFigureOut">
              <a:rPr kumimoji="1" lang="ja-JP" altLang="en-US" smtClean="0"/>
              <a:t>2024/10/30</a:t>
            </a:fld>
            <a:endParaRPr kumimoji="1" lang="ja-JP" altLang="en-US"/>
          </a:p>
        </p:txBody>
      </p:sp>
      <p:sp>
        <p:nvSpPr>
          <p:cNvPr id="5" name="フッター プレースホルダー 4">
            <a:extLst>
              <a:ext uri="{FF2B5EF4-FFF2-40B4-BE49-F238E27FC236}">
                <a16:creationId xmlns:a16="http://schemas.microsoft.com/office/drawing/2014/main" id="{BC9FE206-2C3F-4A39-B2F0-6766D7346D8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5AFCD6A-A7F0-48A8-B1CC-3993FBA66FE1}"/>
              </a:ext>
            </a:extLst>
          </p:cNvPr>
          <p:cNvSpPr>
            <a:spLocks noGrp="1"/>
          </p:cNvSpPr>
          <p:nvPr>
            <p:ph type="sldNum" sz="quarter" idx="12"/>
          </p:nvPr>
        </p:nvSpPr>
        <p:spPr/>
        <p:txBody>
          <a:bodyPr/>
          <a:lstStyle/>
          <a:p>
            <a:fld id="{704B043C-518B-4F2F-A4E8-FB0848D0571C}" type="slidenum">
              <a:rPr kumimoji="1" lang="ja-JP" altLang="en-US" smtClean="0"/>
              <a:t>‹#›</a:t>
            </a:fld>
            <a:endParaRPr kumimoji="1" lang="ja-JP" altLang="en-US"/>
          </a:p>
        </p:txBody>
      </p:sp>
    </p:spTree>
    <p:extLst>
      <p:ext uri="{BB962C8B-B14F-4D97-AF65-F5344CB8AC3E}">
        <p14:creationId xmlns:p14="http://schemas.microsoft.com/office/powerpoint/2010/main" val="2334318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58FC42-894D-4E6D-9BF3-1CE0A09C2C6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6DB4844A-07C5-4DCD-A49A-A7608A3B0B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75166EB2-6596-4EC3-95F0-380A2C20589B}"/>
              </a:ext>
            </a:extLst>
          </p:cNvPr>
          <p:cNvSpPr>
            <a:spLocks noGrp="1"/>
          </p:cNvSpPr>
          <p:nvPr>
            <p:ph type="dt" sz="half" idx="10"/>
          </p:nvPr>
        </p:nvSpPr>
        <p:spPr/>
        <p:txBody>
          <a:bodyPr/>
          <a:lstStyle/>
          <a:p>
            <a:fld id="{4D78EB39-B1BE-4ACE-8E2C-A3529337ECC8}" type="datetimeFigureOut">
              <a:rPr kumimoji="1" lang="ja-JP" altLang="en-US" smtClean="0"/>
              <a:t>2024/10/30</a:t>
            </a:fld>
            <a:endParaRPr kumimoji="1" lang="ja-JP" altLang="en-US"/>
          </a:p>
        </p:txBody>
      </p:sp>
      <p:sp>
        <p:nvSpPr>
          <p:cNvPr id="5" name="フッター プレースホルダー 4">
            <a:extLst>
              <a:ext uri="{FF2B5EF4-FFF2-40B4-BE49-F238E27FC236}">
                <a16:creationId xmlns:a16="http://schemas.microsoft.com/office/drawing/2014/main" id="{95B8D681-89F5-48C5-8249-12D55DBFF9F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7CADE46-93A9-42E5-A338-B56F52894AF6}"/>
              </a:ext>
            </a:extLst>
          </p:cNvPr>
          <p:cNvSpPr>
            <a:spLocks noGrp="1"/>
          </p:cNvSpPr>
          <p:nvPr>
            <p:ph type="sldNum" sz="quarter" idx="12"/>
          </p:nvPr>
        </p:nvSpPr>
        <p:spPr/>
        <p:txBody>
          <a:bodyPr/>
          <a:lstStyle/>
          <a:p>
            <a:fld id="{704B043C-518B-4F2F-A4E8-FB0848D0571C}" type="slidenum">
              <a:rPr kumimoji="1" lang="ja-JP" altLang="en-US" smtClean="0"/>
              <a:t>‹#›</a:t>
            </a:fld>
            <a:endParaRPr kumimoji="1" lang="ja-JP" altLang="en-US"/>
          </a:p>
        </p:txBody>
      </p:sp>
    </p:spTree>
    <p:extLst>
      <p:ext uri="{BB962C8B-B14F-4D97-AF65-F5344CB8AC3E}">
        <p14:creationId xmlns:p14="http://schemas.microsoft.com/office/powerpoint/2010/main" val="1841251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0895C42-826F-4B1F-BDA4-6BA1A77A61A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AF9E968-49A1-4569-82D0-224ECB601AA5}"/>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B3DB0D3-36DC-4CF8-9CED-C1C3BC239D07}"/>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7E16E5E1-7294-4DBA-9B24-1C3AA0CD6F6E}"/>
              </a:ext>
            </a:extLst>
          </p:cNvPr>
          <p:cNvSpPr>
            <a:spLocks noGrp="1"/>
          </p:cNvSpPr>
          <p:nvPr>
            <p:ph type="dt" sz="half" idx="10"/>
          </p:nvPr>
        </p:nvSpPr>
        <p:spPr/>
        <p:txBody>
          <a:bodyPr/>
          <a:lstStyle/>
          <a:p>
            <a:fld id="{4D78EB39-B1BE-4ACE-8E2C-A3529337ECC8}" type="datetimeFigureOut">
              <a:rPr kumimoji="1" lang="ja-JP" altLang="en-US" smtClean="0"/>
              <a:t>2024/10/30</a:t>
            </a:fld>
            <a:endParaRPr kumimoji="1" lang="ja-JP" altLang="en-US"/>
          </a:p>
        </p:txBody>
      </p:sp>
      <p:sp>
        <p:nvSpPr>
          <p:cNvPr id="6" name="フッター プレースホルダー 5">
            <a:extLst>
              <a:ext uri="{FF2B5EF4-FFF2-40B4-BE49-F238E27FC236}">
                <a16:creationId xmlns:a16="http://schemas.microsoft.com/office/drawing/2014/main" id="{5B634385-1CDE-42FF-95B3-7DD1063C7B36}"/>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321C91A7-2EBB-4B64-8FFF-BC919AEA312F}"/>
              </a:ext>
            </a:extLst>
          </p:cNvPr>
          <p:cNvSpPr>
            <a:spLocks noGrp="1"/>
          </p:cNvSpPr>
          <p:nvPr>
            <p:ph type="sldNum" sz="quarter" idx="12"/>
          </p:nvPr>
        </p:nvSpPr>
        <p:spPr/>
        <p:txBody>
          <a:bodyPr/>
          <a:lstStyle/>
          <a:p>
            <a:fld id="{704B043C-518B-4F2F-A4E8-FB0848D0571C}" type="slidenum">
              <a:rPr kumimoji="1" lang="ja-JP" altLang="en-US" smtClean="0"/>
              <a:t>‹#›</a:t>
            </a:fld>
            <a:endParaRPr kumimoji="1" lang="ja-JP" altLang="en-US"/>
          </a:p>
        </p:txBody>
      </p:sp>
    </p:spTree>
    <p:extLst>
      <p:ext uri="{BB962C8B-B14F-4D97-AF65-F5344CB8AC3E}">
        <p14:creationId xmlns:p14="http://schemas.microsoft.com/office/powerpoint/2010/main" val="1919341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4E25C0E-48C9-4D62-B31C-98D359D312CC}"/>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A1D66FF-479A-4CED-B4AF-6DAF8C16B76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4484CE81-0CF2-4AA6-BC96-58E020252088}"/>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A656BCC-08F9-47F1-81E1-0FAA841841A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045F4584-F8E5-46D3-8096-E08BBF432BF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D276900F-F9C4-4C40-8186-F70C9A7ADE43}"/>
              </a:ext>
            </a:extLst>
          </p:cNvPr>
          <p:cNvSpPr>
            <a:spLocks noGrp="1"/>
          </p:cNvSpPr>
          <p:nvPr>
            <p:ph type="dt" sz="half" idx="10"/>
          </p:nvPr>
        </p:nvSpPr>
        <p:spPr/>
        <p:txBody>
          <a:bodyPr/>
          <a:lstStyle/>
          <a:p>
            <a:fld id="{4D78EB39-B1BE-4ACE-8E2C-A3529337ECC8}" type="datetimeFigureOut">
              <a:rPr kumimoji="1" lang="ja-JP" altLang="en-US" smtClean="0"/>
              <a:t>2024/10/30</a:t>
            </a:fld>
            <a:endParaRPr kumimoji="1" lang="ja-JP" altLang="en-US"/>
          </a:p>
        </p:txBody>
      </p:sp>
      <p:sp>
        <p:nvSpPr>
          <p:cNvPr id="8" name="フッター プレースホルダー 7">
            <a:extLst>
              <a:ext uri="{FF2B5EF4-FFF2-40B4-BE49-F238E27FC236}">
                <a16:creationId xmlns:a16="http://schemas.microsoft.com/office/drawing/2014/main" id="{30D4D454-DB0B-4785-99C6-1EE3A059523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4578E76A-8378-4CA0-AB5B-C83FFB7C07E6}"/>
              </a:ext>
            </a:extLst>
          </p:cNvPr>
          <p:cNvSpPr>
            <a:spLocks noGrp="1"/>
          </p:cNvSpPr>
          <p:nvPr>
            <p:ph type="sldNum" sz="quarter" idx="12"/>
          </p:nvPr>
        </p:nvSpPr>
        <p:spPr/>
        <p:txBody>
          <a:bodyPr/>
          <a:lstStyle/>
          <a:p>
            <a:fld id="{704B043C-518B-4F2F-A4E8-FB0848D0571C}" type="slidenum">
              <a:rPr kumimoji="1" lang="ja-JP" altLang="en-US" smtClean="0"/>
              <a:t>‹#›</a:t>
            </a:fld>
            <a:endParaRPr kumimoji="1" lang="ja-JP" altLang="en-US"/>
          </a:p>
        </p:txBody>
      </p:sp>
    </p:spTree>
    <p:extLst>
      <p:ext uri="{BB962C8B-B14F-4D97-AF65-F5344CB8AC3E}">
        <p14:creationId xmlns:p14="http://schemas.microsoft.com/office/powerpoint/2010/main" val="4104704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A4C5A0-606A-4B9D-A7EC-1C8EC96B8895}"/>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1970B70-1B96-4031-9678-87A35E470EEF}"/>
              </a:ext>
            </a:extLst>
          </p:cNvPr>
          <p:cNvSpPr>
            <a:spLocks noGrp="1"/>
          </p:cNvSpPr>
          <p:nvPr>
            <p:ph type="dt" sz="half" idx="10"/>
          </p:nvPr>
        </p:nvSpPr>
        <p:spPr/>
        <p:txBody>
          <a:bodyPr/>
          <a:lstStyle/>
          <a:p>
            <a:fld id="{4D78EB39-B1BE-4ACE-8E2C-A3529337ECC8}" type="datetimeFigureOut">
              <a:rPr kumimoji="1" lang="ja-JP" altLang="en-US" smtClean="0"/>
              <a:t>2024/10/30</a:t>
            </a:fld>
            <a:endParaRPr kumimoji="1" lang="ja-JP" altLang="en-US"/>
          </a:p>
        </p:txBody>
      </p:sp>
      <p:sp>
        <p:nvSpPr>
          <p:cNvPr id="4" name="フッター プレースホルダー 3">
            <a:extLst>
              <a:ext uri="{FF2B5EF4-FFF2-40B4-BE49-F238E27FC236}">
                <a16:creationId xmlns:a16="http://schemas.microsoft.com/office/drawing/2014/main" id="{9FEEDAC1-24FC-4E7A-85C3-BC36B7194915}"/>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CAFA444-45B3-4877-B3E2-1721BDB8CCF3}"/>
              </a:ext>
            </a:extLst>
          </p:cNvPr>
          <p:cNvSpPr>
            <a:spLocks noGrp="1"/>
          </p:cNvSpPr>
          <p:nvPr>
            <p:ph type="sldNum" sz="quarter" idx="12"/>
          </p:nvPr>
        </p:nvSpPr>
        <p:spPr/>
        <p:txBody>
          <a:bodyPr/>
          <a:lstStyle/>
          <a:p>
            <a:fld id="{704B043C-518B-4F2F-A4E8-FB0848D0571C}" type="slidenum">
              <a:rPr kumimoji="1" lang="ja-JP" altLang="en-US" smtClean="0"/>
              <a:t>‹#›</a:t>
            </a:fld>
            <a:endParaRPr kumimoji="1" lang="ja-JP" altLang="en-US"/>
          </a:p>
        </p:txBody>
      </p:sp>
    </p:spTree>
    <p:extLst>
      <p:ext uri="{BB962C8B-B14F-4D97-AF65-F5344CB8AC3E}">
        <p14:creationId xmlns:p14="http://schemas.microsoft.com/office/powerpoint/2010/main" val="4291582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2E78D8BB-0E94-446F-B7CE-6109EA6616EB}"/>
              </a:ext>
            </a:extLst>
          </p:cNvPr>
          <p:cNvSpPr>
            <a:spLocks noGrp="1"/>
          </p:cNvSpPr>
          <p:nvPr>
            <p:ph type="dt" sz="half" idx="10"/>
          </p:nvPr>
        </p:nvSpPr>
        <p:spPr/>
        <p:txBody>
          <a:bodyPr/>
          <a:lstStyle/>
          <a:p>
            <a:fld id="{4D78EB39-B1BE-4ACE-8E2C-A3529337ECC8}" type="datetimeFigureOut">
              <a:rPr kumimoji="1" lang="ja-JP" altLang="en-US" smtClean="0"/>
              <a:t>2024/10/30</a:t>
            </a:fld>
            <a:endParaRPr kumimoji="1" lang="ja-JP" altLang="en-US"/>
          </a:p>
        </p:txBody>
      </p:sp>
      <p:sp>
        <p:nvSpPr>
          <p:cNvPr id="3" name="フッター プレースホルダー 2">
            <a:extLst>
              <a:ext uri="{FF2B5EF4-FFF2-40B4-BE49-F238E27FC236}">
                <a16:creationId xmlns:a16="http://schemas.microsoft.com/office/drawing/2014/main" id="{1C12ACF1-CDFB-4885-80E7-0C3CB5396F78}"/>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D6EA345-A3F1-4005-BE76-CB4DCAC138D1}"/>
              </a:ext>
            </a:extLst>
          </p:cNvPr>
          <p:cNvSpPr>
            <a:spLocks noGrp="1"/>
          </p:cNvSpPr>
          <p:nvPr>
            <p:ph type="sldNum" sz="quarter" idx="12"/>
          </p:nvPr>
        </p:nvSpPr>
        <p:spPr/>
        <p:txBody>
          <a:bodyPr/>
          <a:lstStyle/>
          <a:p>
            <a:fld id="{704B043C-518B-4F2F-A4E8-FB0848D0571C}" type="slidenum">
              <a:rPr kumimoji="1" lang="ja-JP" altLang="en-US" smtClean="0"/>
              <a:t>‹#›</a:t>
            </a:fld>
            <a:endParaRPr kumimoji="1" lang="ja-JP" altLang="en-US"/>
          </a:p>
        </p:txBody>
      </p:sp>
    </p:spTree>
    <p:extLst>
      <p:ext uri="{BB962C8B-B14F-4D97-AF65-F5344CB8AC3E}">
        <p14:creationId xmlns:p14="http://schemas.microsoft.com/office/powerpoint/2010/main" val="89903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CC1184-99B6-4002-921A-0C9A516016EF}"/>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4090120-CF06-4425-BCF5-FE16706620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2B9698A4-D46F-445C-BB7F-9ACD13030F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FD236D9-0659-4EE2-BF59-0661E2B61DFC}"/>
              </a:ext>
            </a:extLst>
          </p:cNvPr>
          <p:cNvSpPr>
            <a:spLocks noGrp="1"/>
          </p:cNvSpPr>
          <p:nvPr>
            <p:ph type="dt" sz="half" idx="10"/>
          </p:nvPr>
        </p:nvSpPr>
        <p:spPr/>
        <p:txBody>
          <a:bodyPr/>
          <a:lstStyle/>
          <a:p>
            <a:fld id="{4D78EB39-B1BE-4ACE-8E2C-A3529337ECC8}" type="datetimeFigureOut">
              <a:rPr kumimoji="1" lang="ja-JP" altLang="en-US" smtClean="0"/>
              <a:t>2024/10/30</a:t>
            </a:fld>
            <a:endParaRPr kumimoji="1" lang="ja-JP" altLang="en-US"/>
          </a:p>
        </p:txBody>
      </p:sp>
      <p:sp>
        <p:nvSpPr>
          <p:cNvPr id="6" name="フッター プレースホルダー 5">
            <a:extLst>
              <a:ext uri="{FF2B5EF4-FFF2-40B4-BE49-F238E27FC236}">
                <a16:creationId xmlns:a16="http://schemas.microsoft.com/office/drawing/2014/main" id="{FE9242A6-8D0D-425B-BA1E-2CC4145422A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4FC8DD4-2E9F-4059-BF35-D29213E67013}"/>
              </a:ext>
            </a:extLst>
          </p:cNvPr>
          <p:cNvSpPr>
            <a:spLocks noGrp="1"/>
          </p:cNvSpPr>
          <p:nvPr>
            <p:ph type="sldNum" sz="quarter" idx="12"/>
          </p:nvPr>
        </p:nvSpPr>
        <p:spPr/>
        <p:txBody>
          <a:bodyPr/>
          <a:lstStyle/>
          <a:p>
            <a:fld id="{704B043C-518B-4F2F-A4E8-FB0848D0571C}" type="slidenum">
              <a:rPr kumimoji="1" lang="ja-JP" altLang="en-US" smtClean="0"/>
              <a:t>‹#›</a:t>
            </a:fld>
            <a:endParaRPr kumimoji="1" lang="ja-JP" altLang="en-US"/>
          </a:p>
        </p:txBody>
      </p:sp>
    </p:spTree>
    <p:extLst>
      <p:ext uri="{BB962C8B-B14F-4D97-AF65-F5344CB8AC3E}">
        <p14:creationId xmlns:p14="http://schemas.microsoft.com/office/powerpoint/2010/main" val="3736776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4990CF9-DE40-4A60-B7FE-D0CD0C182F9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1625932F-10B0-4554-BF93-32053713DA9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AA4D6C3D-FF4D-474A-AAE5-8B1604FA22B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B8315FB-244A-454B-A577-2E4074A41809}"/>
              </a:ext>
            </a:extLst>
          </p:cNvPr>
          <p:cNvSpPr>
            <a:spLocks noGrp="1"/>
          </p:cNvSpPr>
          <p:nvPr>
            <p:ph type="dt" sz="half" idx="10"/>
          </p:nvPr>
        </p:nvSpPr>
        <p:spPr/>
        <p:txBody>
          <a:bodyPr/>
          <a:lstStyle/>
          <a:p>
            <a:fld id="{4D78EB39-B1BE-4ACE-8E2C-A3529337ECC8}" type="datetimeFigureOut">
              <a:rPr kumimoji="1" lang="ja-JP" altLang="en-US" smtClean="0"/>
              <a:t>2024/10/30</a:t>
            </a:fld>
            <a:endParaRPr kumimoji="1" lang="ja-JP" altLang="en-US"/>
          </a:p>
        </p:txBody>
      </p:sp>
      <p:sp>
        <p:nvSpPr>
          <p:cNvPr id="6" name="フッター プレースホルダー 5">
            <a:extLst>
              <a:ext uri="{FF2B5EF4-FFF2-40B4-BE49-F238E27FC236}">
                <a16:creationId xmlns:a16="http://schemas.microsoft.com/office/drawing/2014/main" id="{030ACE0E-2236-4D66-8F61-A3304D519E3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3137F66-C148-4120-AF9D-ABF37613FB9E}"/>
              </a:ext>
            </a:extLst>
          </p:cNvPr>
          <p:cNvSpPr>
            <a:spLocks noGrp="1"/>
          </p:cNvSpPr>
          <p:nvPr>
            <p:ph type="sldNum" sz="quarter" idx="12"/>
          </p:nvPr>
        </p:nvSpPr>
        <p:spPr/>
        <p:txBody>
          <a:bodyPr/>
          <a:lstStyle/>
          <a:p>
            <a:fld id="{704B043C-518B-4F2F-A4E8-FB0848D0571C}" type="slidenum">
              <a:rPr kumimoji="1" lang="ja-JP" altLang="en-US" smtClean="0"/>
              <a:t>‹#›</a:t>
            </a:fld>
            <a:endParaRPr kumimoji="1" lang="ja-JP" altLang="en-US"/>
          </a:p>
        </p:txBody>
      </p:sp>
    </p:spTree>
    <p:extLst>
      <p:ext uri="{BB962C8B-B14F-4D97-AF65-F5344CB8AC3E}">
        <p14:creationId xmlns:p14="http://schemas.microsoft.com/office/powerpoint/2010/main" val="2019384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0D76EE29-7B98-4923-A6FF-820BA6E56C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6AFB597-BA02-4ADA-86CE-C94C7291E47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3D0D3B1-42F3-4BA6-8E5B-F7123FE206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78EB39-B1BE-4ACE-8E2C-A3529337ECC8}" type="datetimeFigureOut">
              <a:rPr kumimoji="1" lang="ja-JP" altLang="en-US" smtClean="0"/>
              <a:t>2024/10/30</a:t>
            </a:fld>
            <a:endParaRPr kumimoji="1" lang="ja-JP" altLang="en-US"/>
          </a:p>
        </p:txBody>
      </p:sp>
      <p:sp>
        <p:nvSpPr>
          <p:cNvPr id="5" name="フッター プレースホルダー 4">
            <a:extLst>
              <a:ext uri="{FF2B5EF4-FFF2-40B4-BE49-F238E27FC236}">
                <a16:creationId xmlns:a16="http://schemas.microsoft.com/office/drawing/2014/main" id="{2CBF03E6-BD53-4521-AB75-43D6363AEF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8231589-8896-4113-B239-BE2DB2A01F5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B043C-518B-4F2F-A4E8-FB0848D0571C}" type="slidenum">
              <a:rPr kumimoji="1" lang="ja-JP" altLang="en-US" smtClean="0"/>
              <a:t>‹#›</a:t>
            </a:fld>
            <a:endParaRPr kumimoji="1" lang="ja-JP" altLang="en-US"/>
          </a:p>
        </p:txBody>
      </p:sp>
    </p:spTree>
    <p:extLst>
      <p:ext uri="{BB962C8B-B14F-4D97-AF65-F5344CB8AC3E}">
        <p14:creationId xmlns:p14="http://schemas.microsoft.com/office/powerpoint/2010/main" val="2981898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2010022122@campus.ouj.ac.jp"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54A5B20-C871-417D-9114-927A9C14E496}"/>
              </a:ext>
            </a:extLst>
          </p:cNvPr>
          <p:cNvSpPr>
            <a:spLocks noGrp="1"/>
          </p:cNvSpPr>
          <p:nvPr>
            <p:ph type="ctrTitle"/>
          </p:nvPr>
        </p:nvSpPr>
        <p:spPr/>
        <p:txBody>
          <a:bodyPr>
            <a:noAutofit/>
          </a:bodyPr>
          <a:lstStyle/>
          <a:p>
            <a:r>
              <a:rPr lang="en-US" altLang="ja-JP" sz="4800" dirty="0">
                <a:latin typeface="+mn-lt"/>
              </a:rPr>
              <a:t>Menu Creation Support System</a:t>
            </a:r>
            <a:br>
              <a:rPr lang="en-US" altLang="ja-JP" sz="4800" dirty="0">
                <a:latin typeface="+mn-lt"/>
              </a:rPr>
            </a:br>
            <a:r>
              <a:rPr lang="en-US" altLang="ja-JP" sz="4800" dirty="0">
                <a:latin typeface="+mn-lt"/>
              </a:rPr>
              <a:t>Considering User </a:t>
            </a:r>
            <a:r>
              <a:rPr lang="en-US" altLang="ja-JP" sz="4800" dirty="0" err="1">
                <a:latin typeface="+mn-lt"/>
              </a:rPr>
              <a:t>eXperience</a:t>
            </a:r>
            <a:br>
              <a:rPr lang="en-US" altLang="ja-JP" sz="4800" dirty="0">
                <a:latin typeface="+mn-lt"/>
              </a:rPr>
            </a:br>
            <a:r>
              <a:rPr lang="en-US" altLang="ja-JP" sz="4800" dirty="0">
                <a:latin typeface="+mn-lt"/>
              </a:rPr>
              <a:t>Based on </a:t>
            </a:r>
            <a:r>
              <a:rPr lang="en-US" altLang="ja-JP" sz="4800" dirty="0" err="1">
                <a:latin typeface="+mn-lt"/>
              </a:rPr>
              <a:t>Multiobjective</a:t>
            </a:r>
            <a:r>
              <a:rPr lang="en-US" altLang="ja-JP" sz="4800" dirty="0">
                <a:latin typeface="+mn-lt"/>
              </a:rPr>
              <a:t> Optimization</a:t>
            </a:r>
            <a:endParaRPr kumimoji="1" lang="ja-JP" altLang="en-US" sz="4800" dirty="0">
              <a:latin typeface="+mn-lt"/>
            </a:endParaRPr>
          </a:p>
        </p:txBody>
      </p:sp>
      <p:sp>
        <p:nvSpPr>
          <p:cNvPr id="3" name="字幕 2">
            <a:extLst>
              <a:ext uri="{FF2B5EF4-FFF2-40B4-BE49-F238E27FC236}">
                <a16:creationId xmlns:a16="http://schemas.microsoft.com/office/drawing/2014/main" id="{5D8971DC-D666-42F7-8EEA-7CE88FC6C859}"/>
              </a:ext>
            </a:extLst>
          </p:cNvPr>
          <p:cNvSpPr>
            <a:spLocks noGrp="1"/>
          </p:cNvSpPr>
          <p:nvPr>
            <p:ph type="subTitle" idx="1"/>
          </p:nvPr>
        </p:nvSpPr>
        <p:spPr>
          <a:xfrm>
            <a:off x="1524000" y="4572585"/>
            <a:ext cx="9144000" cy="1655762"/>
          </a:xfrm>
        </p:spPr>
        <p:txBody>
          <a:bodyPr>
            <a:normAutofit/>
          </a:bodyPr>
          <a:lstStyle/>
          <a:p>
            <a:r>
              <a:rPr kumimoji="1" lang="en-US" altLang="ja-JP" dirty="0" err="1"/>
              <a:t>Yurie</a:t>
            </a:r>
            <a:r>
              <a:rPr kumimoji="1" lang="en-US" altLang="ja-JP" dirty="0"/>
              <a:t> </a:t>
            </a:r>
            <a:r>
              <a:rPr kumimoji="1" lang="en-US" altLang="ja-JP" dirty="0" err="1"/>
              <a:t>Okuhara</a:t>
            </a:r>
            <a:endParaRPr kumimoji="1" lang="en-US" altLang="ja-JP" dirty="0"/>
          </a:p>
          <a:p>
            <a:r>
              <a:rPr lang="en-US" altLang="ja-JP" dirty="0">
                <a:hlinkClick r:id="rId2"/>
              </a:rPr>
              <a:t>2010022122@campus.ouj.ac.jp</a:t>
            </a:r>
            <a:endParaRPr lang="en-US" altLang="ja-JP" dirty="0"/>
          </a:p>
          <a:p>
            <a:r>
              <a:rPr lang="en-US" altLang="ja-JP" i="1" dirty="0"/>
              <a:t>Informatics The Open University of Japan</a:t>
            </a:r>
          </a:p>
          <a:p>
            <a:endParaRPr kumimoji="1" lang="ja-JP" altLang="en-US" dirty="0"/>
          </a:p>
        </p:txBody>
      </p:sp>
    </p:spTree>
    <p:extLst>
      <p:ext uri="{BB962C8B-B14F-4D97-AF65-F5344CB8AC3E}">
        <p14:creationId xmlns:p14="http://schemas.microsoft.com/office/powerpoint/2010/main" val="1480221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691C70C-F0E7-431A-B84E-622224FC6F33}"/>
              </a:ext>
            </a:extLst>
          </p:cNvPr>
          <p:cNvSpPr txBox="1"/>
          <p:nvPr/>
        </p:nvSpPr>
        <p:spPr>
          <a:xfrm>
            <a:off x="264695" y="208547"/>
            <a:ext cx="8037094" cy="369332"/>
          </a:xfrm>
          <a:prstGeom prst="rect">
            <a:avLst/>
          </a:prstGeom>
          <a:noFill/>
        </p:spPr>
        <p:txBody>
          <a:bodyPr wrap="square" rtlCol="0">
            <a:spAutoFit/>
          </a:bodyPr>
          <a:lstStyle/>
          <a:p>
            <a:r>
              <a:rPr kumimoji="1" lang="ja-JP" altLang="en-US" dirty="0"/>
              <a:t>遺伝的アルゴリズムによる多目的最適化</a:t>
            </a:r>
          </a:p>
        </p:txBody>
      </p:sp>
      <p:sp>
        <p:nvSpPr>
          <p:cNvPr id="3" name="正方形/長方形 2">
            <a:extLst>
              <a:ext uri="{FF2B5EF4-FFF2-40B4-BE49-F238E27FC236}">
                <a16:creationId xmlns:a16="http://schemas.microsoft.com/office/drawing/2014/main" id="{B4DC7711-20D6-4428-A6C0-FB47B74CE479}"/>
              </a:ext>
            </a:extLst>
          </p:cNvPr>
          <p:cNvSpPr/>
          <p:nvPr/>
        </p:nvSpPr>
        <p:spPr>
          <a:xfrm>
            <a:off x="465221" y="762000"/>
            <a:ext cx="10355179" cy="1259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t>NSGA-II is used to solve multi-objective optimization problems. It is an extension of the genetic algorithm to multi-objective optimization problems, with features such as non-dominated sorting and congestion tournament selection.</a:t>
            </a:r>
            <a:endParaRPr kumimoji="1" lang="ja-JP" altLang="en-US" dirty="0"/>
          </a:p>
        </p:txBody>
      </p:sp>
      <p:pic>
        <p:nvPicPr>
          <p:cNvPr id="5" name="図 4">
            <a:extLst>
              <a:ext uri="{FF2B5EF4-FFF2-40B4-BE49-F238E27FC236}">
                <a16:creationId xmlns:a16="http://schemas.microsoft.com/office/drawing/2014/main" id="{05A6D6CD-07FB-491F-9C1A-5B10872888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5077" y="1502715"/>
            <a:ext cx="8661845" cy="4889751"/>
          </a:xfrm>
          <a:prstGeom prst="rect">
            <a:avLst/>
          </a:prstGeom>
        </p:spPr>
      </p:pic>
    </p:spTree>
    <p:extLst>
      <p:ext uri="{BB962C8B-B14F-4D97-AF65-F5344CB8AC3E}">
        <p14:creationId xmlns:p14="http://schemas.microsoft.com/office/powerpoint/2010/main" val="3063163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5A46A07-F36C-467A-9DEF-1F04F7AAC139}"/>
              </a:ext>
            </a:extLst>
          </p:cNvPr>
          <p:cNvSpPr txBox="1"/>
          <p:nvPr/>
        </p:nvSpPr>
        <p:spPr>
          <a:xfrm>
            <a:off x="192505" y="152400"/>
            <a:ext cx="7010400" cy="369332"/>
          </a:xfrm>
          <a:prstGeom prst="rect">
            <a:avLst/>
          </a:prstGeom>
          <a:noFill/>
        </p:spPr>
        <p:txBody>
          <a:bodyPr wrap="square" rtlCol="0">
            <a:spAutoFit/>
          </a:bodyPr>
          <a:lstStyle/>
          <a:p>
            <a:r>
              <a:rPr kumimoji="1" lang="en-US" altLang="ja-JP" dirty="0"/>
              <a:t>UX</a:t>
            </a:r>
            <a:r>
              <a:rPr kumimoji="1" lang="ja-JP" altLang="en-US" dirty="0"/>
              <a:t>を考慮したパレート最適な献立</a:t>
            </a:r>
          </a:p>
        </p:txBody>
      </p:sp>
      <p:pic>
        <p:nvPicPr>
          <p:cNvPr id="5" name="図 4">
            <a:extLst>
              <a:ext uri="{FF2B5EF4-FFF2-40B4-BE49-F238E27FC236}">
                <a16:creationId xmlns:a16="http://schemas.microsoft.com/office/drawing/2014/main" id="{04008782-F0E6-4E18-967C-61ED04DB33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3472" y="1584697"/>
            <a:ext cx="8865056" cy="5004057"/>
          </a:xfrm>
          <a:prstGeom prst="rect">
            <a:avLst/>
          </a:prstGeom>
        </p:spPr>
      </p:pic>
      <p:sp>
        <p:nvSpPr>
          <p:cNvPr id="3" name="正方形/長方形 2">
            <a:extLst>
              <a:ext uri="{FF2B5EF4-FFF2-40B4-BE49-F238E27FC236}">
                <a16:creationId xmlns:a16="http://schemas.microsoft.com/office/drawing/2014/main" id="{209FCD3E-C1EB-457B-AB4B-72BD6509C346}"/>
              </a:ext>
            </a:extLst>
          </p:cNvPr>
          <p:cNvSpPr/>
          <p:nvPr/>
        </p:nvSpPr>
        <p:spPr>
          <a:xfrm>
            <a:off x="537411" y="729916"/>
            <a:ext cx="10194757" cy="121117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t>The objective function is to minimize the cooking time and the cost of ingredients in the menu, and multi-objective optimization is performed using the calorie intake and nutritional intake as constraints.</a:t>
            </a:r>
            <a:endParaRPr kumimoji="1" lang="ja-JP" altLang="en-US" dirty="0"/>
          </a:p>
        </p:txBody>
      </p:sp>
    </p:spTree>
    <p:extLst>
      <p:ext uri="{BB962C8B-B14F-4D97-AF65-F5344CB8AC3E}">
        <p14:creationId xmlns:p14="http://schemas.microsoft.com/office/powerpoint/2010/main" val="1403500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4DC3DC7E-8465-4F13-AB1C-3819AE1908E5}"/>
              </a:ext>
            </a:extLst>
          </p:cNvPr>
          <p:cNvSpPr txBox="1"/>
          <p:nvPr/>
        </p:nvSpPr>
        <p:spPr>
          <a:xfrm>
            <a:off x="176463" y="160421"/>
            <a:ext cx="5919537" cy="369332"/>
          </a:xfrm>
          <a:prstGeom prst="rect">
            <a:avLst/>
          </a:prstGeom>
          <a:noFill/>
        </p:spPr>
        <p:txBody>
          <a:bodyPr wrap="square" rtlCol="0">
            <a:spAutoFit/>
          </a:bodyPr>
          <a:lstStyle/>
          <a:p>
            <a:r>
              <a:rPr kumimoji="1" lang="ja-JP" altLang="en-US" dirty="0"/>
              <a:t>対話による最適な献立の提示</a:t>
            </a:r>
          </a:p>
        </p:txBody>
      </p:sp>
      <p:sp>
        <p:nvSpPr>
          <p:cNvPr id="3" name="正方形/長方形 2">
            <a:extLst>
              <a:ext uri="{FF2B5EF4-FFF2-40B4-BE49-F238E27FC236}">
                <a16:creationId xmlns:a16="http://schemas.microsoft.com/office/drawing/2014/main" id="{57E3A171-4ADB-451B-B369-1631DC1D1E1F}"/>
              </a:ext>
            </a:extLst>
          </p:cNvPr>
          <p:cNvSpPr/>
          <p:nvPr/>
        </p:nvSpPr>
        <p:spPr>
          <a:xfrm>
            <a:off x="385011" y="721895"/>
            <a:ext cx="11109157" cy="19381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t>The user selects from Pareto-optimal solutions (recipes) with minimized cooking time and ingredient costs obtained by multi-objective optimization, and the menu is created interactively using </a:t>
            </a:r>
            <a:r>
              <a:rPr lang="en-US" altLang="ja-JP" dirty="0" err="1"/>
              <a:t>Tkinter</a:t>
            </a:r>
            <a:r>
              <a:rPr lang="en-US" altLang="ja-JP" dirty="0"/>
              <a:t>, with the closer the value is to 0, the more the menu emphasizes minimization of cooking time, and the closer the value is to 1, the more the menu emphasizes minimization of ingredient costs. Create a slider to set the menu to output a weekly menu with the emphasis on minimizing cooking time as the value approaches 0, and a weekly menu with the emphasis on minimizing food cost as the value approaches 1.</a:t>
            </a:r>
            <a:endParaRPr kumimoji="1" lang="ja-JP" altLang="en-US" dirty="0"/>
          </a:p>
        </p:txBody>
      </p:sp>
      <p:pic>
        <p:nvPicPr>
          <p:cNvPr id="7" name="図 6">
            <a:extLst>
              <a:ext uri="{FF2B5EF4-FFF2-40B4-BE49-F238E27FC236}">
                <a16:creationId xmlns:a16="http://schemas.microsoft.com/office/drawing/2014/main" id="{88AEAAF4-2E4E-4A2D-8ABA-45F7E0BF01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6154" y="1069727"/>
            <a:ext cx="8619691" cy="5627852"/>
          </a:xfrm>
          <a:prstGeom prst="rect">
            <a:avLst/>
          </a:prstGeom>
        </p:spPr>
      </p:pic>
    </p:spTree>
    <p:extLst>
      <p:ext uri="{BB962C8B-B14F-4D97-AF65-F5344CB8AC3E}">
        <p14:creationId xmlns:p14="http://schemas.microsoft.com/office/powerpoint/2010/main" val="935834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9825343-2C54-43DE-A761-037E9474358F}"/>
              </a:ext>
            </a:extLst>
          </p:cNvPr>
          <p:cNvSpPr txBox="1"/>
          <p:nvPr/>
        </p:nvSpPr>
        <p:spPr>
          <a:xfrm>
            <a:off x="272716" y="240632"/>
            <a:ext cx="5991726" cy="369332"/>
          </a:xfrm>
          <a:prstGeom prst="rect">
            <a:avLst/>
          </a:prstGeom>
          <a:noFill/>
        </p:spPr>
        <p:txBody>
          <a:bodyPr wrap="square" rtlCol="0">
            <a:spAutoFit/>
          </a:bodyPr>
          <a:lstStyle/>
          <a:p>
            <a:r>
              <a:rPr kumimoji="1" lang="ja-JP" altLang="en-US" dirty="0"/>
              <a:t>提案システムの構成</a:t>
            </a:r>
            <a:endParaRPr kumimoji="1" lang="en-US" altLang="ja-JP" dirty="0"/>
          </a:p>
        </p:txBody>
      </p:sp>
    </p:spTree>
    <p:extLst>
      <p:ext uri="{BB962C8B-B14F-4D97-AF65-F5344CB8AC3E}">
        <p14:creationId xmlns:p14="http://schemas.microsoft.com/office/powerpoint/2010/main" val="2175811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89825343-2C54-43DE-A761-037E9474358F}"/>
              </a:ext>
            </a:extLst>
          </p:cNvPr>
          <p:cNvSpPr txBox="1"/>
          <p:nvPr/>
        </p:nvSpPr>
        <p:spPr>
          <a:xfrm>
            <a:off x="272716" y="240632"/>
            <a:ext cx="5991726" cy="369332"/>
          </a:xfrm>
          <a:prstGeom prst="rect">
            <a:avLst/>
          </a:prstGeom>
          <a:noFill/>
        </p:spPr>
        <p:txBody>
          <a:bodyPr wrap="square" rtlCol="0">
            <a:spAutoFit/>
          </a:bodyPr>
          <a:lstStyle/>
          <a:p>
            <a:r>
              <a:rPr kumimoji="1" lang="ja-JP" altLang="en-US" dirty="0"/>
              <a:t>提案システムの構成</a:t>
            </a:r>
            <a:endParaRPr kumimoji="1" lang="en-US" altLang="ja-JP" dirty="0"/>
          </a:p>
        </p:txBody>
      </p:sp>
    </p:spTree>
    <p:extLst>
      <p:ext uri="{BB962C8B-B14F-4D97-AF65-F5344CB8AC3E}">
        <p14:creationId xmlns:p14="http://schemas.microsoft.com/office/powerpoint/2010/main" val="16831015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D15B1E3-54D7-4C64-8658-26144DE24D29}"/>
              </a:ext>
            </a:extLst>
          </p:cNvPr>
          <p:cNvSpPr txBox="1"/>
          <p:nvPr/>
        </p:nvSpPr>
        <p:spPr>
          <a:xfrm>
            <a:off x="344905" y="184484"/>
            <a:ext cx="7676148" cy="369332"/>
          </a:xfrm>
          <a:prstGeom prst="rect">
            <a:avLst/>
          </a:prstGeom>
          <a:noFill/>
        </p:spPr>
        <p:txBody>
          <a:bodyPr wrap="square" rtlCol="0">
            <a:spAutoFit/>
          </a:bodyPr>
          <a:lstStyle/>
          <a:p>
            <a:r>
              <a:rPr kumimoji="1" lang="ja-JP" altLang="en-US" dirty="0"/>
              <a:t>数値実験の概要</a:t>
            </a:r>
          </a:p>
        </p:txBody>
      </p:sp>
      <p:sp>
        <p:nvSpPr>
          <p:cNvPr id="3" name="正方形/長方形 2">
            <a:extLst>
              <a:ext uri="{FF2B5EF4-FFF2-40B4-BE49-F238E27FC236}">
                <a16:creationId xmlns:a16="http://schemas.microsoft.com/office/drawing/2014/main" id="{8A5C80C4-015F-44FE-952F-EECCF48953C5}"/>
              </a:ext>
            </a:extLst>
          </p:cNvPr>
          <p:cNvSpPr/>
          <p:nvPr/>
        </p:nvSpPr>
        <p:spPr>
          <a:xfrm>
            <a:off x="465221" y="721895"/>
            <a:ext cx="10684042" cy="12999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t>Examples of food recipes and ingredient price data stored in the database are shown below. Also shown are the Pareto solution for a week's menu actually created, with the total cost of ingredients and total cooking time set on the vertical and horizontal axes, and the slider used for interactive processing.</a:t>
            </a:r>
            <a:endParaRPr kumimoji="1" lang="ja-JP" altLang="en-US" dirty="0"/>
          </a:p>
        </p:txBody>
      </p:sp>
      <p:pic>
        <p:nvPicPr>
          <p:cNvPr id="6" name="図 5">
            <a:extLst>
              <a:ext uri="{FF2B5EF4-FFF2-40B4-BE49-F238E27FC236}">
                <a16:creationId xmlns:a16="http://schemas.microsoft.com/office/drawing/2014/main" id="{A2286138-4A70-4C2C-9F45-9FAB0C0D43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7063" y="1225577"/>
            <a:ext cx="9492200" cy="5447939"/>
          </a:xfrm>
          <a:prstGeom prst="rect">
            <a:avLst/>
          </a:prstGeom>
        </p:spPr>
      </p:pic>
    </p:spTree>
    <p:extLst>
      <p:ext uri="{BB962C8B-B14F-4D97-AF65-F5344CB8AC3E}">
        <p14:creationId xmlns:p14="http://schemas.microsoft.com/office/powerpoint/2010/main" val="37945118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A88DB72-5CEA-4C72-94DA-86D20F6C25D6}"/>
              </a:ext>
            </a:extLst>
          </p:cNvPr>
          <p:cNvSpPr txBox="1"/>
          <p:nvPr/>
        </p:nvSpPr>
        <p:spPr>
          <a:xfrm>
            <a:off x="208547" y="264695"/>
            <a:ext cx="8021053" cy="369332"/>
          </a:xfrm>
          <a:prstGeom prst="rect">
            <a:avLst/>
          </a:prstGeom>
          <a:noFill/>
        </p:spPr>
        <p:txBody>
          <a:bodyPr wrap="square" rtlCol="0">
            <a:spAutoFit/>
          </a:bodyPr>
          <a:lstStyle/>
          <a:p>
            <a:r>
              <a:rPr kumimoji="1" lang="ja-JP" altLang="en-US" dirty="0"/>
              <a:t>実験結果と考察</a:t>
            </a:r>
          </a:p>
        </p:txBody>
      </p:sp>
      <p:sp>
        <p:nvSpPr>
          <p:cNvPr id="3" name="正方形/長方形 2">
            <a:extLst>
              <a:ext uri="{FF2B5EF4-FFF2-40B4-BE49-F238E27FC236}">
                <a16:creationId xmlns:a16="http://schemas.microsoft.com/office/drawing/2014/main" id="{A5D50F82-E73A-49BA-A107-20E7AE5665AE}"/>
              </a:ext>
            </a:extLst>
          </p:cNvPr>
          <p:cNvSpPr/>
          <p:nvPr/>
        </p:nvSpPr>
        <p:spPr>
          <a:xfrm>
            <a:off x="312821" y="818147"/>
            <a:ext cx="11237495" cy="15480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a:t>自分の身長を</a:t>
            </a:r>
            <a:r>
              <a:rPr lang="en-US" altLang="ja-JP" dirty="0"/>
              <a:t>160cm</a:t>
            </a:r>
            <a:r>
              <a:rPr lang="ja-JP" altLang="en-US" dirty="0" err="1"/>
              <a:t>，</a:t>
            </a:r>
            <a:r>
              <a:rPr lang="ja-JP" altLang="en-US" dirty="0"/>
              <a:t>体重を</a:t>
            </a:r>
            <a:r>
              <a:rPr lang="en-US" altLang="ja-JP" dirty="0"/>
              <a:t>58kg</a:t>
            </a:r>
            <a:r>
              <a:rPr lang="ja-JP" altLang="en-US" dirty="0" err="1"/>
              <a:t>，</a:t>
            </a:r>
            <a:r>
              <a:rPr lang="ja-JP" altLang="en-US" dirty="0"/>
              <a:t>年齢を</a:t>
            </a:r>
            <a:r>
              <a:rPr lang="en-US" altLang="ja-JP" dirty="0"/>
              <a:t>23 </a:t>
            </a:r>
            <a:r>
              <a:rPr lang="ja-JP" altLang="en-US" dirty="0"/>
              <a:t>歳，性別を男，身体活動レベルを普</a:t>
            </a:r>
          </a:p>
          <a:p>
            <a:r>
              <a:rPr lang="ja-JP" altLang="en-US" dirty="0"/>
              <a:t>通として入力とし，</a:t>
            </a:r>
            <a:r>
              <a:rPr lang="en-US" altLang="ja-JP" dirty="0"/>
              <a:t>1 </a:t>
            </a:r>
            <a:r>
              <a:rPr lang="ja-JP" altLang="en-US" dirty="0"/>
              <a:t>日に必要な推定エネルギー量を算出し，目的関数と制約条件に</a:t>
            </a:r>
          </a:p>
          <a:p>
            <a:r>
              <a:rPr lang="ja-JP" altLang="en-US" dirty="0"/>
              <a:t>基いて</a:t>
            </a:r>
            <a:r>
              <a:rPr lang="en-US" altLang="ja-JP" dirty="0"/>
              <a:t>1 </a:t>
            </a:r>
            <a:r>
              <a:rPr lang="ja-JP" altLang="en-US" dirty="0"/>
              <a:t>週間分の献立作成を行った結果を示す．</a:t>
            </a:r>
            <a:endParaRPr kumimoji="1" lang="ja-JP" altLang="en-US" dirty="0"/>
          </a:p>
        </p:txBody>
      </p:sp>
      <p:pic>
        <p:nvPicPr>
          <p:cNvPr id="5" name="図 4">
            <a:extLst>
              <a:ext uri="{FF2B5EF4-FFF2-40B4-BE49-F238E27FC236}">
                <a16:creationId xmlns:a16="http://schemas.microsoft.com/office/drawing/2014/main" id="{B3DF3B6E-B56C-45F5-8E72-3BDDC8A752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0186" y="1724383"/>
            <a:ext cx="8331628" cy="4692891"/>
          </a:xfrm>
          <a:prstGeom prst="rect">
            <a:avLst/>
          </a:prstGeom>
        </p:spPr>
      </p:pic>
    </p:spTree>
    <p:extLst>
      <p:ext uri="{BB962C8B-B14F-4D97-AF65-F5344CB8AC3E}">
        <p14:creationId xmlns:p14="http://schemas.microsoft.com/office/powerpoint/2010/main" val="3992900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C496E7D-F435-4636-B74B-D528255D632A}"/>
              </a:ext>
            </a:extLst>
          </p:cNvPr>
          <p:cNvSpPr txBox="1"/>
          <p:nvPr/>
        </p:nvSpPr>
        <p:spPr>
          <a:xfrm>
            <a:off x="208547" y="128337"/>
            <a:ext cx="5887453" cy="369332"/>
          </a:xfrm>
          <a:prstGeom prst="rect">
            <a:avLst/>
          </a:prstGeom>
          <a:noFill/>
        </p:spPr>
        <p:txBody>
          <a:bodyPr wrap="square" rtlCol="0">
            <a:spAutoFit/>
          </a:bodyPr>
          <a:lstStyle/>
          <a:p>
            <a:r>
              <a:rPr kumimoji="1" lang="ja-JP" altLang="en-US" dirty="0"/>
              <a:t>数値実験の結果（健常者）</a:t>
            </a:r>
          </a:p>
        </p:txBody>
      </p:sp>
      <p:sp>
        <p:nvSpPr>
          <p:cNvPr id="3" name="正方形/長方形 2">
            <a:extLst>
              <a:ext uri="{FF2B5EF4-FFF2-40B4-BE49-F238E27FC236}">
                <a16:creationId xmlns:a16="http://schemas.microsoft.com/office/drawing/2014/main" id="{885FA714-338A-4292-9929-16A413E4B65F}"/>
              </a:ext>
            </a:extLst>
          </p:cNvPr>
          <p:cNvSpPr/>
          <p:nvPr/>
        </p:nvSpPr>
        <p:spPr>
          <a:xfrm>
            <a:off x="449179" y="697832"/>
            <a:ext cx="10202779" cy="15320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t>The following table shows the results of a daily menu planning based on the objective function and constraint conditions.</a:t>
            </a:r>
            <a:endParaRPr kumimoji="1" lang="ja-JP" altLang="en-US" dirty="0"/>
          </a:p>
        </p:txBody>
      </p:sp>
      <p:pic>
        <p:nvPicPr>
          <p:cNvPr id="6" name="図 5">
            <a:extLst>
              <a:ext uri="{FF2B5EF4-FFF2-40B4-BE49-F238E27FC236}">
                <a16:creationId xmlns:a16="http://schemas.microsoft.com/office/drawing/2014/main" id="{6A7A5F29-972D-4A6C-ACA3-AB6EE931F3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0509" y="2847866"/>
            <a:ext cx="10510982" cy="3010760"/>
          </a:xfrm>
          <a:prstGeom prst="rect">
            <a:avLst/>
          </a:prstGeom>
        </p:spPr>
      </p:pic>
    </p:spTree>
    <p:extLst>
      <p:ext uri="{BB962C8B-B14F-4D97-AF65-F5344CB8AC3E}">
        <p14:creationId xmlns:p14="http://schemas.microsoft.com/office/powerpoint/2010/main" val="644545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55B90E0-AE76-403A-8434-81EF2A653492}"/>
              </a:ext>
            </a:extLst>
          </p:cNvPr>
          <p:cNvSpPr txBox="1"/>
          <p:nvPr/>
        </p:nvSpPr>
        <p:spPr>
          <a:xfrm>
            <a:off x="248653" y="208547"/>
            <a:ext cx="5783179" cy="369332"/>
          </a:xfrm>
          <a:prstGeom prst="rect">
            <a:avLst/>
          </a:prstGeom>
          <a:noFill/>
        </p:spPr>
        <p:txBody>
          <a:bodyPr wrap="square" rtlCol="0">
            <a:spAutoFit/>
          </a:bodyPr>
          <a:lstStyle/>
          <a:p>
            <a:r>
              <a:rPr kumimoji="1" lang="ja-JP" altLang="en-US" dirty="0"/>
              <a:t>数値実験の結果（制限食）</a:t>
            </a:r>
          </a:p>
        </p:txBody>
      </p:sp>
      <p:pic>
        <p:nvPicPr>
          <p:cNvPr id="6" name="図 5">
            <a:extLst>
              <a:ext uri="{FF2B5EF4-FFF2-40B4-BE49-F238E27FC236}">
                <a16:creationId xmlns:a16="http://schemas.microsoft.com/office/drawing/2014/main" id="{276F755C-7CBF-4A83-A76D-BF12C52C028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7494" y="2543887"/>
            <a:ext cx="9652000" cy="3812765"/>
          </a:xfrm>
          <a:prstGeom prst="rect">
            <a:avLst/>
          </a:prstGeom>
        </p:spPr>
      </p:pic>
      <p:sp>
        <p:nvSpPr>
          <p:cNvPr id="3" name="正方形/長方形 2">
            <a:extLst>
              <a:ext uri="{FF2B5EF4-FFF2-40B4-BE49-F238E27FC236}">
                <a16:creationId xmlns:a16="http://schemas.microsoft.com/office/drawing/2014/main" id="{8B7415E2-6432-41D0-BE82-8D48957252F7}"/>
              </a:ext>
            </a:extLst>
          </p:cNvPr>
          <p:cNvSpPr/>
          <p:nvPr/>
        </p:nvSpPr>
        <p:spPr>
          <a:xfrm>
            <a:off x="344905" y="842211"/>
            <a:ext cx="11117179" cy="1876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t>The following user images were assumed as a model of a person who needs each restricted diet.</a:t>
            </a:r>
          </a:p>
          <a:p>
            <a:r>
              <a:rPr lang="ja-JP" altLang="en-US" dirty="0"/>
              <a:t>・</a:t>
            </a:r>
            <a:r>
              <a:rPr lang="en-US" altLang="ja-JP" dirty="0"/>
              <a:t>Diabetes: Age 71, male, height 163.1 cm, weight 61.18 kg, low physical activity level</a:t>
            </a:r>
          </a:p>
          <a:p>
            <a:r>
              <a:rPr lang="ja-JP" altLang="en-US" dirty="0"/>
              <a:t>・</a:t>
            </a:r>
            <a:r>
              <a:rPr lang="en-US" altLang="ja-JP" dirty="0"/>
              <a:t>Kidney disease: age 70, male, height 163.1 cm, weight 61.18 kg, low physical activity level</a:t>
            </a:r>
          </a:p>
          <a:p>
            <a:r>
              <a:rPr lang="ja-JP" altLang="en-US" dirty="0"/>
              <a:t>・</a:t>
            </a:r>
            <a:r>
              <a:rPr lang="en-US" altLang="ja-JP" dirty="0"/>
              <a:t>Dyslipidemia: Age 45, sex male, height 171.5 cm, weight 102.94 kg</a:t>
            </a:r>
          </a:p>
          <a:p>
            <a:r>
              <a:rPr lang="ja-JP" altLang="en-US" dirty="0"/>
              <a:t>・</a:t>
            </a:r>
            <a:r>
              <a:rPr lang="en-US" altLang="ja-JP" dirty="0"/>
              <a:t>Physical activity level was low.</a:t>
            </a:r>
          </a:p>
          <a:p>
            <a:r>
              <a:rPr lang="ja-JP" altLang="en-US" dirty="0"/>
              <a:t>・</a:t>
            </a:r>
            <a:r>
              <a:rPr lang="en-US" altLang="ja-JP" dirty="0"/>
              <a:t>Hypertension: age 37, sex male, height 171.5 cm, weight 88.24 kg, physical activity level low</a:t>
            </a:r>
          </a:p>
          <a:p>
            <a:r>
              <a:rPr lang="en-US" altLang="ja-JP" dirty="0"/>
              <a:t>The constraints and output results are shown below.</a:t>
            </a:r>
            <a:endParaRPr kumimoji="1" lang="ja-JP" altLang="en-US" dirty="0"/>
          </a:p>
        </p:txBody>
      </p:sp>
    </p:spTree>
    <p:extLst>
      <p:ext uri="{BB962C8B-B14F-4D97-AF65-F5344CB8AC3E}">
        <p14:creationId xmlns:p14="http://schemas.microsoft.com/office/powerpoint/2010/main" val="25178411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B2BD43E-610F-43A0-A51B-D91A85685B1C}"/>
              </a:ext>
            </a:extLst>
          </p:cNvPr>
          <p:cNvSpPr txBox="1"/>
          <p:nvPr/>
        </p:nvSpPr>
        <p:spPr>
          <a:xfrm>
            <a:off x="152400" y="208547"/>
            <a:ext cx="6376737" cy="369332"/>
          </a:xfrm>
          <a:prstGeom prst="rect">
            <a:avLst/>
          </a:prstGeom>
          <a:noFill/>
        </p:spPr>
        <p:txBody>
          <a:bodyPr wrap="square" rtlCol="0">
            <a:spAutoFit/>
          </a:bodyPr>
          <a:lstStyle/>
          <a:p>
            <a:r>
              <a:rPr kumimoji="1" lang="ja-JP" altLang="en-US" dirty="0"/>
              <a:t>数値実験の結果（大人数）</a:t>
            </a:r>
          </a:p>
        </p:txBody>
      </p:sp>
      <p:pic>
        <p:nvPicPr>
          <p:cNvPr id="6" name="図 5">
            <a:extLst>
              <a:ext uri="{FF2B5EF4-FFF2-40B4-BE49-F238E27FC236}">
                <a16:creationId xmlns:a16="http://schemas.microsoft.com/office/drawing/2014/main" id="{E1E2514C-81F3-4D68-B1C1-AAF5EB335E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6995" y="2352046"/>
            <a:ext cx="6878010" cy="4505954"/>
          </a:xfrm>
          <a:prstGeom prst="rect">
            <a:avLst/>
          </a:prstGeom>
        </p:spPr>
      </p:pic>
      <p:sp>
        <p:nvSpPr>
          <p:cNvPr id="3" name="正方形/長方形 2">
            <a:extLst>
              <a:ext uri="{FF2B5EF4-FFF2-40B4-BE49-F238E27FC236}">
                <a16:creationId xmlns:a16="http://schemas.microsoft.com/office/drawing/2014/main" id="{37A17B6D-6FB8-4E1F-B467-E88622C10E56}"/>
              </a:ext>
            </a:extLst>
          </p:cNvPr>
          <p:cNvSpPr/>
          <p:nvPr/>
        </p:nvSpPr>
        <p:spPr>
          <a:xfrm>
            <a:off x="304800" y="762000"/>
            <a:ext cx="11301663" cy="18528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t>The following user images were assumed as models for a large group of users.</a:t>
            </a:r>
          </a:p>
          <a:p>
            <a:r>
              <a:rPr lang="ja-JP" altLang="en-US" dirty="0"/>
              <a:t>・</a:t>
            </a:r>
            <a:r>
              <a:rPr lang="en-US" altLang="ja-JP" dirty="0"/>
              <a:t>Model 1: Age 52, male gender, height 170.8 cm, weight 70.4 kg, physical activity level normal</a:t>
            </a:r>
          </a:p>
          <a:p>
            <a:r>
              <a:rPr lang="ja-JP" altLang="en-US" dirty="0"/>
              <a:t>・</a:t>
            </a:r>
            <a:r>
              <a:rPr lang="en-US" altLang="ja-JP" dirty="0"/>
              <a:t>Model 2: Age 48, sex female, height 158.3 cm, weight 55.2 kg, physical activity level normal</a:t>
            </a:r>
          </a:p>
          <a:p>
            <a:r>
              <a:rPr lang="ja-JP" altLang="en-US" dirty="0"/>
              <a:t>・</a:t>
            </a:r>
            <a:r>
              <a:rPr lang="en-US" altLang="ja-JP" dirty="0"/>
              <a:t>Model 3: Age 22, male, height 172.6 cm, weight 64.0 kg, high physical activity level</a:t>
            </a:r>
          </a:p>
          <a:p>
            <a:r>
              <a:rPr lang="ja-JP" altLang="en-US" dirty="0"/>
              <a:t>・</a:t>
            </a:r>
            <a:r>
              <a:rPr lang="en-US" altLang="ja-JP" dirty="0"/>
              <a:t>Model 4: Age 17, sex female, height 154.8 cm, weight 47.2 kg, low physical activity level</a:t>
            </a:r>
          </a:p>
          <a:p>
            <a:r>
              <a:rPr lang="en-US" altLang="ja-JP" dirty="0"/>
              <a:t>The constraints and output results are shown below.</a:t>
            </a:r>
            <a:endParaRPr kumimoji="1" lang="ja-JP" altLang="en-US" dirty="0"/>
          </a:p>
        </p:txBody>
      </p:sp>
    </p:spTree>
    <p:extLst>
      <p:ext uri="{BB962C8B-B14F-4D97-AF65-F5344CB8AC3E}">
        <p14:creationId xmlns:p14="http://schemas.microsoft.com/office/powerpoint/2010/main" val="1766167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C62BBA22-0A32-4562-AD33-3DAD4A69F4C2}"/>
              </a:ext>
            </a:extLst>
          </p:cNvPr>
          <p:cNvSpPr txBox="1"/>
          <p:nvPr/>
        </p:nvSpPr>
        <p:spPr>
          <a:xfrm>
            <a:off x="994610" y="401054"/>
            <a:ext cx="1612232" cy="369332"/>
          </a:xfrm>
          <a:prstGeom prst="rect">
            <a:avLst/>
          </a:prstGeom>
          <a:noFill/>
        </p:spPr>
        <p:txBody>
          <a:bodyPr wrap="square" rtlCol="0">
            <a:spAutoFit/>
          </a:bodyPr>
          <a:lstStyle/>
          <a:p>
            <a:r>
              <a:rPr lang="ja-JP" altLang="en-US" dirty="0"/>
              <a:t>本研究の背景</a:t>
            </a:r>
            <a:endParaRPr kumimoji="1" lang="ja-JP" altLang="en-US" dirty="0"/>
          </a:p>
        </p:txBody>
      </p:sp>
      <p:sp>
        <p:nvSpPr>
          <p:cNvPr id="2" name="正方形/長方形 1">
            <a:extLst>
              <a:ext uri="{FF2B5EF4-FFF2-40B4-BE49-F238E27FC236}">
                <a16:creationId xmlns:a16="http://schemas.microsoft.com/office/drawing/2014/main" id="{6A8A6C43-6E08-4F3A-B9B6-0B0D3E325B80}"/>
              </a:ext>
            </a:extLst>
          </p:cNvPr>
          <p:cNvSpPr/>
          <p:nvPr/>
        </p:nvSpPr>
        <p:spPr>
          <a:xfrm>
            <a:off x="994610" y="914400"/>
            <a:ext cx="10202779" cy="17249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ea typeface="メイリオ" panose="020B0604030504040204" pitchFamily="50" charset="-128"/>
              </a:rPr>
              <a:t>In recent years, the number of people suffering from lifestyle-related diseases has been increasing. Lifestyle-related diseases are “a general term for diseases caused by lifestyle habits such as eating habits, exercise habits, rest, smoking, drinking, and stress,” and are deeply related to serious diseases. </a:t>
            </a:r>
            <a:endParaRPr kumimoji="1" lang="ja-JP" altLang="en-US" dirty="0">
              <a:ea typeface="メイリオ" panose="020B0604030504040204" pitchFamily="50" charset="-128"/>
            </a:endParaRPr>
          </a:p>
        </p:txBody>
      </p:sp>
      <p:pic>
        <p:nvPicPr>
          <p:cNvPr id="6" name="図 5">
            <a:extLst>
              <a:ext uri="{FF2B5EF4-FFF2-40B4-BE49-F238E27FC236}">
                <a16:creationId xmlns:a16="http://schemas.microsoft.com/office/drawing/2014/main" id="{29AE9B94-D245-4010-BAD3-B87BCAFD30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0500" y="2308609"/>
            <a:ext cx="8367721" cy="4650991"/>
          </a:xfrm>
          <a:prstGeom prst="rect">
            <a:avLst/>
          </a:prstGeom>
        </p:spPr>
      </p:pic>
    </p:spTree>
    <p:extLst>
      <p:ext uri="{BB962C8B-B14F-4D97-AF65-F5344CB8AC3E}">
        <p14:creationId xmlns:p14="http://schemas.microsoft.com/office/powerpoint/2010/main" val="42207374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2657207-5B66-4873-81DC-CCEA9E49D7E1}"/>
              </a:ext>
            </a:extLst>
          </p:cNvPr>
          <p:cNvSpPr txBox="1"/>
          <p:nvPr/>
        </p:nvSpPr>
        <p:spPr>
          <a:xfrm>
            <a:off x="160421" y="192505"/>
            <a:ext cx="3272590" cy="369332"/>
          </a:xfrm>
          <a:prstGeom prst="rect">
            <a:avLst/>
          </a:prstGeom>
          <a:noFill/>
        </p:spPr>
        <p:txBody>
          <a:bodyPr wrap="square" rtlCol="0">
            <a:spAutoFit/>
          </a:bodyPr>
          <a:lstStyle/>
          <a:p>
            <a:r>
              <a:rPr kumimoji="1" lang="en-US" altLang="ja-JP" dirty="0"/>
              <a:t>UX</a:t>
            </a:r>
            <a:r>
              <a:rPr kumimoji="1" lang="ja-JP" altLang="en-US" dirty="0"/>
              <a:t>の結果</a:t>
            </a:r>
          </a:p>
        </p:txBody>
      </p:sp>
    </p:spTree>
    <p:extLst>
      <p:ext uri="{BB962C8B-B14F-4D97-AF65-F5344CB8AC3E}">
        <p14:creationId xmlns:p14="http://schemas.microsoft.com/office/powerpoint/2010/main" val="197036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4A2AA87-E804-464A-9BB4-29A61FDB0E47}"/>
              </a:ext>
            </a:extLst>
          </p:cNvPr>
          <p:cNvSpPr txBox="1"/>
          <p:nvPr/>
        </p:nvSpPr>
        <p:spPr>
          <a:xfrm>
            <a:off x="176463" y="136358"/>
            <a:ext cx="4042611" cy="369332"/>
          </a:xfrm>
          <a:prstGeom prst="rect">
            <a:avLst/>
          </a:prstGeom>
          <a:noFill/>
        </p:spPr>
        <p:txBody>
          <a:bodyPr wrap="square" rtlCol="0">
            <a:spAutoFit/>
          </a:bodyPr>
          <a:lstStyle/>
          <a:p>
            <a:r>
              <a:rPr kumimoji="1" lang="ja-JP" altLang="en-US" dirty="0"/>
              <a:t>おわりに</a:t>
            </a:r>
            <a:endParaRPr kumimoji="1" lang="en-US" altLang="ja-JP" dirty="0"/>
          </a:p>
        </p:txBody>
      </p:sp>
      <p:sp>
        <p:nvSpPr>
          <p:cNvPr id="3" name="正方形/長方形 2">
            <a:extLst>
              <a:ext uri="{FF2B5EF4-FFF2-40B4-BE49-F238E27FC236}">
                <a16:creationId xmlns:a16="http://schemas.microsoft.com/office/drawing/2014/main" id="{961DF69A-CC7D-4DE9-A51E-4EAE27C6FDA5}"/>
              </a:ext>
            </a:extLst>
          </p:cNvPr>
          <p:cNvSpPr/>
          <p:nvPr/>
        </p:nvSpPr>
        <p:spPr>
          <a:xfrm>
            <a:off x="385011" y="697832"/>
            <a:ext cx="11117178" cy="50773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1836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5210700B-745B-4B0A-9C4A-EBA2356BD6F2}"/>
              </a:ext>
            </a:extLst>
          </p:cNvPr>
          <p:cNvSpPr txBox="1"/>
          <p:nvPr/>
        </p:nvSpPr>
        <p:spPr>
          <a:xfrm>
            <a:off x="240632" y="160421"/>
            <a:ext cx="2510589" cy="369332"/>
          </a:xfrm>
          <a:prstGeom prst="rect">
            <a:avLst/>
          </a:prstGeom>
          <a:noFill/>
        </p:spPr>
        <p:txBody>
          <a:bodyPr wrap="square" rtlCol="0">
            <a:spAutoFit/>
          </a:bodyPr>
          <a:lstStyle/>
          <a:p>
            <a:r>
              <a:rPr kumimoji="1" lang="ja-JP" altLang="en-US" dirty="0"/>
              <a:t>本研究の目的</a:t>
            </a:r>
          </a:p>
        </p:txBody>
      </p:sp>
      <p:sp>
        <p:nvSpPr>
          <p:cNvPr id="3" name="正方形/長方形 2">
            <a:extLst>
              <a:ext uri="{FF2B5EF4-FFF2-40B4-BE49-F238E27FC236}">
                <a16:creationId xmlns:a16="http://schemas.microsoft.com/office/drawing/2014/main" id="{F9C85E51-CA65-422D-BB04-C048393A97A6}"/>
              </a:ext>
            </a:extLst>
          </p:cNvPr>
          <p:cNvSpPr/>
          <p:nvPr/>
        </p:nvSpPr>
        <p:spPr>
          <a:xfrm>
            <a:off x="425116" y="713874"/>
            <a:ext cx="9304421" cy="16386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t>We propose a computer-based system that automatically creates menus with the nutrients and calories that not only healthy people but also people with lifestyle-related diseases or allergies that require restricted diets should consume. The system estimates and assigns a rating from the viewpoint of user </a:t>
            </a:r>
            <a:r>
              <a:rPr lang="en-US" altLang="ja-JP" dirty="0" err="1"/>
              <a:t>eXperience</a:t>
            </a:r>
            <a:r>
              <a:rPr lang="en-US" altLang="ja-JP" dirty="0"/>
              <a:t> by having users provide feedback on their ratings.</a:t>
            </a:r>
            <a:endParaRPr kumimoji="1" lang="ja-JP" altLang="en-US" dirty="0"/>
          </a:p>
        </p:txBody>
      </p:sp>
      <p:pic>
        <p:nvPicPr>
          <p:cNvPr id="5" name="図 4">
            <a:extLst>
              <a:ext uri="{FF2B5EF4-FFF2-40B4-BE49-F238E27FC236}">
                <a16:creationId xmlns:a16="http://schemas.microsoft.com/office/drawing/2014/main" id="{335D0A27-61A2-4E08-98B0-FE35C52687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60358" y="2527462"/>
            <a:ext cx="7603975" cy="3952383"/>
          </a:xfrm>
          <a:prstGeom prst="rect">
            <a:avLst/>
          </a:prstGeom>
        </p:spPr>
      </p:pic>
    </p:spTree>
    <p:extLst>
      <p:ext uri="{BB962C8B-B14F-4D97-AF65-F5344CB8AC3E}">
        <p14:creationId xmlns:p14="http://schemas.microsoft.com/office/powerpoint/2010/main" val="510261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E1369504-4C3D-40FF-8538-C467D05B7ED2}"/>
              </a:ext>
            </a:extLst>
          </p:cNvPr>
          <p:cNvSpPr txBox="1"/>
          <p:nvPr/>
        </p:nvSpPr>
        <p:spPr>
          <a:xfrm>
            <a:off x="368968" y="208547"/>
            <a:ext cx="4347411" cy="369332"/>
          </a:xfrm>
          <a:prstGeom prst="rect">
            <a:avLst/>
          </a:prstGeom>
          <a:noFill/>
        </p:spPr>
        <p:txBody>
          <a:bodyPr wrap="square" rtlCol="0">
            <a:spAutoFit/>
          </a:bodyPr>
          <a:lstStyle/>
          <a:p>
            <a:r>
              <a:rPr kumimoji="1" lang="en-US" altLang="ja-JP" dirty="0"/>
              <a:t>Web</a:t>
            </a:r>
            <a:r>
              <a:rPr kumimoji="1" lang="ja-JP" altLang="en-US" dirty="0"/>
              <a:t>上のレシピデータを活用</a:t>
            </a:r>
          </a:p>
        </p:txBody>
      </p:sp>
      <p:pic>
        <p:nvPicPr>
          <p:cNvPr id="6" name="図 5">
            <a:extLst>
              <a:ext uri="{FF2B5EF4-FFF2-40B4-BE49-F238E27FC236}">
                <a16:creationId xmlns:a16="http://schemas.microsoft.com/office/drawing/2014/main" id="{374F1019-5F89-45B3-92BC-8B52D8B0B0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975" y="1721563"/>
            <a:ext cx="8738049" cy="4794496"/>
          </a:xfrm>
          <a:prstGeom prst="rect">
            <a:avLst/>
          </a:prstGeom>
        </p:spPr>
      </p:pic>
      <p:sp>
        <p:nvSpPr>
          <p:cNvPr id="4" name="正方形/長方形 3">
            <a:extLst>
              <a:ext uri="{FF2B5EF4-FFF2-40B4-BE49-F238E27FC236}">
                <a16:creationId xmlns:a16="http://schemas.microsoft.com/office/drawing/2014/main" id="{08F79FD9-F515-45FA-B7DA-F6B36301AA29}"/>
              </a:ext>
            </a:extLst>
          </p:cNvPr>
          <p:cNvSpPr/>
          <p:nvPr/>
        </p:nvSpPr>
        <p:spPr>
          <a:xfrm>
            <a:off x="529389" y="786063"/>
            <a:ext cx="11004885" cy="20694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t>Scraping of data from the recipe site “Bob and Angie” for dishes included in the main dish and side dish categories and recipe data (required ingredients, nutritional intake, calories, etc.) from a keyword search on breakfast, and scraping of data on various foods and their prices from the site “Price Survey by Retail Price Survey,” which investigates food price trends. Scraping of food price data from the “Retail Price Survey,” a website that researches food price trends. Next, the cost of ingredients is calculated by comparing the ingredients in the food recipe data with the ingredients in the ingredient price </a:t>
            </a:r>
            <a:r>
              <a:rPr lang="en-US" altLang="ja-JP" dirty="0" err="1"/>
              <a:t>data.Translated</a:t>
            </a:r>
            <a:r>
              <a:rPr lang="en-US" altLang="ja-JP" dirty="0"/>
              <a:t> with DeepL.com (free version)</a:t>
            </a:r>
            <a:endParaRPr kumimoji="1" lang="ja-JP" altLang="en-US" dirty="0"/>
          </a:p>
        </p:txBody>
      </p:sp>
    </p:spTree>
    <p:extLst>
      <p:ext uri="{BB962C8B-B14F-4D97-AF65-F5344CB8AC3E}">
        <p14:creationId xmlns:p14="http://schemas.microsoft.com/office/powerpoint/2010/main" val="223902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7C95800C-37E0-430D-B0E9-6FD4159F74F8}"/>
              </a:ext>
            </a:extLst>
          </p:cNvPr>
          <p:cNvSpPr txBox="1"/>
          <p:nvPr/>
        </p:nvSpPr>
        <p:spPr>
          <a:xfrm>
            <a:off x="160421" y="88232"/>
            <a:ext cx="4235116" cy="369332"/>
          </a:xfrm>
          <a:prstGeom prst="rect">
            <a:avLst/>
          </a:prstGeom>
          <a:noFill/>
        </p:spPr>
        <p:txBody>
          <a:bodyPr wrap="square" rtlCol="0">
            <a:spAutoFit/>
          </a:bodyPr>
          <a:lstStyle/>
          <a:p>
            <a:r>
              <a:rPr kumimoji="1" lang="ja-JP" altLang="en-US" dirty="0"/>
              <a:t>自動献立作成支援システムの概要</a:t>
            </a:r>
          </a:p>
        </p:txBody>
      </p:sp>
      <p:sp>
        <p:nvSpPr>
          <p:cNvPr id="3" name="正方形/長方形 2">
            <a:extLst>
              <a:ext uri="{FF2B5EF4-FFF2-40B4-BE49-F238E27FC236}">
                <a16:creationId xmlns:a16="http://schemas.microsoft.com/office/drawing/2014/main" id="{AB349DB8-69D9-42A4-924E-E32C2C3346AF}"/>
              </a:ext>
            </a:extLst>
          </p:cNvPr>
          <p:cNvSpPr/>
          <p:nvPr/>
        </p:nvSpPr>
        <p:spPr>
          <a:xfrm>
            <a:off x="601579" y="665747"/>
            <a:ext cx="10676021" cy="20373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t>An automatic menu creation support system is a system that can automatically generate a menu. The main and side dishes are prepared as components of a menu. In addition, a cooking time questionnaire for each time period is used as a reference for numerical experiments.</a:t>
            </a:r>
            <a:endParaRPr kumimoji="1" lang="ja-JP" altLang="en-US" dirty="0"/>
          </a:p>
        </p:txBody>
      </p:sp>
      <p:pic>
        <p:nvPicPr>
          <p:cNvPr id="5" name="図 4">
            <a:extLst>
              <a:ext uri="{FF2B5EF4-FFF2-40B4-BE49-F238E27FC236}">
                <a16:creationId xmlns:a16="http://schemas.microsoft.com/office/drawing/2014/main" id="{33910914-3ED0-487A-A55C-CA82636040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779" y="1816513"/>
            <a:ext cx="8725348" cy="4953255"/>
          </a:xfrm>
          <a:prstGeom prst="rect">
            <a:avLst/>
          </a:prstGeom>
        </p:spPr>
      </p:pic>
    </p:spTree>
    <p:extLst>
      <p:ext uri="{BB962C8B-B14F-4D97-AF65-F5344CB8AC3E}">
        <p14:creationId xmlns:p14="http://schemas.microsoft.com/office/powerpoint/2010/main" val="2078712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65A0902-E45C-4706-8CA5-91BED2FF6502}"/>
              </a:ext>
            </a:extLst>
          </p:cNvPr>
          <p:cNvSpPr txBox="1"/>
          <p:nvPr/>
        </p:nvSpPr>
        <p:spPr>
          <a:xfrm>
            <a:off x="304800" y="328863"/>
            <a:ext cx="4724400" cy="369332"/>
          </a:xfrm>
          <a:prstGeom prst="rect">
            <a:avLst/>
          </a:prstGeom>
          <a:noFill/>
        </p:spPr>
        <p:txBody>
          <a:bodyPr wrap="square" rtlCol="0">
            <a:spAutoFit/>
          </a:bodyPr>
          <a:lstStyle/>
          <a:p>
            <a:r>
              <a:rPr kumimoji="1" lang="ja-JP" altLang="en-US" dirty="0"/>
              <a:t>健康のための制限食の考慮</a:t>
            </a:r>
          </a:p>
        </p:txBody>
      </p:sp>
      <p:sp>
        <p:nvSpPr>
          <p:cNvPr id="3" name="正方形/長方形 2">
            <a:extLst>
              <a:ext uri="{FF2B5EF4-FFF2-40B4-BE49-F238E27FC236}">
                <a16:creationId xmlns:a16="http://schemas.microsoft.com/office/drawing/2014/main" id="{0748BD56-ED0E-4BD7-9CDC-BF5A595963A8}"/>
              </a:ext>
            </a:extLst>
          </p:cNvPr>
          <p:cNvSpPr/>
          <p:nvPr/>
        </p:nvSpPr>
        <p:spPr>
          <a:xfrm>
            <a:off x="577516" y="1010653"/>
            <a:ext cx="11004884" cy="1764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t>Restricted diets must be considered for some individuals. Restricted diets are diets that limit calories and nutrient intake according to an individual's health and disease status. A restricted diet that is appropriate for the type of disease can improve the symptoms of the disease. It can also prevent lifestyle-related diseases even in the absence of disease.</a:t>
            </a:r>
            <a:endParaRPr kumimoji="1" lang="ja-JP" altLang="en-US" dirty="0"/>
          </a:p>
        </p:txBody>
      </p:sp>
      <p:pic>
        <p:nvPicPr>
          <p:cNvPr id="6" name="図 5">
            <a:extLst>
              <a:ext uri="{FF2B5EF4-FFF2-40B4-BE49-F238E27FC236}">
                <a16:creationId xmlns:a16="http://schemas.microsoft.com/office/drawing/2014/main" id="{BAFB60D9-B047-4D75-9B98-D8CC23A5C5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9390" y="2942679"/>
            <a:ext cx="6773220" cy="3915321"/>
          </a:xfrm>
          <a:prstGeom prst="rect">
            <a:avLst/>
          </a:prstGeom>
        </p:spPr>
      </p:pic>
    </p:spTree>
    <p:extLst>
      <p:ext uri="{BB962C8B-B14F-4D97-AF65-F5344CB8AC3E}">
        <p14:creationId xmlns:p14="http://schemas.microsoft.com/office/powerpoint/2010/main" val="2451078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BA0F507B-BB81-4D28-89B0-E7397A1F35A8}"/>
              </a:ext>
            </a:extLst>
          </p:cNvPr>
          <p:cNvSpPr txBox="1"/>
          <p:nvPr/>
        </p:nvSpPr>
        <p:spPr>
          <a:xfrm>
            <a:off x="208547" y="264695"/>
            <a:ext cx="4740442" cy="369332"/>
          </a:xfrm>
          <a:prstGeom prst="rect">
            <a:avLst/>
          </a:prstGeom>
          <a:noFill/>
        </p:spPr>
        <p:txBody>
          <a:bodyPr wrap="square" rtlCol="0">
            <a:spAutoFit/>
          </a:bodyPr>
          <a:lstStyle/>
          <a:p>
            <a:r>
              <a:rPr kumimoji="1" lang="ja-JP" altLang="en-US" dirty="0"/>
              <a:t>健康のための制限食の考慮</a:t>
            </a:r>
          </a:p>
        </p:txBody>
      </p:sp>
      <p:sp>
        <p:nvSpPr>
          <p:cNvPr id="3" name="正方形/長方形 2">
            <a:extLst>
              <a:ext uri="{FF2B5EF4-FFF2-40B4-BE49-F238E27FC236}">
                <a16:creationId xmlns:a16="http://schemas.microsoft.com/office/drawing/2014/main" id="{04B35DE5-BFA7-4594-BEE7-6CBB6EEBB567}"/>
              </a:ext>
            </a:extLst>
          </p:cNvPr>
          <p:cNvSpPr/>
          <p:nvPr/>
        </p:nvSpPr>
        <p:spPr>
          <a:xfrm>
            <a:off x="401053" y="753979"/>
            <a:ext cx="10531642" cy="19892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t>Allergy items cover 28 items designated as “specified raw materials, etc.” for which cases of serious health hazards such as hypotension, dyspnea, or disturbance of consciousness have been observed at a certain frequency in the past.</a:t>
            </a:r>
            <a:endParaRPr kumimoji="1" lang="ja-JP" altLang="en-US" dirty="0"/>
          </a:p>
        </p:txBody>
      </p:sp>
      <p:pic>
        <p:nvPicPr>
          <p:cNvPr id="6" name="図 5">
            <a:extLst>
              <a:ext uri="{FF2B5EF4-FFF2-40B4-BE49-F238E27FC236}">
                <a16:creationId xmlns:a16="http://schemas.microsoft.com/office/drawing/2014/main" id="{984496F8-6118-459A-8DDF-EE141387A6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4500" y="1959684"/>
            <a:ext cx="5546342" cy="4898316"/>
          </a:xfrm>
          <a:prstGeom prst="rect">
            <a:avLst/>
          </a:prstGeom>
        </p:spPr>
      </p:pic>
    </p:spTree>
    <p:extLst>
      <p:ext uri="{BB962C8B-B14F-4D97-AF65-F5344CB8AC3E}">
        <p14:creationId xmlns:p14="http://schemas.microsoft.com/office/powerpoint/2010/main" val="475724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2DFB144-2748-42F3-8E3D-DDF69F8EFBE9}"/>
              </a:ext>
            </a:extLst>
          </p:cNvPr>
          <p:cNvSpPr txBox="1"/>
          <p:nvPr/>
        </p:nvSpPr>
        <p:spPr>
          <a:xfrm>
            <a:off x="256674" y="144379"/>
            <a:ext cx="4339389" cy="369332"/>
          </a:xfrm>
          <a:prstGeom prst="rect">
            <a:avLst/>
          </a:prstGeom>
          <a:noFill/>
        </p:spPr>
        <p:txBody>
          <a:bodyPr wrap="square" rtlCol="0">
            <a:spAutoFit/>
          </a:bodyPr>
          <a:lstStyle/>
          <a:p>
            <a:r>
              <a:rPr kumimoji="1" lang="ja-JP" altLang="en-US" dirty="0"/>
              <a:t>多目的最適化による自動献立作成</a:t>
            </a:r>
          </a:p>
        </p:txBody>
      </p:sp>
      <p:sp>
        <p:nvSpPr>
          <p:cNvPr id="3" name="正方形/長方形 2">
            <a:extLst>
              <a:ext uri="{FF2B5EF4-FFF2-40B4-BE49-F238E27FC236}">
                <a16:creationId xmlns:a16="http://schemas.microsoft.com/office/drawing/2014/main" id="{1CDF7E14-4E8D-4558-8758-B51EA5A29455}"/>
              </a:ext>
            </a:extLst>
          </p:cNvPr>
          <p:cNvSpPr/>
          <p:nvPr/>
        </p:nvSpPr>
        <p:spPr>
          <a:xfrm>
            <a:off x="441158" y="593558"/>
            <a:ext cx="11133221" cy="1499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t>A menu planning system can be viewed as a combinatorial optimization problem that searches for a combinatorial solution with parameters that maximize or minimize the objective function within predefined constraints. Constraints in menu planning include how many days of meals to prepare, how many calories to limit, and so on. Objective functions include minimizing cooking time and maximizing personal preferences.</a:t>
            </a:r>
            <a:endParaRPr kumimoji="1" lang="ja-JP" altLang="en-US" dirty="0"/>
          </a:p>
        </p:txBody>
      </p:sp>
      <p:pic>
        <p:nvPicPr>
          <p:cNvPr id="7" name="図 6">
            <a:extLst>
              <a:ext uri="{FF2B5EF4-FFF2-40B4-BE49-F238E27FC236}">
                <a16:creationId xmlns:a16="http://schemas.microsoft.com/office/drawing/2014/main" id="{142DD92D-0CB9-4F15-9AB6-0DF56D8BC4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8212" y="2093495"/>
            <a:ext cx="4658375" cy="4372585"/>
          </a:xfrm>
          <a:prstGeom prst="rect">
            <a:avLst/>
          </a:prstGeom>
        </p:spPr>
      </p:pic>
      <p:pic>
        <p:nvPicPr>
          <p:cNvPr id="9" name="図 8">
            <a:extLst>
              <a:ext uri="{FF2B5EF4-FFF2-40B4-BE49-F238E27FC236}">
                <a16:creationId xmlns:a16="http://schemas.microsoft.com/office/drawing/2014/main" id="{B1AA4034-D12A-43F7-A301-FB3423F06E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7702" y="2093495"/>
            <a:ext cx="4925112" cy="4344006"/>
          </a:xfrm>
          <a:prstGeom prst="rect">
            <a:avLst/>
          </a:prstGeom>
        </p:spPr>
      </p:pic>
    </p:spTree>
    <p:extLst>
      <p:ext uri="{BB962C8B-B14F-4D97-AF65-F5344CB8AC3E}">
        <p14:creationId xmlns:p14="http://schemas.microsoft.com/office/powerpoint/2010/main" val="41579527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39628513-779D-4A2E-9982-E3CAB0E92520}"/>
              </a:ext>
            </a:extLst>
          </p:cNvPr>
          <p:cNvSpPr txBox="1"/>
          <p:nvPr/>
        </p:nvSpPr>
        <p:spPr>
          <a:xfrm>
            <a:off x="240632" y="208547"/>
            <a:ext cx="5117431" cy="369332"/>
          </a:xfrm>
          <a:prstGeom prst="rect">
            <a:avLst/>
          </a:prstGeom>
          <a:noFill/>
        </p:spPr>
        <p:txBody>
          <a:bodyPr wrap="square" rtlCol="0">
            <a:spAutoFit/>
          </a:bodyPr>
          <a:lstStyle/>
          <a:p>
            <a:r>
              <a:rPr kumimoji="1" lang="ja-JP" altLang="en-US" dirty="0"/>
              <a:t>多目的最適化とパレート最適解</a:t>
            </a:r>
          </a:p>
        </p:txBody>
      </p:sp>
      <p:sp>
        <p:nvSpPr>
          <p:cNvPr id="3" name="正方形/長方形 2">
            <a:extLst>
              <a:ext uri="{FF2B5EF4-FFF2-40B4-BE49-F238E27FC236}">
                <a16:creationId xmlns:a16="http://schemas.microsoft.com/office/drawing/2014/main" id="{44E53FC6-A8A6-40BB-B0BD-0D7FB7895DF6}"/>
              </a:ext>
            </a:extLst>
          </p:cNvPr>
          <p:cNvSpPr/>
          <p:nvPr/>
        </p:nvSpPr>
        <p:spPr>
          <a:xfrm>
            <a:off x="336884" y="778042"/>
            <a:ext cx="10291011" cy="149993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dirty="0"/>
              <a:t>Multi-objective optimization is a method of maximizing or minimizing multiple objective functions under certain constraints. Since it cannot be said that there exists an optimal solution that maximizes or minimizes all objective functions, it is necessary to introduce the concept of Pareto optimization.</a:t>
            </a:r>
            <a:endParaRPr kumimoji="1" lang="ja-JP" altLang="en-US" dirty="0"/>
          </a:p>
        </p:txBody>
      </p:sp>
      <p:pic>
        <p:nvPicPr>
          <p:cNvPr id="5" name="図 4">
            <a:extLst>
              <a:ext uri="{FF2B5EF4-FFF2-40B4-BE49-F238E27FC236}">
                <a16:creationId xmlns:a16="http://schemas.microsoft.com/office/drawing/2014/main" id="{C2CEBF40-E333-40C7-9FE7-36210B1FB2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2475" y="2478142"/>
            <a:ext cx="7551176" cy="4133125"/>
          </a:xfrm>
          <a:prstGeom prst="rect">
            <a:avLst/>
          </a:prstGeom>
        </p:spPr>
      </p:pic>
    </p:spTree>
    <p:extLst>
      <p:ext uri="{BB962C8B-B14F-4D97-AF65-F5344CB8AC3E}">
        <p14:creationId xmlns:p14="http://schemas.microsoft.com/office/powerpoint/2010/main" val="361225391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11621</TotalTime>
  <Words>1173</Words>
  <Application>Microsoft Office PowerPoint</Application>
  <PresentationFormat>ワイド画面</PresentationFormat>
  <Paragraphs>53</Paragraphs>
  <Slides>21</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21</vt:i4>
      </vt:variant>
    </vt:vector>
  </HeadingPairs>
  <TitlesOfParts>
    <vt:vector size="26" baseType="lpstr">
      <vt:lpstr>メイリオ</vt:lpstr>
      <vt:lpstr>游ゴシック</vt:lpstr>
      <vt:lpstr>游ゴシック Light</vt:lpstr>
      <vt:lpstr>Arial</vt:lpstr>
      <vt:lpstr>Office テーマ</vt:lpstr>
      <vt:lpstr>Menu Creation Support System Considering User eXperience Based on Multiobjective Optimization</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Menu Creation Support System Considering User eXperience Based on Multiobjective Optimization</dc:title>
  <dc:creator>奥原 由利恵</dc:creator>
  <cp:lastModifiedBy>奥原 由利恵</cp:lastModifiedBy>
  <cp:revision>25</cp:revision>
  <dcterms:created xsi:type="dcterms:W3CDTF">2024-10-23T23:10:46Z</dcterms:created>
  <dcterms:modified xsi:type="dcterms:W3CDTF">2024-11-07T00:36:06Z</dcterms:modified>
</cp:coreProperties>
</file>