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8" r:id="rId2"/>
    <p:sldId id="315" r:id="rId3"/>
    <p:sldId id="294" r:id="rId4"/>
    <p:sldId id="302" r:id="rId5"/>
    <p:sldId id="305" r:id="rId6"/>
    <p:sldId id="311" r:id="rId7"/>
    <p:sldId id="307" r:id="rId8"/>
    <p:sldId id="340" r:id="rId9"/>
    <p:sldId id="345" r:id="rId10"/>
    <p:sldId id="277" r:id="rId11"/>
    <p:sldId id="309" r:id="rId12"/>
    <p:sldId id="324" r:id="rId13"/>
    <p:sldId id="342" r:id="rId14"/>
    <p:sldId id="344" r:id="rId15"/>
    <p:sldId id="343" r:id="rId16"/>
    <p:sldId id="290" r:id="rId17"/>
    <p:sldId id="276" r:id="rId18"/>
    <p:sldId id="289" r:id="rId19"/>
    <p:sldId id="346" r:id="rId20"/>
    <p:sldId id="293" r:id="rId21"/>
    <p:sldId id="295" r:id="rId22"/>
    <p:sldId id="288" r:id="rId23"/>
    <p:sldId id="297" r:id="rId24"/>
    <p:sldId id="333" r:id="rId25"/>
    <p:sldId id="273" r:id="rId26"/>
    <p:sldId id="259" r:id="rId27"/>
    <p:sldId id="282" r:id="rId28"/>
    <p:sldId id="306" r:id="rId29"/>
    <p:sldId id="335" r:id="rId30"/>
    <p:sldId id="274" r:id="rId31"/>
    <p:sldId id="336" r:id="rId32"/>
    <p:sldId id="347"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0FA1AC7-CD16-4857-ACD3-2593E7D8E811}">
          <p14:sldIdLst>
            <p14:sldId id="268"/>
          </p14:sldIdLst>
        </p14:section>
        <p14:section name="卒論スライド素材" id="{55607D28-DC4A-48D0-8A10-1E78BE918179}">
          <p14:sldIdLst>
            <p14:sldId id="315"/>
            <p14:sldId id="294"/>
          </p14:sldIdLst>
        </p14:section>
        <p14:section name="2章" id="{8445706C-82BA-4FF1-8EC8-DC480C1E40C8}">
          <p14:sldIdLst>
            <p14:sldId id="302"/>
            <p14:sldId id="305"/>
          </p14:sldIdLst>
        </p14:section>
        <p14:section name="3章" id="{FCCBB090-5C2B-4E5A-9365-5D025F69FE4C}">
          <p14:sldIdLst>
            <p14:sldId id="311"/>
            <p14:sldId id="307"/>
            <p14:sldId id="340"/>
            <p14:sldId id="345"/>
          </p14:sldIdLst>
        </p14:section>
        <p14:section name="4章" id="{5DDA37BD-80C1-4BF9-A784-E546C02CD1B0}">
          <p14:sldIdLst>
            <p14:sldId id="277"/>
            <p14:sldId id="309"/>
          </p14:sldIdLst>
        </p14:section>
        <p14:section name="５章" id="{C0FBEFBF-3FF8-4AA9-96A8-E6189960A464}">
          <p14:sldIdLst>
            <p14:sldId id="324"/>
            <p14:sldId id="342"/>
            <p14:sldId id="344"/>
            <p14:sldId id="343"/>
          </p14:sldIdLst>
        </p14:section>
        <p14:section name="まとめ" id="{3A70B9E9-3FAD-44E2-A3DB-84468F8CF0B5}">
          <p14:sldIdLst>
            <p14:sldId id="290"/>
          </p14:sldIdLst>
        </p14:section>
        <p14:section name="その他素材" id="{1E02896F-AB6B-4ECB-A246-D629AEBB08CB}">
          <p14:sldIdLst>
            <p14:sldId id="276"/>
            <p14:sldId id="289"/>
            <p14:sldId id="346"/>
            <p14:sldId id="293"/>
            <p14:sldId id="295"/>
            <p14:sldId id="288"/>
            <p14:sldId id="297"/>
            <p14:sldId id="333"/>
            <p14:sldId id="273"/>
            <p14:sldId id="259"/>
            <p14:sldId id="282"/>
            <p14:sldId id="306"/>
            <p14:sldId id="335"/>
            <p14:sldId id="274"/>
            <p14:sldId id="336"/>
            <p14:sldId id="34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カ ズ" initials="カズ" lastIdx="1" clrIdx="0">
    <p:extLst>
      <p:ext uri="{19B8F6BF-5375-455C-9EA6-DF929625EA0E}">
        <p15:presenceInfo xmlns:p15="http://schemas.microsoft.com/office/powerpoint/2012/main" userId="7fb4fd305a2cee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60"/>
  </p:normalViewPr>
  <p:slideViewPr>
    <p:cSldViewPr snapToGrid="0">
      <p:cViewPr>
        <p:scale>
          <a:sx n="78" d="100"/>
          <a:sy n="78" d="100"/>
        </p:scale>
        <p:origin x="248"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B6DF9-5340-4E3A-980D-575DE1D5B391}" type="datetimeFigureOut">
              <a:rPr kumimoji="1" lang="ja-JP" altLang="en-US" smtClean="0"/>
              <a:t>2023/2/21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93860-B63E-414B-9E2B-FC2B81EBBDCE}" type="slidenum">
              <a:rPr kumimoji="1" lang="ja-JP" altLang="en-US" smtClean="0"/>
              <a:t>‹#›</a:t>
            </a:fld>
            <a:endParaRPr kumimoji="1" lang="ja-JP" altLang="en-US"/>
          </a:p>
        </p:txBody>
      </p:sp>
    </p:spTree>
    <p:extLst>
      <p:ext uri="{BB962C8B-B14F-4D97-AF65-F5344CB8AC3E}">
        <p14:creationId xmlns:p14="http://schemas.microsoft.com/office/powerpoint/2010/main" val="31167124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E7AAB70-EC59-45C8-93F7-A5A8DA309F28}" type="slidenum">
              <a:rPr kumimoji="1" lang="ja-JP" altLang="en-US" smtClean="0"/>
              <a:t>18</a:t>
            </a:fld>
            <a:endParaRPr kumimoji="1" lang="ja-JP" altLang="en-US"/>
          </a:p>
        </p:txBody>
      </p:sp>
    </p:spTree>
    <p:extLst>
      <p:ext uri="{BB962C8B-B14F-4D97-AF65-F5344CB8AC3E}">
        <p14:creationId xmlns:p14="http://schemas.microsoft.com/office/powerpoint/2010/main" val="120481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E7AAB70-EC59-45C8-93F7-A5A8DA309F28}" type="slidenum">
              <a:rPr kumimoji="1" lang="ja-JP" altLang="en-US" smtClean="0"/>
              <a:t>19</a:t>
            </a:fld>
            <a:endParaRPr kumimoji="1" lang="ja-JP" altLang="en-US"/>
          </a:p>
        </p:txBody>
      </p:sp>
    </p:spTree>
    <p:extLst>
      <p:ext uri="{BB962C8B-B14F-4D97-AF65-F5344CB8AC3E}">
        <p14:creationId xmlns:p14="http://schemas.microsoft.com/office/powerpoint/2010/main" val="423134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E7AAB70-EC59-45C8-93F7-A5A8DA309F28}" type="slidenum">
              <a:rPr kumimoji="1" lang="ja-JP" altLang="en-US" smtClean="0"/>
              <a:t>23</a:t>
            </a:fld>
            <a:endParaRPr kumimoji="1" lang="ja-JP" altLang="en-US"/>
          </a:p>
        </p:txBody>
      </p:sp>
    </p:spTree>
    <p:extLst>
      <p:ext uri="{BB962C8B-B14F-4D97-AF65-F5344CB8AC3E}">
        <p14:creationId xmlns:p14="http://schemas.microsoft.com/office/powerpoint/2010/main" val="120481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3EDCBF-6B93-3CE1-0726-B93AB2B72EE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7D74BAA-1E1D-53F9-052A-9ED628887A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068FC2-D7DE-1276-5BF5-D97A78FE2EEC}"/>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5" name="フッター プレースホルダー 4">
            <a:extLst>
              <a:ext uri="{FF2B5EF4-FFF2-40B4-BE49-F238E27FC236}">
                <a16:creationId xmlns:a16="http://schemas.microsoft.com/office/drawing/2014/main" id="{A9E6EDCA-FBD3-8EC4-9BF2-489BD8CE0D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A3115E-1DD5-E04B-27E6-C49B67E27945}"/>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82566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213A13-62F2-D305-107F-A1F4684AF45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B3BDF91-B1ED-3190-9128-FAA40D11123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6DFA98-E8B6-3EBC-8685-D913EA5B54BD}"/>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5" name="フッター プレースホルダー 4">
            <a:extLst>
              <a:ext uri="{FF2B5EF4-FFF2-40B4-BE49-F238E27FC236}">
                <a16:creationId xmlns:a16="http://schemas.microsoft.com/office/drawing/2014/main" id="{F056DD47-95FA-6BA3-1923-23C67922BB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CCBC7E-C01F-97D6-936E-8B0E66C19162}"/>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4266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99F2C7F-46BA-0417-A6A5-9F536D57504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7FB71C-10F1-F9DF-DB9D-DCF0E551D25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C5031D-EA9B-B97B-7333-6ED054A4CA39}"/>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5" name="フッター プレースホルダー 4">
            <a:extLst>
              <a:ext uri="{FF2B5EF4-FFF2-40B4-BE49-F238E27FC236}">
                <a16:creationId xmlns:a16="http://schemas.microsoft.com/office/drawing/2014/main" id="{47C27261-F1A9-3659-BECD-67839B9256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D0050F-1300-9141-7266-99D1F5E57DE4}"/>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93698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BF7D0A-EF1D-E0E0-A580-6CA2495E3F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59E6B0-936B-EA0D-2AD0-BBD6189888D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0CF4C0-2733-A712-A0A7-2DD55C5EDBD7}"/>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5" name="フッター プレースホルダー 4">
            <a:extLst>
              <a:ext uri="{FF2B5EF4-FFF2-40B4-BE49-F238E27FC236}">
                <a16:creationId xmlns:a16="http://schemas.microsoft.com/office/drawing/2014/main" id="{77541657-224C-185C-5849-7FBD9541F5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15D6EC-81BF-C1B9-AFDA-88EC355AAC21}"/>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418499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E4D603-099C-46B7-A1F1-55CC4F131DD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5752EF-0F76-00D7-E501-408A947F65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A8CBCF5-2847-A9C7-8AF2-8ED75E88DB76}"/>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5" name="フッター プレースホルダー 4">
            <a:extLst>
              <a:ext uri="{FF2B5EF4-FFF2-40B4-BE49-F238E27FC236}">
                <a16:creationId xmlns:a16="http://schemas.microsoft.com/office/drawing/2014/main" id="{D1FF27D9-943B-7E66-48D6-A1B50608B0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CC38ED-84C9-4C0C-8852-225AC944DB95}"/>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374715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6E909-7378-816F-605D-891D207ED4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483C32-C7BF-1F8E-1B7B-07E0BB35638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14C4DED-02F5-1D17-D14A-D95DABAE5B4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A14DFB-25E2-2A01-EA5E-E6F502583E01}"/>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6" name="フッター プレースホルダー 5">
            <a:extLst>
              <a:ext uri="{FF2B5EF4-FFF2-40B4-BE49-F238E27FC236}">
                <a16:creationId xmlns:a16="http://schemas.microsoft.com/office/drawing/2014/main" id="{CC23403A-6364-1FFB-F457-3A93E7DD18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C3543E-C955-E0C9-667F-8425C153357F}"/>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387315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2BF673-7A74-3040-E2BE-1BAACD1225E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242724B-35CC-F41D-D25A-3B6281C83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26FA780-2F8F-D51D-FEDA-39F843887E1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0731C04-8673-1733-2882-0CD5D8FEFF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FACDBBD-6DE4-C843-962D-ADFEBADB41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2489974-5F3F-356B-5F30-42FADEA3508D}"/>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8" name="フッター プレースホルダー 7">
            <a:extLst>
              <a:ext uri="{FF2B5EF4-FFF2-40B4-BE49-F238E27FC236}">
                <a16:creationId xmlns:a16="http://schemas.microsoft.com/office/drawing/2014/main" id="{9DD364AE-3DD6-0F69-DA7C-DB18B0AEAA1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241E24B-F709-792E-54B9-5A1B98A08F66}"/>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53789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2C38F9-08D4-9334-6091-48274055F00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497ECA2-51F0-C40D-00EA-B8C49CABFBE2}"/>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4" name="フッター プレースホルダー 3">
            <a:extLst>
              <a:ext uri="{FF2B5EF4-FFF2-40B4-BE49-F238E27FC236}">
                <a16:creationId xmlns:a16="http://schemas.microsoft.com/office/drawing/2014/main" id="{DD372D31-8D40-34CA-AF5D-0906E7572B2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AF292CC-9636-E691-E6D9-B21EC05BF724}"/>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65576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B44BFD-ED60-E4E2-043F-16685C68E6C7}"/>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3" name="フッター プレースホルダー 2">
            <a:extLst>
              <a:ext uri="{FF2B5EF4-FFF2-40B4-BE49-F238E27FC236}">
                <a16:creationId xmlns:a16="http://schemas.microsoft.com/office/drawing/2014/main" id="{A0471282-CE86-A61F-AD54-F80E22FDCBF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804D00E-886E-1E29-230F-DEEB3790034F}"/>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416381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78EE8C-A20A-1AFD-3965-40A73FDBAF0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205F02-BE06-DD35-A93F-46990D2D5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C559D2-423D-E64C-46CD-2DCE1B2A1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DBBBAA2-1132-F34E-7644-9D430580B6DA}"/>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6" name="フッター プレースホルダー 5">
            <a:extLst>
              <a:ext uri="{FF2B5EF4-FFF2-40B4-BE49-F238E27FC236}">
                <a16:creationId xmlns:a16="http://schemas.microsoft.com/office/drawing/2014/main" id="{66D765C0-AA19-0A41-CF40-F4F91B17F2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6B2E45-C14E-94E7-BA2F-A8FD85716310}"/>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416241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C8DCA6-E7E0-CB84-2D23-0F1726BF30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AB6EF06-91CC-A781-DA09-D52575772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201C08C-4395-7122-57AB-8EEE29B99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E56D65B-1476-3E66-A11B-B04FCD831234}"/>
              </a:ext>
            </a:extLst>
          </p:cNvPr>
          <p:cNvSpPr>
            <a:spLocks noGrp="1"/>
          </p:cNvSpPr>
          <p:nvPr>
            <p:ph type="dt" sz="half" idx="10"/>
          </p:nvPr>
        </p:nvSpPr>
        <p:spPr/>
        <p:txBody>
          <a:bodyPr/>
          <a:lstStyle/>
          <a:p>
            <a:fld id="{8C876125-E945-471E-A528-C803E83E2FF0}" type="datetimeFigureOut">
              <a:rPr kumimoji="1" lang="ja-JP" altLang="en-US" smtClean="0"/>
              <a:t>2023/2/21</a:t>
            </a:fld>
            <a:endParaRPr kumimoji="1" lang="ja-JP" altLang="en-US"/>
          </a:p>
        </p:txBody>
      </p:sp>
      <p:sp>
        <p:nvSpPr>
          <p:cNvPr id="6" name="フッター プレースホルダー 5">
            <a:extLst>
              <a:ext uri="{FF2B5EF4-FFF2-40B4-BE49-F238E27FC236}">
                <a16:creationId xmlns:a16="http://schemas.microsoft.com/office/drawing/2014/main" id="{F627DF5C-7A8D-6522-321E-CA1B899247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AC4CC4-16BF-63CE-421A-4661F968ADEF}"/>
              </a:ext>
            </a:extLst>
          </p:cNvPr>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26655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A21941C-9E58-6C3C-0B78-07E21820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969D62-4103-8A7A-E570-FA73EE1081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7EBDD4-8F53-77DA-3D13-DE6A098BD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76125-E945-471E-A528-C803E83E2FF0}" type="datetimeFigureOut">
              <a:rPr kumimoji="1" lang="ja-JP" altLang="en-US" smtClean="0"/>
              <a:t>2023/2/21</a:t>
            </a:fld>
            <a:endParaRPr kumimoji="1" lang="ja-JP" altLang="en-US"/>
          </a:p>
        </p:txBody>
      </p:sp>
      <p:sp>
        <p:nvSpPr>
          <p:cNvPr id="5" name="フッター プレースホルダー 4">
            <a:extLst>
              <a:ext uri="{FF2B5EF4-FFF2-40B4-BE49-F238E27FC236}">
                <a16:creationId xmlns:a16="http://schemas.microsoft.com/office/drawing/2014/main" id="{301DE56E-C9CE-73D1-A679-315AB6EAD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D44295E-6D05-B07B-98E3-B01EFB3251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52402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70.png"/><Relationship Id="rId3" Type="http://schemas.openxmlformats.org/officeDocument/2006/relationships/image" Target="../media/image60.png"/><Relationship Id="rId7" Type="http://schemas.openxmlformats.org/officeDocument/2006/relationships/image" Target="../media/image210.png"/><Relationship Id="rId12" Type="http://schemas.openxmlformats.org/officeDocument/2006/relationships/image" Target="../media/image26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50.png"/><Relationship Id="rId5" Type="http://schemas.openxmlformats.org/officeDocument/2006/relationships/image" Target="../media/image61.png"/><Relationship Id="rId10" Type="http://schemas.openxmlformats.org/officeDocument/2006/relationships/image" Target="../media/image240.png"/><Relationship Id="rId4" Type="http://schemas.openxmlformats.org/officeDocument/2006/relationships/image" Target="../media/image185.png"/><Relationship Id="rId9" Type="http://schemas.openxmlformats.org/officeDocument/2006/relationships/image" Target="../media/image230.png"/><Relationship Id="rId1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0.png"/><Relationship Id="rId7" Type="http://schemas.openxmlformats.org/officeDocument/2006/relationships/image" Target="../media/image54.emf"/><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emf"/><Relationship Id="rId11" Type="http://schemas.openxmlformats.org/officeDocument/2006/relationships/image" Target="../media/image28.png"/><Relationship Id="rId5" Type="http://schemas.openxmlformats.org/officeDocument/2006/relationships/image" Target="../media/image52.emf"/><Relationship Id="rId10" Type="http://schemas.openxmlformats.org/officeDocument/2006/relationships/image" Target="../media/image48.png"/><Relationship Id="rId4" Type="http://schemas.openxmlformats.org/officeDocument/2006/relationships/image" Target="../media/image51.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61A894-602D-6371-1396-7A30DD3A036F}"/>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191890"/>
            <a:ext cx="12192000" cy="6474219"/>
          </a:xfrm>
          <a:prstGeom prst="rect">
            <a:avLst/>
          </a:prstGeom>
        </p:spPr>
      </p:pic>
    </p:spTree>
    <p:extLst>
      <p:ext uri="{BB962C8B-B14F-4D97-AF65-F5344CB8AC3E}">
        <p14:creationId xmlns:p14="http://schemas.microsoft.com/office/powerpoint/2010/main" val="1946598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グループ化 178">
            <a:extLst>
              <a:ext uri="{FF2B5EF4-FFF2-40B4-BE49-F238E27FC236}">
                <a16:creationId xmlns:a16="http://schemas.microsoft.com/office/drawing/2014/main" id="{648694CB-8479-41C3-8811-A8D604B800C3}"/>
              </a:ext>
            </a:extLst>
          </p:cNvPr>
          <p:cNvGrpSpPr/>
          <p:nvPr/>
        </p:nvGrpSpPr>
        <p:grpSpPr>
          <a:xfrm>
            <a:off x="0" y="8733"/>
            <a:ext cx="12261170" cy="6987652"/>
            <a:chOff x="0" y="8733"/>
            <a:chExt cx="12261170" cy="6987652"/>
          </a:xfrm>
        </p:grpSpPr>
        <p:sp>
          <p:nvSpPr>
            <p:cNvPr id="178" name="正方形/長方形 177">
              <a:extLst>
                <a:ext uri="{FF2B5EF4-FFF2-40B4-BE49-F238E27FC236}">
                  <a16:creationId xmlns:a16="http://schemas.microsoft.com/office/drawing/2014/main" id="{7545DB1A-9CC4-4715-BF22-E48F4B7E793A}"/>
                </a:ext>
              </a:extLst>
            </p:cNvPr>
            <p:cNvSpPr/>
            <p:nvPr/>
          </p:nvSpPr>
          <p:spPr>
            <a:xfrm>
              <a:off x="0" y="8733"/>
              <a:ext cx="12192000" cy="6849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Picture 24" descr="https://i.gyazo.com/09e52c759d4492293816e89e9f5c9779.png">
              <a:extLst>
                <a:ext uri="{FF2B5EF4-FFF2-40B4-BE49-F238E27FC236}">
                  <a16:creationId xmlns:a16="http://schemas.microsoft.com/office/drawing/2014/main" id="{BB7F0D38-DFD3-4175-972F-A510C4D3A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18" y="5389586"/>
              <a:ext cx="2509048" cy="771990"/>
            </a:xfrm>
            <a:prstGeom prst="rect">
              <a:avLst/>
            </a:prstGeom>
            <a:noFill/>
            <a:extLst>
              <a:ext uri="{909E8E84-426E-40DD-AFC4-6F175D3DCCD1}">
                <a14:hiddenFill xmlns:a14="http://schemas.microsoft.com/office/drawing/2010/main">
                  <a:solidFill>
                    <a:srgbClr val="FFFFFF"/>
                  </a:solidFill>
                </a14:hiddenFill>
              </a:ext>
            </a:extLst>
          </p:spPr>
        </p:pic>
        <p:sp>
          <p:nvSpPr>
            <p:cNvPr id="30" name="四角形: 角を丸くする 29">
              <a:extLst>
                <a:ext uri="{FF2B5EF4-FFF2-40B4-BE49-F238E27FC236}">
                  <a16:creationId xmlns:a16="http://schemas.microsoft.com/office/drawing/2014/main" id="{7015DA96-7D53-42D4-A733-0CF7A720B03B}"/>
                </a:ext>
              </a:extLst>
            </p:cNvPr>
            <p:cNvSpPr/>
            <p:nvPr/>
          </p:nvSpPr>
          <p:spPr>
            <a:xfrm>
              <a:off x="6740296" y="194582"/>
              <a:ext cx="5394717" cy="6614006"/>
            </a:xfrm>
            <a:prstGeom prst="roundRect">
              <a:avLst>
                <a:gd name="adj" fmla="val 2804"/>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EA9F5050-7621-416C-84E2-56A9202C696E}"/>
                </a:ext>
              </a:extLst>
            </p:cNvPr>
            <p:cNvSpPr/>
            <p:nvPr/>
          </p:nvSpPr>
          <p:spPr>
            <a:xfrm>
              <a:off x="84606" y="156765"/>
              <a:ext cx="6598703" cy="6667532"/>
            </a:xfrm>
            <a:prstGeom prst="roundRect">
              <a:avLst>
                <a:gd name="adj" fmla="val 3480"/>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856461AB-020E-4EF3-BF79-6287C0EE727C}"/>
                </a:ext>
              </a:extLst>
            </p:cNvPr>
            <p:cNvSpPr/>
            <p:nvPr/>
          </p:nvSpPr>
          <p:spPr>
            <a:xfrm>
              <a:off x="8562540" y="49412"/>
              <a:ext cx="1681652" cy="32871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変数</a:t>
              </a:r>
              <a:endParaRPr kumimoji="1" lang="ja-JP" altLang="en-US" sz="2400" b="1" dirty="0">
                <a:solidFill>
                  <a:schemeClr val="tx1"/>
                </a:solidFill>
              </a:endParaRPr>
            </a:p>
          </p:txBody>
        </p:sp>
        <p:sp>
          <p:nvSpPr>
            <p:cNvPr id="33" name="四角形: 角を丸くする 32">
              <a:extLst>
                <a:ext uri="{FF2B5EF4-FFF2-40B4-BE49-F238E27FC236}">
                  <a16:creationId xmlns:a16="http://schemas.microsoft.com/office/drawing/2014/main" id="{E47AAF63-984A-45B0-B83E-0D47BFD30240}"/>
                </a:ext>
              </a:extLst>
            </p:cNvPr>
            <p:cNvSpPr/>
            <p:nvPr/>
          </p:nvSpPr>
          <p:spPr>
            <a:xfrm>
              <a:off x="9725256" y="2211643"/>
              <a:ext cx="2397455" cy="1796956"/>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35D952F9-301B-494E-A8EC-70DF0EECB80C}"/>
                </a:ext>
              </a:extLst>
            </p:cNvPr>
            <p:cNvSpPr/>
            <p:nvPr/>
          </p:nvSpPr>
          <p:spPr>
            <a:xfrm>
              <a:off x="10146581" y="1948810"/>
              <a:ext cx="1642519" cy="409097"/>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ログイン情報</a:t>
              </a:r>
            </a:p>
          </p:txBody>
        </p:sp>
        <p:sp>
          <p:nvSpPr>
            <p:cNvPr id="35" name="四角形: 角を丸くする 34">
              <a:extLst>
                <a:ext uri="{FF2B5EF4-FFF2-40B4-BE49-F238E27FC236}">
                  <a16:creationId xmlns:a16="http://schemas.microsoft.com/office/drawing/2014/main" id="{8A1CE2D6-485A-4283-B970-AB2CBD4C6E00}"/>
                </a:ext>
              </a:extLst>
            </p:cNvPr>
            <p:cNvSpPr/>
            <p:nvPr/>
          </p:nvSpPr>
          <p:spPr>
            <a:xfrm>
              <a:off x="4620651" y="417468"/>
              <a:ext cx="2002400"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調理時間の最小化</a:t>
              </a:r>
            </a:p>
          </p:txBody>
        </p:sp>
        <p:sp>
          <p:nvSpPr>
            <p:cNvPr id="36" name="四角形: 角を丸くする 35">
              <a:extLst>
                <a:ext uri="{FF2B5EF4-FFF2-40B4-BE49-F238E27FC236}">
                  <a16:creationId xmlns:a16="http://schemas.microsoft.com/office/drawing/2014/main" id="{990FB5D1-41E9-43BD-A640-30E7C77A6351}"/>
                </a:ext>
              </a:extLst>
            </p:cNvPr>
            <p:cNvSpPr/>
            <p:nvPr/>
          </p:nvSpPr>
          <p:spPr>
            <a:xfrm>
              <a:off x="4534206" y="1041640"/>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食材コスト</a:t>
              </a:r>
              <a:r>
                <a:rPr kumimoji="1" lang="ja-JP" altLang="en-US" sz="1600" b="1" dirty="0">
                  <a:solidFill>
                    <a:schemeClr val="tx1"/>
                  </a:solidFill>
                </a:rPr>
                <a:t>の最小化</a:t>
              </a:r>
            </a:p>
          </p:txBody>
        </p:sp>
        <p:sp>
          <p:nvSpPr>
            <p:cNvPr id="37" name="四角形: 角を丸くする 36">
              <a:extLst>
                <a:ext uri="{FF2B5EF4-FFF2-40B4-BE49-F238E27FC236}">
                  <a16:creationId xmlns:a16="http://schemas.microsoft.com/office/drawing/2014/main" id="{9FB58838-77AD-4E08-A8D1-CDF8F6B24A30}"/>
                </a:ext>
              </a:extLst>
            </p:cNvPr>
            <p:cNvSpPr/>
            <p:nvPr/>
          </p:nvSpPr>
          <p:spPr>
            <a:xfrm>
              <a:off x="4534206" y="1729027"/>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摂取栄養量の制約</a:t>
              </a:r>
            </a:p>
          </p:txBody>
        </p:sp>
        <p:sp>
          <p:nvSpPr>
            <p:cNvPr id="38" name="四角形: 角を丸くする 37">
              <a:extLst>
                <a:ext uri="{FF2B5EF4-FFF2-40B4-BE49-F238E27FC236}">
                  <a16:creationId xmlns:a16="http://schemas.microsoft.com/office/drawing/2014/main" id="{7744D7C3-165C-4584-964A-DBFF9BC4B3A3}"/>
                </a:ext>
              </a:extLst>
            </p:cNvPr>
            <p:cNvSpPr/>
            <p:nvPr/>
          </p:nvSpPr>
          <p:spPr>
            <a:xfrm>
              <a:off x="4537621" y="2268226"/>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摂取カロリーの制約</a:t>
              </a:r>
            </a:p>
          </p:txBody>
        </p:sp>
        <p:sp>
          <p:nvSpPr>
            <p:cNvPr id="39" name="四角形: 角を丸くする 38">
              <a:extLst>
                <a:ext uri="{FF2B5EF4-FFF2-40B4-BE49-F238E27FC236}">
                  <a16:creationId xmlns:a16="http://schemas.microsoft.com/office/drawing/2014/main" id="{6B9D3132-8468-4937-814D-256AD50B59DF}"/>
                </a:ext>
              </a:extLst>
            </p:cNvPr>
            <p:cNvSpPr/>
            <p:nvPr/>
          </p:nvSpPr>
          <p:spPr>
            <a:xfrm>
              <a:off x="4534206" y="2818531"/>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調理時間の制約</a:t>
              </a:r>
              <a:r>
                <a:rPr kumimoji="1" lang="en-US" altLang="ja-JP" sz="1600" b="1" dirty="0">
                  <a:solidFill>
                    <a:schemeClr val="tx1"/>
                  </a:solidFill>
                </a:rPr>
                <a:t>(</a:t>
              </a:r>
              <a:r>
                <a:rPr kumimoji="1" lang="ja-JP" altLang="en-US" sz="1600" b="1" dirty="0">
                  <a:solidFill>
                    <a:schemeClr val="tx1"/>
                  </a:solidFill>
                </a:rPr>
                <a:t>朝</a:t>
              </a:r>
              <a:r>
                <a:rPr kumimoji="1" lang="en-US" altLang="ja-JP" sz="1600" b="1" dirty="0">
                  <a:solidFill>
                    <a:schemeClr val="tx1"/>
                  </a:solidFill>
                </a:rPr>
                <a:t>)</a:t>
              </a:r>
              <a:endParaRPr kumimoji="1" lang="ja-JP" altLang="en-US" sz="1600" b="1" dirty="0">
                <a:solidFill>
                  <a:schemeClr val="tx1"/>
                </a:solidFill>
              </a:endParaRPr>
            </a:p>
          </p:txBody>
        </p:sp>
        <p:sp>
          <p:nvSpPr>
            <p:cNvPr id="40" name="四角形: 角を丸くする 39">
              <a:extLst>
                <a:ext uri="{FF2B5EF4-FFF2-40B4-BE49-F238E27FC236}">
                  <a16:creationId xmlns:a16="http://schemas.microsoft.com/office/drawing/2014/main" id="{10A72F04-EF6A-44BB-9E6F-5AC8D50CFCC1}"/>
                </a:ext>
              </a:extLst>
            </p:cNvPr>
            <p:cNvSpPr/>
            <p:nvPr/>
          </p:nvSpPr>
          <p:spPr>
            <a:xfrm>
              <a:off x="4537621" y="3421138"/>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調理時間の制約</a:t>
              </a:r>
              <a:r>
                <a:rPr kumimoji="1" lang="en-US" altLang="ja-JP" sz="1600" b="1" dirty="0">
                  <a:solidFill>
                    <a:schemeClr val="tx1"/>
                  </a:solidFill>
                </a:rPr>
                <a:t>(</a:t>
              </a:r>
              <a:r>
                <a:rPr lang="ja-JP" altLang="en-US" sz="1600" b="1" dirty="0">
                  <a:solidFill>
                    <a:schemeClr val="tx1"/>
                  </a:solidFill>
                </a:rPr>
                <a:t>昼</a:t>
              </a:r>
              <a:r>
                <a:rPr kumimoji="1" lang="en-US" altLang="ja-JP" sz="1600" b="1" dirty="0">
                  <a:solidFill>
                    <a:schemeClr val="tx1"/>
                  </a:solidFill>
                </a:rPr>
                <a:t>)</a:t>
              </a:r>
              <a:endParaRPr kumimoji="1" lang="ja-JP" altLang="en-US" sz="1600" b="1" dirty="0">
                <a:solidFill>
                  <a:schemeClr val="tx1"/>
                </a:solidFill>
              </a:endParaRPr>
            </a:p>
          </p:txBody>
        </p:sp>
        <p:sp>
          <p:nvSpPr>
            <p:cNvPr id="41" name="四角形: 角を丸くする 40">
              <a:extLst>
                <a:ext uri="{FF2B5EF4-FFF2-40B4-BE49-F238E27FC236}">
                  <a16:creationId xmlns:a16="http://schemas.microsoft.com/office/drawing/2014/main" id="{3AB10E7A-96E0-43E4-A1C2-3483521A3F18}"/>
                </a:ext>
              </a:extLst>
            </p:cNvPr>
            <p:cNvSpPr/>
            <p:nvPr/>
          </p:nvSpPr>
          <p:spPr>
            <a:xfrm>
              <a:off x="4537621" y="4070146"/>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調理時間の制約</a:t>
              </a:r>
              <a:r>
                <a:rPr kumimoji="1" lang="en-US" altLang="ja-JP" sz="1600" b="1" dirty="0">
                  <a:solidFill>
                    <a:schemeClr val="tx1"/>
                  </a:solidFill>
                </a:rPr>
                <a:t>(</a:t>
              </a:r>
              <a:r>
                <a:rPr kumimoji="1" lang="ja-JP" altLang="en-US" sz="1600" b="1" dirty="0">
                  <a:solidFill>
                    <a:schemeClr val="tx1"/>
                  </a:solidFill>
                </a:rPr>
                <a:t>夜</a:t>
              </a:r>
              <a:r>
                <a:rPr kumimoji="1" lang="en-US" altLang="ja-JP" sz="1600" b="1" dirty="0">
                  <a:solidFill>
                    <a:schemeClr val="tx1"/>
                  </a:solidFill>
                </a:rPr>
                <a:t>)</a:t>
              </a:r>
              <a:endParaRPr kumimoji="1" lang="ja-JP" altLang="en-US" sz="1600" b="1" dirty="0">
                <a:solidFill>
                  <a:schemeClr val="tx1"/>
                </a:solidFill>
              </a:endParaRPr>
            </a:p>
          </p:txBody>
        </p:sp>
        <p:sp>
          <p:nvSpPr>
            <p:cNvPr id="42" name="四角形: 角を丸くする 41">
              <a:extLst>
                <a:ext uri="{FF2B5EF4-FFF2-40B4-BE49-F238E27FC236}">
                  <a16:creationId xmlns:a16="http://schemas.microsoft.com/office/drawing/2014/main" id="{8EF158F9-406F-45FC-9879-D5630BAD0F58}"/>
                </a:ext>
              </a:extLst>
            </p:cNvPr>
            <p:cNvSpPr/>
            <p:nvPr/>
          </p:nvSpPr>
          <p:spPr>
            <a:xfrm>
              <a:off x="4534206" y="4563447"/>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主菜の制約</a:t>
              </a:r>
              <a:endParaRPr kumimoji="1" lang="ja-JP" altLang="en-US" sz="1600" b="1" dirty="0">
                <a:solidFill>
                  <a:schemeClr val="tx1"/>
                </a:solidFill>
              </a:endParaRPr>
            </a:p>
          </p:txBody>
        </p:sp>
        <p:sp>
          <p:nvSpPr>
            <p:cNvPr id="43" name="四角形: 角を丸くする 42">
              <a:extLst>
                <a:ext uri="{FF2B5EF4-FFF2-40B4-BE49-F238E27FC236}">
                  <a16:creationId xmlns:a16="http://schemas.microsoft.com/office/drawing/2014/main" id="{C33F5BD4-4B7E-4A1A-A42E-4EA7C6392F95}"/>
                </a:ext>
              </a:extLst>
            </p:cNvPr>
            <p:cNvSpPr/>
            <p:nvPr/>
          </p:nvSpPr>
          <p:spPr>
            <a:xfrm>
              <a:off x="4534206" y="5118103"/>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副菜の制約</a:t>
              </a:r>
              <a:endParaRPr kumimoji="1" lang="ja-JP" altLang="en-US" sz="1600" b="1" dirty="0">
                <a:solidFill>
                  <a:schemeClr val="tx1"/>
                </a:solidFill>
              </a:endParaRPr>
            </a:p>
          </p:txBody>
        </p:sp>
        <p:sp>
          <p:nvSpPr>
            <p:cNvPr id="44" name="四角形: 角を丸くする 43">
              <a:extLst>
                <a:ext uri="{FF2B5EF4-FFF2-40B4-BE49-F238E27FC236}">
                  <a16:creationId xmlns:a16="http://schemas.microsoft.com/office/drawing/2014/main" id="{5DA3FFC7-9977-4BB4-95AB-4C63AA68285F}"/>
                </a:ext>
              </a:extLst>
            </p:cNvPr>
            <p:cNvSpPr/>
            <p:nvPr/>
          </p:nvSpPr>
          <p:spPr>
            <a:xfrm>
              <a:off x="4534206" y="5681226"/>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料理種類の制約</a:t>
              </a:r>
              <a:endParaRPr kumimoji="1" lang="ja-JP" altLang="en-US" sz="1600" b="1" dirty="0">
                <a:solidFill>
                  <a:schemeClr val="tx1"/>
                </a:solidFill>
              </a:endParaRPr>
            </a:p>
          </p:txBody>
        </p:sp>
        <p:sp>
          <p:nvSpPr>
            <p:cNvPr id="45" name="四角形: 角を丸くする 44">
              <a:extLst>
                <a:ext uri="{FF2B5EF4-FFF2-40B4-BE49-F238E27FC236}">
                  <a16:creationId xmlns:a16="http://schemas.microsoft.com/office/drawing/2014/main" id="{7D047158-1CBD-4BA8-9F88-608C2CA9C227}"/>
                </a:ext>
              </a:extLst>
            </p:cNvPr>
            <p:cNvSpPr/>
            <p:nvPr/>
          </p:nvSpPr>
          <p:spPr>
            <a:xfrm>
              <a:off x="2300545" y="58177"/>
              <a:ext cx="2021310" cy="336774"/>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定式化</a:t>
              </a:r>
            </a:p>
          </p:txBody>
        </p:sp>
        <p:sp>
          <p:nvSpPr>
            <p:cNvPr id="155" name="四角形: 角を丸くする 154">
              <a:extLst>
                <a:ext uri="{FF2B5EF4-FFF2-40B4-BE49-F238E27FC236}">
                  <a16:creationId xmlns:a16="http://schemas.microsoft.com/office/drawing/2014/main" id="{67E29630-5FDB-4A4A-93DD-43464052B5A9}"/>
                </a:ext>
              </a:extLst>
            </p:cNvPr>
            <p:cNvSpPr/>
            <p:nvPr/>
          </p:nvSpPr>
          <p:spPr>
            <a:xfrm>
              <a:off x="4508945" y="6268256"/>
              <a:ext cx="2085759" cy="344551"/>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アレルギーの制約</a:t>
              </a:r>
              <a:endParaRPr kumimoji="1" lang="ja-JP" altLang="en-US" sz="1600" b="1" dirty="0">
                <a:solidFill>
                  <a:schemeClr val="tx1"/>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B014AE8-81C1-4F8C-BEF3-4FFC757984D4}"/>
                    </a:ext>
                  </a:extLst>
                </p:cNvPr>
                <p:cNvSpPr txBox="1"/>
                <p:nvPr/>
              </p:nvSpPr>
              <p:spPr>
                <a:xfrm>
                  <a:off x="9958522" y="2330070"/>
                  <a:ext cx="2302648" cy="1751313"/>
                </a:xfrm>
                <a:prstGeom prst="rect">
                  <a:avLst/>
                </a:prstGeom>
                <a:noFill/>
              </p:spPr>
              <p:txBody>
                <a:bodyPr wrap="square" rtlCol="0">
                  <a:spAutoFit/>
                </a:bodyPr>
                <a:lstStyle/>
                <a:p>
                  <a:r>
                    <a:rPr kumimoji="1" lang="ja-JP" altLang="en-US" sz="1400" dirty="0"/>
                    <a:t>使用者の名前</a:t>
                  </a:r>
                  <a:r>
                    <a:rPr lang="ja-JP" altLang="en-US" sz="1400" dirty="0"/>
                    <a:t>：</a:t>
                  </a:r>
                  <a14:m>
                    <m:oMath xmlns:m="http://schemas.openxmlformats.org/officeDocument/2006/math">
                      <m:sSub>
                        <m:sSubPr>
                          <m:ctrlPr>
                            <a:rPr lang="en-US" altLang="ja-JP" sz="1400" i="1" smtClean="0">
                              <a:latin typeface="Cambria Math" panose="02040503050406030204" pitchFamily="18" charset="0"/>
                            </a:rPr>
                          </m:ctrlPr>
                        </m:sSubPr>
                        <m:e>
                          <m:r>
                            <a:rPr lang="ja-JP" altLang="en-US" sz="1400" i="1" smtClean="0">
                              <a:latin typeface="Cambria Math" panose="02040503050406030204" pitchFamily="18" charset="0"/>
                            </a:rPr>
                            <m:t>𝜀</m:t>
                          </m:r>
                        </m:e>
                        <m:sub>
                          <m:r>
                            <a:rPr lang="en-US" altLang="ja-JP" sz="1400" b="0" i="1" smtClean="0">
                              <a:latin typeface="Cambria Math" panose="02040503050406030204" pitchFamily="18" charset="0"/>
                            </a:rPr>
                            <m:t>𝑗</m:t>
                          </m:r>
                        </m:sub>
                      </m:sSub>
                    </m:oMath>
                  </a14:m>
                  <a:endParaRPr kumimoji="1" lang="en-US" altLang="ja-JP" sz="1400" dirty="0"/>
                </a:p>
                <a:p>
                  <a:r>
                    <a:rPr lang="ja-JP" altLang="en-US" sz="1400" dirty="0"/>
                    <a:t>身長：</a:t>
                  </a:r>
                  <a14:m>
                    <m:oMath xmlns:m="http://schemas.openxmlformats.org/officeDocument/2006/math">
                      <m:sSub>
                        <m:sSubPr>
                          <m:ctrlPr>
                            <a:rPr lang="en-US" altLang="ja-JP" sz="1400" i="1" smtClean="0">
                              <a:latin typeface="Cambria Math" panose="02040503050406030204" pitchFamily="18" charset="0"/>
                            </a:rPr>
                          </m:ctrlPr>
                        </m:sSubPr>
                        <m:e>
                          <m:r>
                            <a:rPr lang="ja-JP" altLang="en-US" sz="1400" i="1" smtClean="0">
                              <a:latin typeface="Cambria Math" panose="02040503050406030204" pitchFamily="18" charset="0"/>
                              <a:ea typeface="Cambria Math" panose="02040503050406030204" pitchFamily="18" charset="0"/>
                            </a:rPr>
                            <m:t>𝛼</m:t>
                          </m:r>
                        </m:e>
                        <m:sub>
                          <m:r>
                            <a:rPr lang="en-US" altLang="ja-JP" sz="1400" b="0" i="1" smtClean="0">
                              <a:latin typeface="Cambria Math" panose="02040503050406030204" pitchFamily="18" charset="0"/>
                            </a:rPr>
                            <m:t>𝑗</m:t>
                          </m:r>
                        </m:sub>
                      </m:sSub>
                    </m:oMath>
                  </a14:m>
                  <a:endParaRPr lang="en-US" altLang="ja-JP" sz="1400" dirty="0"/>
                </a:p>
                <a:p>
                  <a:r>
                    <a:rPr kumimoji="1" lang="ja-JP" altLang="en-US" sz="1400" dirty="0"/>
                    <a:t>体重</a:t>
                  </a:r>
                  <a:r>
                    <a:rPr lang="ja-JP" altLang="en-US" sz="1400" dirty="0"/>
                    <a:t>：</a:t>
                  </a:r>
                  <a14:m>
                    <m:oMath xmlns:m="http://schemas.openxmlformats.org/officeDocument/2006/math">
                      <m:sSub>
                        <m:sSubPr>
                          <m:ctrlPr>
                            <a:rPr lang="en-US" altLang="ja-JP" sz="1400" i="1" smtClean="0">
                              <a:latin typeface="Cambria Math" panose="02040503050406030204" pitchFamily="18" charset="0"/>
                            </a:rPr>
                          </m:ctrlPr>
                        </m:sSubPr>
                        <m:e>
                          <m:r>
                            <a:rPr lang="ja-JP" altLang="en-US" sz="1400" i="1" smtClean="0">
                              <a:latin typeface="Cambria Math" panose="02040503050406030204" pitchFamily="18" charset="0"/>
                            </a:rPr>
                            <m:t>𝛽</m:t>
                          </m:r>
                        </m:e>
                        <m:sub>
                          <m:r>
                            <a:rPr lang="en-US" altLang="ja-JP" sz="1400" b="0" i="1" smtClean="0">
                              <a:latin typeface="Cambria Math" panose="02040503050406030204" pitchFamily="18" charset="0"/>
                            </a:rPr>
                            <m:t>𝑗</m:t>
                          </m:r>
                        </m:sub>
                      </m:sSub>
                    </m:oMath>
                  </a14:m>
                  <a:endParaRPr kumimoji="1" lang="en-US" altLang="ja-JP" sz="1400" dirty="0"/>
                </a:p>
                <a:p>
                  <a:r>
                    <a:rPr lang="ja-JP" altLang="en-US" sz="1400" dirty="0"/>
                    <a:t>年齢：</a:t>
                  </a:r>
                  <a14:m>
                    <m:oMath xmlns:m="http://schemas.openxmlformats.org/officeDocument/2006/math">
                      <m:sSub>
                        <m:sSubPr>
                          <m:ctrlPr>
                            <a:rPr lang="en-US" altLang="ja-JP" sz="1400" i="1" smtClean="0">
                              <a:latin typeface="Cambria Math" panose="02040503050406030204" pitchFamily="18" charset="0"/>
                            </a:rPr>
                          </m:ctrlPr>
                        </m:sSubPr>
                        <m:e>
                          <m:r>
                            <a:rPr lang="ja-JP" altLang="en-US" sz="1400" i="1" smtClean="0">
                              <a:latin typeface="Cambria Math" panose="02040503050406030204" pitchFamily="18" charset="0"/>
                            </a:rPr>
                            <m:t>𝛾</m:t>
                          </m:r>
                        </m:e>
                        <m:sub>
                          <m:r>
                            <a:rPr lang="en-US" altLang="ja-JP" sz="1400" b="0" i="1" smtClean="0">
                              <a:latin typeface="Cambria Math" panose="02040503050406030204" pitchFamily="18" charset="0"/>
                            </a:rPr>
                            <m:t>𝑗</m:t>
                          </m:r>
                        </m:sub>
                      </m:sSub>
                    </m:oMath>
                  </a14:m>
                  <a:endParaRPr lang="en-US" altLang="ja-JP" sz="1400" dirty="0"/>
                </a:p>
                <a:p>
                  <a:r>
                    <a:rPr kumimoji="1" lang="ja-JP" altLang="en-US" sz="1400" dirty="0"/>
                    <a:t>身体活動レベル</a:t>
                  </a:r>
                  <a:r>
                    <a:rPr lang="ja-JP" altLang="en-US" sz="1400" dirty="0"/>
                    <a:t>：</a:t>
                  </a:r>
                  <a14:m>
                    <m:oMath xmlns:m="http://schemas.openxmlformats.org/officeDocument/2006/math">
                      <m:sSub>
                        <m:sSubPr>
                          <m:ctrlPr>
                            <a:rPr lang="en-US" altLang="ja-JP" sz="1400" i="1" smtClean="0">
                              <a:latin typeface="Cambria Math" panose="02040503050406030204" pitchFamily="18" charset="0"/>
                            </a:rPr>
                          </m:ctrlPr>
                        </m:sSubPr>
                        <m:e>
                          <m:r>
                            <a:rPr lang="ja-JP" altLang="en-US" sz="1400" i="1" smtClean="0">
                              <a:latin typeface="Cambria Math" panose="02040503050406030204" pitchFamily="18" charset="0"/>
                            </a:rPr>
                            <m:t>𝜏</m:t>
                          </m:r>
                        </m:e>
                        <m:sub>
                          <m:r>
                            <a:rPr lang="en-US" altLang="ja-JP" sz="1400" b="0" i="1" smtClean="0">
                              <a:latin typeface="Cambria Math" panose="02040503050406030204" pitchFamily="18" charset="0"/>
                            </a:rPr>
                            <m:t>𝑗</m:t>
                          </m:r>
                        </m:sub>
                      </m:sSub>
                    </m:oMath>
                  </a14:m>
                  <a:endParaRPr kumimoji="1" lang="en-US" altLang="ja-JP" sz="1400" dirty="0"/>
                </a:p>
                <a:p>
                  <a:r>
                    <a:rPr lang="ja-JP" altLang="en-US" sz="1400" dirty="0"/>
                    <a:t>アレルギー情報：</a:t>
                  </a:r>
                  <a14:m>
                    <m:oMath xmlns:m="http://schemas.openxmlformats.org/officeDocument/2006/math">
                      <m:sSub>
                        <m:sSubPr>
                          <m:ctrlPr>
                            <a:rPr lang="en-US" altLang="ja-JP" sz="1400" i="1" smtClean="0">
                              <a:latin typeface="Cambria Math" panose="02040503050406030204" pitchFamily="18" charset="0"/>
                            </a:rPr>
                          </m:ctrlPr>
                        </m:sSubPr>
                        <m:e>
                          <m:r>
                            <a:rPr lang="ja-JP" altLang="en-US" sz="1400" i="1" smtClean="0">
                              <a:latin typeface="Cambria Math" panose="02040503050406030204" pitchFamily="18" charset="0"/>
                            </a:rPr>
                            <m:t>𝜃</m:t>
                          </m:r>
                        </m:e>
                        <m:sub>
                          <m:r>
                            <a:rPr lang="en-US" altLang="ja-JP" sz="1400" b="0" i="1" smtClean="0">
                              <a:latin typeface="Cambria Math" panose="02040503050406030204" pitchFamily="18" charset="0"/>
                            </a:rPr>
                            <m:t>𝑗</m:t>
                          </m:r>
                        </m:sub>
                      </m:sSub>
                    </m:oMath>
                  </a14:m>
                  <a:endParaRPr lang="en-US" altLang="ja-JP" sz="1400" dirty="0"/>
                </a:p>
                <a:p>
                  <a:r>
                    <a:rPr kumimoji="1" lang="ja-JP" altLang="en-US" sz="1400" dirty="0"/>
                    <a:t>疾患情報：</a:t>
                  </a:r>
                  <a14:m>
                    <m:oMath xmlns:m="http://schemas.openxmlformats.org/officeDocument/2006/math">
                      <m:sSub>
                        <m:sSubPr>
                          <m:ctrlPr>
                            <a:rPr kumimoji="1" lang="en-US" altLang="ja-JP" sz="1400" i="1" smtClean="0">
                              <a:latin typeface="Cambria Math" panose="02040503050406030204" pitchFamily="18" charset="0"/>
                            </a:rPr>
                          </m:ctrlPr>
                        </m:sSubPr>
                        <m:e>
                          <m:r>
                            <m:rPr>
                              <m:sty m:val="p"/>
                            </m:rPr>
                            <a:rPr lang="en-US" altLang="ja-JP" sz="1400" i="1">
                              <a:latin typeface="Cambria Math" panose="02040503050406030204" pitchFamily="18" charset="0"/>
                            </a:rPr>
                            <m:t>π</m:t>
                          </m:r>
                        </m:e>
                        <m:sub>
                          <m:r>
                            <a:rPr kumimoji="1" lang="en-US" altLang="ja-JP" sz="1400" b="0" i="1" smtClean="0">
                              <a:latin typeface="Cambria Math" panose="02040503050406030204" pitchFamily="18" charset="0"/>
                            </a:rPr>
                            <m:t>𝑗</m:t>
                          </m:r>
                        </m:sub>
                      </m:sSub>
                    </m:oMath>
                  </a14:m>
                  <a:endParaRPr kumimoji="1" lang="ja-JP" altLang="en-US" sz="1400" dirty="0"/>
                </a:p>
              </p:txBody>
            </p:sp>
          </mc:Choice>
          <mc:Fallback xmlns="">
            <p:sp>
              <p:nvSpPr>
                <p:cNvPr id="6" name="テキスト ボックス 5">
                  <a:extLst>
                    <a:ext uri="{FF2B5EF4-FFF2-40B4-BE49-F238E27FC236}">
                      <a16:creationId xmlns:a16="http://schemas.microsoft.com/office/drawing/2014/main" id="{EB014AE8-81C1-4F8C-BEF3-4FFC757984D4}"/>
                    </a:ext>
                  </a:extLst>
                </p:cNvPr>
                <p:cNvSpPr txBox="1">
                  <a:spLocks noRot="1" noChangeAspect="1" noMove="1" noResize="1" noEditPoints="1" noAdjustHandles="1" noChangeArrowheads="1" noChangeShapeType="1" noTextEdit="1"/>
                </p:cNvSpPr>
                <p:nvPr/>
              </p:nvSpPr>
              <p:spPr>
                <a:xfrm>
                  <a:off x="9958522" y="2330070"/>
                  <a:ext cx="2302648" cy="1751313"/>
                </a:xfrm>
                <a:prstGeom prst="rect">
                  <a:avLst/>
                </a:prstGeom>
                <a:blipFill>
                  <a:blip r:embed="rId3"/>
                  <a:stretch>
                    <a:fillRect l="-796" t="-347" b="-347"/>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FD54A4D5-6290-4E6F-83CF-8FC75C423D52}"/>
                </a:ext>
              </a:extLst>
            </p:cNvPr>
            <p:cNvSpPr txBox="1"/>
            <p:nvPr/>
          </p:nvSpPr>
          <p:spPr>
            <a:xfrm>
              <a:off x="97491" y="612268"/>
              <a:ext cx="1085061" cy="338554"/>
            </a:xfrm>
            <a:prstGeom prst="rect">
              <a:avLst/>
            </a:prstGeom>
            <a:noFill/>
          </p:spPr>
          <p:txBody>
            <a:bodyPr wrap="square" rtlCol="0">
              <a:spAutoFit/>
            </a:bodyPr>
            <a:lstStyle/>
            <a:p>
              <a:r>
                <a:rPr lang="en-US" altLang="ja-JP" sz="1600" dirty="0">
                  <a:latin typeface="Cambria Math" panose="02040503050406030204" pitchFamily="18" charset="0"/>
                  <a:ea typeface="Cambria Math" panose="02040503050406030204" pitchFamily="18" charset="0"/>
                </a:rPr>
                <a:t>minimize</a:t>
              </a:r>
              <a:endParaRPr kumimoji="1" lang="en-US" altLang="ja-JP" sz="1600" dirty="0">
                <a:latin typeface="Cambria Math" panose="02040503050406030204" pitchFamily="18" charset="0"/>
                <a:ea typeface="Cambria Math" panose="02040503050406030204" pitchFamily="18" charset="0"/>
              </a:endParaRPr>
            </a:p>
          </p:txBody>
        </p:sp>
        <p:sp>
          <p:nvSpPr>
            <p:cNvPr id="156" name="テキスト ボックス 155">
              <a:extLst>
                <a:ext uri="{FF2B5EF4-FFF2-40B4-BE49-F238E27FC236}">
                  <a16:creationId xmlns:a16="http://schemas.microsoft.com/office/drawing/2014/main" id="{72C3931A-2FF3-4692-903B-6B03810774EF}"/>
                </a:ext>
              </a:extLst>
            </p:cNvPr>
            <p:cNvSpPr txBox="1"/>
            <p:nvPr/>
          </p:nvSpPr>
          <p:spPr>
            <a:xfrm>
              <a:off x="97490" y="1106111"/>
              <a:ext cx="1085061" cy="338554"/>
            </a:xfrm>
            <a:prstGeom prst="rect">
              <a:avLst/>
            </a:prstGeom>
            <a:noFill/>
          </p:spPr>
          <p:txBody>
            <a:bodyPr wrap="square" rtlCol="0">
              <a:spAutoFit/>
            </a:bodyPr>
            <a:lstStyle/>
            <a:p>
              <a:r>
                <a:rPr lang="en-US" altLang="ja-JP" sz="1600" dirty="0">
                  <a:latin typeface="Cambria Math" panose="02040503050406030204" pitchFamily="18" charset="0"/>
                  <a:ea typeface="Cambria Math" panose="02040503050406030204" pitchFamily="18" charset="0"/>
                </a:rPr>
                <a:t>minimize</a:t>
              </a:r>
              <a:endParaRPr kumimoji="1" lang="en-US" altLang="ja-JP" sz="1600" dirty="0">
                <a:latin typeface="Cambria Math" panose="02040503050406030204" pitchFamily="18" charset="0"/>
                <a:ea typeface="Cambria Math" panose="02040503050406030204" pitchFamily="18" charset="0"/>
              </a:endParaRPr>
            </a:p>
          </p:txBody>
        </p:sp>
        <p:sp>
          <p:nvSpPr>
            <p:cNvPr id="157" name="テキスト ボックス 156">
              <a:extLst>
                <a:ext uri="{FF2B5EF4-FFF2-40B4-BE49-F238E27FC236}">
                  <a16:creationId xmlns:a16="http://schemas.microsoft.com/office/drawing/2014/main" id="{EECC24AF-C0CF-4E07-A078-964737B3B3BC}"/>
                </a:ext>
              </a:extLst>
            </p:cNvPr>
            <p:cNvSpPr txBox="1"/>
            <p:nvPr/>
          </p:nvSpPr>
          <p:spPr>
            <a:xfrm>
              <a:off x="69295" y="1849516"/>
              <a:ext cx="1085061" cy="338554"/>
            </a:xfrm>
            <a:prstGeom prst="rect">
              <a:avLst/>
            </a:prstGeom>
            <a:noFill/>
          </p:spPr>
          <p:txBody>
            <a:bodyPr wrap="square" rtlCol="0">
              <a:spAutoFit/>
            </a:bodyPr>
            <a:lstStyle/>
            <a:p>
              <a:r>
                <a:rPr lang="en-US" altLang="ja-JP" sz="1600" dirty="0">
                  <a:latin typeface="Cambria Math" panose="02040503050406030204" pitchFamily="18" charset="0"/>
                  <a:ea typeface="Cambria Math" panose="02040503050406030204" pitchFamily="18" charset="0"/>
                </a:rPr>
                <a:t>s</a:t>
              </a:r>
              <a:r>
                <a:rPr kumimoji="1" lang="en-US" altLang="ja-JP" sz="1600" dirty="0">
                  <a:latin typeface="Cambria Math" panose="02040503050406030204" pitchFamily="18" charset="0"/>
                  <a:ea typeface="Cambria Math" panose="02040503050406030204" pitchFamily="18" charset="0"/>
                </a:rPr>
                <a:t>ubject to</a:t>
              </a:r>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E9FB9E7B-F5FD-4ED1-8C4B-720D4F6EDC32}"/>
                    </a:ext>
                  </a:extLst>
                </p:cNvPr>
                <p:cNvSpPr txBox="1"/>
                <p:nvPr/>
              </p:nvSpPr>
              <p:spPr>
                <a:xfrm>
                  <a:off x="6778217" y="380720"/>
                  <a:ext cx="4635285" cy="2831544"/>
                </a:xfrm>
                <a:prstGeom prst="rect">
                  <a:avLst/>
                </a:prstGeom>
                <a:noFill/>
              </p:spPr>
              <p:txBody>
                <a:bodyPr wrap="square" rtlCol="0">
                  <a:spAutoFit/>
                </a:bodyPr>
                <a:lstStyle/>
                <a:p>
                  <a:r>
                    <a:rPr lang="ja-JP" altLang="en-US" sz="1600" dirty="0"/>
                    <a:t>対象の日数：</a:t>
                  </a:r>
                  <a14:m>
                    <m:oMath xmlns:m="http://schemas.openxmlformats.org/officeDocument/2006/math">
                      <m:r>
                        <a:rPr lang="en-US" altLang="ja-JP" sz="1600" b="0" i="1" smtClean="0">
                          <a:latin typeface="Cambria Math" panose="02040503050406030204" pitchFamily="18" charset="0"/>
                        </a:rPr>
                        <m:t>𝐷</m:t>
                      </m:r>
                    </m:oMath>
                  </a14:m>
                  <a:endParaRPr kumimoji="1" lang="en-US" altLang="ja-JP" sz="1600" dirty="0">
                    <a:latin typeface="Cambria Math" panose="02040503050406030204" pitchFamily="18" charset="0"/>
                  </a:endParaRPr>
                </a:p>
                <a:p>
                  <a:r>
                    <a:rPr kumimoji="1" lang="ja-JP" altLang="en-US" sz="1600" dirty="0">
                      <a:latin typeface="Cambria Math" panose="02040503050406030204" pitchFamily="18" charset="0"/>
                    </a:rPr>
                    <a:t>レシピの数：</a:t>
                  </a:r>
                  <a14:m>
                    <m:oMath xmlns:m="http://schemas.openxmlformats.org/officeDocument/2006/math">
                      <m:r>
                        <a:rPr kumimoji="1" lang="en-US" altLang="ja-JP" sz="1600" b="0" i="1" smtClean="0">
                          <a:latin typeface="Cambria Math" panose="02040503050406030204" pitchFamily="18" charset="0"/>
                        </a:rPr>
                        <m:t>𝑅</m:t>
                      </m:r>
                    </m:oMath>
                  </a14:m>
                  <a:endParaRPr kumimoji="1" lang="en-US" altLang="ja-JP" sz="1600" b="0" dirty="0">
                    <a:latin typeface="Cambria Math" panose="02040503050406030204" pitchFamily="18" charset="0"/>
                  </a:endParaRPr>
                </a:p>
                <a:p>
                  <a:r>
                    <a:rPr lang="ja-JP" altLang="en-US" sz="1600" dirty="0">
                      <a:latin typeface="Cambria Math" panose="02040503050406030204" pitchFamily="18" charset="0"/>
                    </a:rPr>
                    <a:t>食材の数：</a:t>
                  </a:r>
                  <a14:m>
                    <m:oMath xmlns:m="http://schemas.openxmlformats.org/officeDocument/2006/math">
                      <m:r>
                        <a:rPr kumimoji="1" lang="en-US" altLang="ja-JP" sz="1600" b="0" i="1" smtClean="0">
                          <a:latin typeface="Cambria Math" panose="02040503050406030204" pitchFamily="18" charset="0"/>
                        </a:rPr>
                        <m:t>𝑄</m:t>
                      </m:r>
                    </m:oMath>
                  </a14:m>
                  <a:endParaRPr kumimoji="1" lang="en-US" altLang="ja-JP" sz="1600" dirty="0">
                    <a:latin typeface="Cambria Math" panose="02040503050406030204" pitchFamily="18" charset="0"/>
                  </a:endParaRPr>
                </a:p>
                <a:p>
                  <a:r>
                    <a:rPr lang="ja-JP" altLang="en-US" sz="1600" dirty="0">
                      <a:latin typeface="Cambria Math" panose="02040503050406030204" pitchFamily="18" charset="0"/>
                    </a:rPr>
                    <a:t>栄養素の数：</a:t>
                  </a:r>
                  <a14:m>
                    <m:oMath xmlns:m="http://schemas.openxmlformats.org/officeDocument/2006/math">
                      <m:r>
                        <a:rPr kumimoji="1" lang="en-US" altLang="ja-JP" sz="1600" b="0" i="1" smtClean="0">
                          <a:latin typeface="Cambria Math" panose="02040503050406030204" pitchFamily="18" charset="0"/>
                        </a:rPr>
                        <m:t>𝑁</m:t>
                      </m:r>
                    </m:oMath>
                  </a14:m>
                  <a:endParaRPr kumimoji="1" lang="en-US" altLang="ja-JP" sz="1600" dirty="0">
                    <a:latin typeface="Cambria Math" panose="02040503050406030204" pitchFamily="18" charset="0"/>
                  </a:endParaRPr>
                </a:p>
                <a:p>
                  <a:r>
                    <a:rPr kumimoji="1" lang="ja-JP" altLang="en-US" sz="1600" dirty="0">
                      <a:latin typeface="Cambria Math" panose="02040503050406030204" pitchFamily="18" charset="0"/>
                    </a:rPr>
                    <a:t>データベース上の食材数</a:t>
                  </a:r>
                  <a14:m>
                    <m:oMath xmlns:m="http://schemas.openxmlformats.org/officeDocument/2006/math">
                      <m:r>
                        <a:rPr lang="ja-JP" altLang="en-US" sz="1600" b="0" i="1" dirty="0">
                          <a:latin typeface="Cambria Math" panose="02040503050406030204" pitchFamily="18" charset="0"/>
                        </a:rPr>
                        <m:t>：</m:t>
                      </m:r>
                      <m:r>
                        <a:rPr kumimoji="1" lang="en-US" altLang="ja-JP" sz="1600" b="0" i="1" smtClean="0">
                          <a:latin typeface="Cambria Math" panose="02040503050406030204" pitchFamily="18" charset="0"/>
                        </a:rPr>
                        <m:t>𝑆</m:t>
                      </m:r>
                    </m:oMath>
                  </a14:m>
                  <a:endParaRPr kumimoji="1" lang="en-US" altLang="ja-JP" sz="1600" i="1" dirty="0">
                    <a:latin typeface="Cambria Math" panose="02040503050406030204" pitchFamily="18" charset="0"/>
                  </a:endParaRPr>
                </a:p>
                <a:p>
                  <a:r>
                    <a:rPr lang="ja-JP" altLang="en-US" sz="1600" dirty="0">
                      <a:latin typeface="Cambria Math" panose="02040503050406030204" pitchFamily="18" charset="0"/>
                    </a:rPr>
                    <a:t>データベース上の食材番号：</a:t>
                  </a:r>
                  <a14:m>
                    <m:oMath xmlns:m="http://schemas.openxmlformats.org/officeDocument/2006/math">
                      <m:r>
                        <a:rPr kumimoji="1" lang="en-US" altLang="ja-JP" sz="1600" b="0" i="1" smtClean="0">
                          <a:latin typeface="Cambria Math" panose="02040503050406030204" pitchFamily="18" charset="0"/>
                        </a:rPr>
                        <m:t>𝑑</m:t>
                      </m:r>
                      <m:r>
                        <a:rPr kumimoji="1" lang="en-US" altLang="ja-JP" sz="1600" b="0" i="1" smtClean="0">
                          <a:latin typeface="Cambria Math" panose="02040503050406030204" pitchFamily="18" charset="0"/>
                        </a:rPr>
                        <m:t>:1,2,3,</m:t>
                      </m:r>
                    </m:oMath>
                  </a14:m>
                  <a:r>
                    <a:rPr kumimoji="1" lang="en-US" altLang="ja-JP" sz="1600" dirty="0">
                      <a:latin typeface="Cambria Math" panose="02040503050406030204" pitchFamily="18" charset="0"/>
                    </a:rPr>
                    <a:t>…</a:t>
                  </a:r>
                  <a:r>
                    <a:rPr lang="en-US" altLang="ja-JP" sz="1600" dirty="0">
                      <a:latin typeface="Cambria Math" panose="02040503050406030204" pitchFamily="18" charset="0"/>
                    </a:rPr>
                    <a:t>,</a:t>
                  </a:r>
                  <a:r>
                    <a:rPr lang="en-US" altLang="ja-JP" sz="1600" i="1" dirty="0">
                      <a:latin typeface="Cambria Math" panose="02040503050406030204" pitchFamily="18" charset="0"/>
                    </a:rPr>
                    <a:t>S</a:t>
                  </a:r>
                </a:p>
                <a:p>
                  <a:r>
                    <a:rPr lang="ja-JP" altLang="en-US" sz="1600" dirty="0">
                      <a:latin typeface="Cambria Math" panose="02040503050406030204" pitchFamily="18" charset="0"/>
                    </a:rPr>
                    <a:t>日の番号：</a:t>
                  </a:r>
                  <a:r>
                    <a:rPr kumimoji="1" lang="en-US" altLang="ja-JP" sz="1600" b="0" i="1" dirty="0"/>
                    <a:t> </a:t>
                  </a:r>
                  <a14:m>
                    <m:oMath xmlns:m="http://schemas.openxmlformats.org/officeDocument/2006/math">
                      <m:r>
                        <a:rPr lang="en-US" altLang="ja-JP" sz="1600" b="0" i="1" dirty="0" smtClean="0">
                          <a:latin typeface="Cambria Math" panose="02040503050406030204" pitchFamily="18" charset="0"/>
                        </a:rPr>
                        <m:t>𝑘</m:t>
                      </m:r>
                      <m:r>
                        <a:rPr lang="ja-JP" altLang="en-US" sz="1600" i="1" dirty="0" smtClean="0">
                          <a:latin typeface="Cambria Math" panose="02040503050406030204" pitchFamily="18" charset="0"/>
                        </a:rPr>
                        <m:t>：</m:t>
                      </m:r>
                      <m:r>
                        <a:rPr kumimoji="1" lang="en-US" altLang="ja-JP" sz="1600" b="0" i="1" smtClean="0">
                          <a:latin typeface="Cambria Math" panose="02040503050406030204" pitchFamily="18" charset="0"/>
                        </a:rPr>
                        <m:t>1,2,3,</m:t>
                      </m:r>
                      <m:r>
                        <a:rPr lang="en-US" altLang="ja-JP" sz="1600" i="1">
                          <a:latin typeface="Cambria Math" panose="02040503050406030204" pitchFamily="18" charset="0"/>
                        </a:rPr>
                        <m:t>…</m:t>
                      </m:r>
                    </m:oMath>
                  </a14:m>
                  <a:r>
                    <a:rPr lang="en-US" altLang="ja-JP" sz="1600" dirty="0">
                      <a:latin typeface="Cambria Math" panose="02040503050406030204" pitchFamily="18" charset="0"/>
                    </a:rPr>
                    <a:t>,</a:t>
                  </a:r>
                  <a:r>
                    <a:rPr lang="en-US" altLang="ja-JP" sz="1600" i="1" dirty="0">
                      <a:latin typeface="Cambria Math" panose="02040503050406030204" pitchFamily="18" charset="0"/>
                    </a:rPr>
                    <a:t>D</a:t>
                  </a:r>
                </a:p>
                <a:p>
                  <a:r>
                    <a:rPr kumimoji="1" lang="ja-JP" altLang="en-US" sz="1600" dirty="0">
                      <a:latin typeface="Cambria Math" panose="02040503050406030204" pitchFamily="18" charset="0"/>
                    </a:rPr>
                    <a:t>栄養素の番号：</a:t>
                  </a:r>
                  <a:r>
                    <a:rPr kumimoji="1" lang="en-US" altLang="ja-JP" sz="1600" b="0" dirty="0"/>
                    <a:t> </a:t>
                  </a:r>
                  <a14:m>
                    <m:oMath xmlns:m="http://schemas.openxmlformats.org/officeDocument/2006/math">
                      <m:r>
                        <a:rPr lang="en-US" altLang="ja-JP" sz="1600" i="1" dirty="0" smtClean="0">
                          <a:latin typeface="Cambria Math" panose="02040503050406030204" pitchFamily="18" charset="0"/>
                        </a:rPr>
                        <m:t>𝑙</m:t>
                      </m:r>
                      <m:r>
                        <a:rPr lang="ja-JP" altLang="en-US" sz="1600" i="1" dirty="0">
                          <a:latin typeface="Cambria Math" panose="02040503050406030204" pitchFamily="18" charset="0"/>
                        </a:rPr>
                        <m:t>：</m:t>
                      </m:r>
                      <m:r>
                        <a:rPr kumimoji="1" lang="en-US" altLang="ja-JP" sz="1600" b="0" i="1" smtClean="0">
                          <a:latin typeface="Cambria Math" panose="02040503050406030204" pitchFamily="18" charset="0"/>
                        </a:rPr>
                        <m:t>1,2,3,</m:t>
                      </m:r>
                    </m:oMath>
                  </a14:m>
                  <a:r>
                    <a:rPr kumimoji="1" lang="en-US" altLang="ja-JP" sz="1600" dirty="0">
                      <a:latin typeface="Cambria Math" panose="02040503050406030204" pitchFamily="18" charset="0"/>
                    </a:rPr>
                    <a:t>…</a:t>
                  </a:r>
                  <a:r>
                    <a:rPr lang="en-US" altLang="ja-JP" sz="1600" dirty="0">
                      <a:latin typeface="Cambria Math" panose="02040503050406030204" pitchFamily="18" charset="0"/>
                    </a:rPr>
                    <a:t>,</a:t>
                  </a:r>
                  <a:r>
                    <a:rPr lang="en-US" altLang="ja-JP" sz="1600" i="1" dirty="0">
                      <a:latin typeface="Cambria Math" panose="02040503050406030204" pitchFamily="18" charset="0"/>
                    </a:rPr>
                    <a:t>N</a:t>
                  </a:r>
                </a:p>
                <a:p>
                  <a:r>
                    <a:rPr lang="ja-JP" altLang="en-US" sz="1600" dirty="0">
                      <a:latin typeface="Cambria Math" panose="02040503050406030204" pitchFamily="18" charset="0"/>
                    </a:rPr>
                    <a:t>材料の番号：</a:t>
                  </a:r>
                  <a:r>
                    <a:rPr kumimoji="1" lang="en-US" altLang="ja-JP" sz="1600" b="0" dirty="0"/>
                    <a:t> </a:t>
                  </a:r>
                  <a14:m>
                    <m:oMath xmlns:m="http://schemas.openxmlformats.org/officeDocument/2006/math">
                      <m:r>
                        <a:rPr kumimoji="1" lang="en-US" altLang="ja-JP" sz="1600" b="0" i="1" smtClean="0">
                          <a:latin typeface="Cambria Math" panose="02040503050406030204" pitchFamily="18" charset="0"/>
                        </a:rPr>
                        <m:t>𝑚</m:t>
                      </m:r>
                      <m:r>
                        <a:rPr lang="ja-JP" altLang="en-US" sz="1600" i="1">
                          <a:latin typeface="Cambria Math" panose="02040503050406030204" pitchFamily="18" charset="0"/>
                        </a:rPr>
                        <m:t>：</m:t>
                      </m:r>
                      <m:r>
                        <a:rPr kumimoji="1" lang="en-US" altLang="ja-JP" sz="1600" b="0" i="1" smtClean="0">
                          <a:latin typeface="Cambria Math" panose="02040503050406030204" pitchFamily="18" charset="0"/>
                        </a:rPr>
                        <m:t>1,2,3,</m:t>
                      </m:r>
                      <m:r>
                        <a:rPr lang="en-US" altLang="ja-JP" sz="1600" i="1">
                          <a:latin typeface="Cambria Math" panose="02040503050406030204" pitchFamily="18" charset="0"/>
                        </a:rPr>
                        <m:t>…</m:t>
                      </m:r>
                    </m:oMath>
                  </a14:m>
                  <a:r>
                    <a:rPr lang="en-US" altLang="ja-JP" sz="1600" dirty="0">
                      <a:latin typeface="Cambria Math" panose="02040503050406030204" pitchFamily="18" charset="0"/>
                    </a:rPr>
                    <a:t>,</a:t>
                  </a:r>
                  <a:r>
                    <a:rPr lang="en-US" altLang="ja-JP" sz="1600" i="1" dirty="0">
                      <a:latin typeface="Cambria Math" panose="02040503050406030204" pitchFamily="18" charset="0"/>
                    </a:rPr>
                    <a:t>Q</a:t>
                  </a:r>
                </a:p>
                <a:p>
                  <a:r>
                    <a:rPr lang="ja-JP" altLang="en-US" sz="1600" dirty="0">
                      <a:latin typeface="Cambria Math" panose="02040503050406030204" pitchFamily="18" charset="0"/>
                    </a:rPr>
                    <a:t>レシピの番号：</a:t>
                  </a:r>
                  <a14:m>
                    <m:oMath xmlns:m="http://schemas.openxmlformats.org/officeDocument/2006/math">
                      <m:r>
                        <a:rPr lang="en-US" altLang="ja-JP" sz="1600" b="0" i="1" smtClean="0">
                          <a:latin typeface="Cambria Math" panose="02040503050406030204" pitchFamily="18" charset="0"/>
                        </a:rPr>
                        <m:t>𝑖</m:t>
                      </m:r>
                      <m:r>
                        <a:rPr lang="ja-JP" altLang="en-US" sz="1600" i="1">
                          <a:latin typeface="Cambria Math" panose="02040503050406030204" pitchFamily="18" charset="0"/>
                        </a:rPr>
                        <m:t>：</m:t>
                      </m:r>
                      <m:r>
                        <a:rPr kumimoji="1" lang="en-US" altLang="ja-JP" sz="1600" b="0" i="1" smtClean="0">
                          <a:latin typeface="Cambria Math" panose="02040503050406030204" pitchFamily="18" charset="0"/>
                        </a:rPr>
                        <m:t>1,2,3,</m:t>
                      </m:r>
                      <m:r>
                        <a:rPr lang="en-US" altLang="ja-JP" sz="1600" i="1">
                          <a:latin typeface="Cambria Math" panose="02040503050406030204" pitchFamily="18" charset="0"/>
                        </a:rPr>
                        <m:t>…</m:t>
                      </m:r>
                    </m:oMath>
                  </a14:m>
                  <a:r>
                    <a:rPr lang="en-US" altLang="ja-JP" sz="1600" dirty="0">
                      <a:latin typeface="Cambria Math" panose="02040503050406030204" pitchFamily="18" charset="0"/>
                    </a:rPr>
                    <a:t>,</a:t>
                  </a:r>
                  <a:r>
                    <a:rPr lang="en-US" altLang="ja-JP" sz="1600" i="1" dirty="0">
                      <a:latin typeface="Cambria Math" panose="02040503050406030204" pitchFamily="18" charset="0"/>
                    </a:rPr>
                    <a:t>R</a:t>
                  </a:r>
                </a:p>
                <a:p>
                  <a:endParaRPr lang="en-US" altLang="ja-JP" dirty="0">
                    <a:latin typeface="Cambria Math" panose="02040503050406030204" pitchFamily="18" charset="0"/>
                  </a:endParaRPr>
                </a:p>
              </p:txBody>
            </p:sp>
          </mc:Choice>
          <mc:Fallback xmlns="">
            <p:sp>
              <p:nvSpPr>
                <p:cNvPr id="28" name="テキスト ボックス 27">
                  <a:extLst>
                    <a:ext uri="{FF2B5EF4-FFF2-40B4-BE49-F238E27FC236}">
                      <a16:creationId xmlns:a16="http://schemas.microsoft.com/office/drawing/2014/main" id="{E9FB9E7B-F5FD-4ED1-8C4B-720D4F6EDC32}"/>
                    </a:ext>
                  </a:extLst>
                </p:cNvPr>
                <p:cNvSpPr txBox="1">
                  <a:spLocks noRot="1" noChangeAspect="1" noMove="1" noResize="1" noEditPoints="1" noAdjustHandles="1" noChangeArrowheads="1" noChangeShapeType="1" noTextEdit="1"/>
                </p:cNvSpPr>
                <p:nvPr/>
              </p:nvSpPr>
              <p:spPr>
                <a:xfrm>
                  <a:off x="6778217" y="380720"/>
                  <a:ext cx="4635285" cy="2831544"/>
                </a:xfrm>
                <a:prstGeom prst="rect">
                  <a:avLst/>
                </a:prstGeom>
                <a:blipFill>
                  <a:blip r:embed="rId4"/>
                  <a:stretch>
                    <a:fillRect l="-789" t="-6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8" name="テキスト ボックス 157">
                  <a:extLst>
                    <a:ext uri="{FF2B5EF4-FFF2-40B4-BE49-F238E27FC236}">
                      <a16:creationId xmlns:a16="http://schemas.microsoft.com/office/drawing/2014/main" id="{CBD80D98-7367-43D8-AA2A-30B808333D70}"/>
                    </a:ext>
                  </a:extLst>
                </p:cNvPr>
                <p:cNvSpPr txBox="1"/>
                <p:nvPr/>
              </p:nvSpPr>
              <p:spPr>
                <a:xfrm>
                  <a:off x="6853231" y="2811260"/>
                  <a:ext cx="3105291" cy="1323439"/>
                </a:xfrm>
                <a:prstGeom prst="rect">
                  <a:avLst/>
                </a:prstGeom>
                <a:noFill/>
              </p:spPr>
              <p:txBody>
                <a:bodyPr wrap="square" rtlCol="0">
                  <a:spAutoFit/>
                </a:bodyPr>
                <a:lstStyle/>
                <a:p>
                  <a14:m>
                    <m:oMath xmlns:m="http://schemas.openxmlformats.org/officeDocument/2006/math">
                      <m:r>
                        <a:rPr kumimoji="1" lang="en-US" altLang="ja-JP" sz="1400" b="0" i="1" smtClean="0">
                          <a:latin typeface="Cambria Math" panose="02040503050406030204" pitchFamily="18" charset="0"/>
                        </a:rPr>
                        <m:t>𝑖</m:t>
                      </m:r>
                      <m:r>
                        <a:rPr lang="ja-JP" altLang="en-US" sz="1400" i="1">
                          <a:latin typeface="Cambria Math" panose="02040503050406030204" pitchFamily="18" charset="0"/>
                        </a:rPr>
                        <m:t>番目の</m:t>
                      </m:r>
                    </m:oMath>
                  </a14:m>
                  <a:r>
                    <a:rPr kumimoji="1" lang="ja-JP" altLang="en-US" sz="1400" dirty="0"/>
                    <a:t>レシピの名前：</a:t>
                  </a:r>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𝑦</m:t>
                          </m:r>
                        </m:e>
                        <m:sub>
                          <m:r>
                            <a:rPr kumimoji="1" lang="en-US" altLang="ja-JP" sz="1600" b="0" i="1" smtClean="0">
                              <a:latin typeface="Cambria Math" panose="02040503050406030204" pitchFamily="18" charset="0"/>
                            </a:rPr>
                            <m:t>𝑖</m:t>
                          </m:r>
                        </m:sub>
                      </m:sSub>
                    </m:oMath>
                  </a14:m>
                  <a:endParaRPr kumimoji="1" lang="en-US" altLang="ja-JP" sz="1400" dirty="0"/>
                </a:p>
                <a:p>
                  <a14:m>
                    <m:oMath xmlns:m="http://schemas.openxmlformats.org/officeDocument/2006/math">
                      <m:r>
                        <a:rPr kumimoji="1" lang="en-US" altLang="ja-JP" sz="1400" b="0" i="1" smtClean="0">
                          <a:latin typeface="Cambria Math" panose="02040503050406030204" pitchFamily="18" charset="0"/>
                        </a:rPr>
                        <m:t>𝑖</m:t>
                      </m:r>
                      <m:r>
                        <a:rPr lang="ja-JP" altLang="en-US" sz="1400" i="1">
                          <a:latin typeface="Cambria Math" panose="02040503050406030204" pitchFamily="18" charset="0"/>
                        </a:rPr>
                        <m:t>番目の</m:t>
                      </m:r>
                    </m:oMath>
                  </a14:m>
                  <a:r>
                    <a:rPr kumimoji="1" lang="ja-JP" altLang="en-US" sz="1400" dirty="0"/>
                    <a:t>レシピの</a:t>
                  </a:r>
                  <a:r>
                    <a:rPr lang="ja-JP" altLang="en-US" sz="1400" dirty="0"/>
                    <a:t>献立フラグ</a:t>
                  </a:r>
                  <a:r>
                    <a:rPr kumimoji="1" lang="ja-JP" altLang="en-US" sz="1400" dirty="0"/>
                    <a:t>：</a:t>
                  </a:r>
                  <a:r>
                    <a:rPr lang="en-US" altLang="ja-JP" sz="14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b="0" i="1" smtClean="0">
                              <a:latin typeface="Cambria Math" panose="02040503050406030204" pitchFamily="18" charset="0"/>
                            </a:rPr>
                            <m:t>𝑟</m:t>
                          </m:r>
                        </m:e>
                        <m:sub>
                          <m:r>
                            <a:rPr lang="en-US" altLang="ja-JP" sz="1600" b="0" i="1" smtClean="0">
                              <a:latin typeface="Cambria Math" panose="02040503050406030204" pitchFamily="18" charset="0"/>
                            </a:rPr>
                            <m:t>𝑘𝑖</m:t>
                          </m:r>
                        </m:sub>
                      </m:sSub>
                    </m:oMath>
                  </a14:m>
                  <a:endParaRPr kumimoji="1" lang="en-US" altLang="ja-JP" sz="1400" dirty="0"/>
                </a:p>
                <a:p>
                  <a14:m>
                    <m:oMath xmlns:m="http://schemas.openxmlformats.org/officeDocument/2006/math">
                      <m:r>
                        <a:rPr kumimoji="1" lang="en-US" altLang="ja-JP" sz="1400" b="0" i="1" smtClean="0">
                          <a:latin typeface="Cambria Math" panose="02040503050406030204" pitchFamily="18" charset="0"/>
                        </a:rPr>
                        <m:t>𝑖</m:t>
                      </m:r>
                      <m:r>
                        <a:rPr lang="ja-JP" altLang="en-US" sz="1400" i="1">
                          <a:latin typeface="Cambria Math" panose="02040503050406030204" pitchFamily="18" charset="0"/>
                        </a:rPr>
                        <m:t>番目の</m:t>
                      </m:r>
                    </m:oMath>
                  </a14:m>
                  <a:r>
                    <a:rPr kumimoji="1" lang="ja-JP" altLang="en-US" sz="1400" dirty="0"/>
                    <a:t>レシピの主菜フラグ：</a:t>
                  </a:r>
                  <a:r>
                    <a:rPr lang="en-US" altLang="ja-JP" sz="1400" dirty="0"/>
                    <a:t> </a:t>
                  </a:r>
                  <a14:m>
                    <m:oMath xmlns:m="http://schemas.openxmlformats.org/officeDocument/2006/math">
                      <m:sSub>
                        <m:sSubPr>
                          <m:ctrlPr>
                            <a:rPr lang="en-US" altLang="ja-JP" sz="1600" i="1">
                              <a:latin typeface="Cambria Math" panose="02040503050406030204" pitchFamily="18" charset="0"/>
                            </a:rPr>
                          </m:ctrlPr>
                        </m:sSubPr>
                        <m:e>
                          <m:r>
                            <m:rPr>
                              <m:sty m:val="p"/>
                            </m:rPr>
                            <a:rPr lang="en-US" altLang="ja-JP" sz="1600" i="1" smtClean="0">
                              <a:latin typeface="Cambria Math" panose="02040503050406030204" pitchFamily="18" charset="0"/>
                            </a:rPr>
                            <m:t>σ</m:t>
                          </m:r>
                        </m:e>
                        <m:sub>
                          <m:r>
                            <a:rPr lang="en-US" altLang="ja-JP" sz="1600" i="1">
                              <a:latin typeface="Cambria Math" panose="02040503050406030204" pitchFamily="18" charset="0"/>
                            </a:rPr>
                            <m:t>𝑖</m:t>
                          </m:r>
                        </m:sub>
                      </m:sSub>
                    </m:oMath>
                  </a14:m>
                  <a:endParaRPr kumimoji="1" lang="ja-JP" altLang="en-US" sz="1400" dirty="0"/>
                </a:p>
                <a:p>
                  <a14:m>
                    <m:oMath xmlns:m="http://schemas.openxmlformats.org/officeDocument/2006/math">
                      <m:r>
                        <a:rPr kumimoji="1" lang="en-US" altLang="ja-JP" sz="1400" b="0" i="1" smtClean="0">
                          <a:latin typeface="Cambria Math" panose="02040503050406030204" pitchFamily="18" charset="0"/>
                        </a:rPr>
                        <m:t>𝑖</m:t>
                      </m:r>
                      <m:r>
                        <a:rPr lang="ja-JP" altLang="en-US" sz="1400" i="1">
                          <a:latin typeface="Cambria Math" panose="02040503050406030204" pitchFamily="18" charset="0"/>
                        </a:rPr>
                        <m:t>番目の</m:t>
                      </m:r>
                    </m:oMath>
                  </a14:m>
                  <a:r>
                    <a:rPr kumimoji="1" lang="ja-JP" altLang="en-US" sz="1400" dirty="0"/>
                    <a:t>レシピの調理時間：</a:t>
                  </a:r>
                  <a:r>
                    <a:rPr lang="en-US" altLang="ja-JP" sz="14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b="0" i="1" smtClean="0">
                              <a:latin typeface="Cambria Math" panose="02040503050406030204" pitchFamily="18" charset="0"/>
                            </a:rPr>
                            <m:t>𝑇</m:t>
                          </m:r>
                        </m:e>
                        <m:sub>
                          <m:r>
                            <a:rPr lang="en-US" altLang="ja-JP" sz="1600" i="1">
                              <a:latin typeface="Cambria Math" panose="02040503050406030204" pitchFamily="18" charset="0"/>
                            </a:rPr>
                            <m:t>𝑖</m:t>
                          </m:r>
                        </m:sub>
                      </m:sSub>
                    </m:oMath>
                  </a14:m>
                  <a:endParaRPr kumimoji="1" lang="ja-JP" altLang="en-US" sz="1400" dirty="0"/>
                </a:p>
                <a:p>
                  <a14:m>
                    <m:oMath xmlns:m="http://schemas.openxmlformats.org/officeDocument/2006/math">
                      <m:r>
                        <a:rPr kumimoji="1" lang="en-US" altLang="ja-JP" sz="1400" b="0" i="1" smtClean="0">
                          <a:latin typeface="Cambria Math" panose="02040503050406030204" pitchFamily="18" charset="0"/>
                        </a:rPr>
                        <m:t>𝑖</m:t>
                      </m:r>
                      <m:r>
                        <a:rPr lang="ja-JP" altLang="en-US" sz="1400" i="1">
                          <a:latin typeface="Cambria Math" panose="02040503050406030204" pitchFamily="18" charset="0"/>
                        </a:rPr>
                        <m:t>番目の</m:t>
                      </m:r>
                    </m:oMath>
                  </a14:m>
                  <a:r>
                    <a:rPr kumimoji="1" lang="ja-JP" altLang="en-US" sz="1400" dirty="0"/>
                    <a:t>レシピの摂取カロリー：</a:t>
                  </a:r>
                  <a:r>
                    <a:rPr lang="en-US" altLang="ja-JP" sz="14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b="0" i="1" smtClean="0">
                              <a:latin typeface="Cambria Math" panose="02040503050406030204" pitchFamily="18" charset="0"/>
                            </a:rPr>
                            <m:t>𝐶</m:t>
                          </m:r>
                        </m:e>
                        <m:sub>
                          <m:r>
                            <a:rPr lang="en-US" altLang="ja-JP" sz="1600" i="1">
                              <a:latin typeface="Cambria Math" panose="02040503050406030204" pitchFamily="18" charset="0"/>
                            </a:rPr>
                            <m:t>𝑖</m:t>
                          </m:r>
                        </m:sub>
                      </m:sSub>
                    </m:oMath>
                  </a14:m>
                  <a:endParaRPr lang="en-US" altLang="ja-JP" sz="1400" dirty="0"/>
                </a:p>
              </p:txBody>
            </p:sp>
          </mc:Choice>
          <mc:Fallback xmlns="">
            <p:sp>
              <p:nvSpPr>
                <p:cNvPr id="158" name="テキスト ボックス 157">
                  <a:extLst>
                    <a:ext uri="{FF2B5EF4-FFF2-40B4-BE49-F238E27FC236}">
                      <a16:creationId xmlns:a16="http://schemas.microsoft.com/office/drawing/2014/main" id="{CBD80D98-7367-43D8-AA2A-30B808333D70}"/>
                    </a:ext>
                  </a:extLst>
                </p:cNvPr>
                <p:cNvSpPr txBox="1">
                  <a:spLocks noRot="1" noChangeAspect="1" noMove="1" noResize="1" noEditPoints="1" noAdjustHandles="1" noChangeArrowheads="1" noChangeShapeType="1" noTextEdit="1"/>
                </p:cNvSpPr>
                <p:nvPr/>
              </p:nvSpPr>
              <p:spPr>
                <a:xfrm>
                  <a:off x="6853231" y="2811260"/>
                  <a:ext cx="3105291" cy="1323439"/>
                </a:xfrm>
                <a:prstGeom prst="rect">
                  <a:avLst/>
                </a:prstGeom>
                <a:blipFill>
                  <a:blip r:embed="rId5"/>
                  <a:stretch>
                    <a:fillRect b="-36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9" name="テキスト ボックス 158">
                  <a:extLst>
                    <a:ext uri="{FF2B5EF4-FFF2-40B4-BE49-F238E27FC236}">
                      <a16:creationId xmlns:a16="http://schemas.microsoft.com/office/drawing/2014/main" id="{6373DE0E-E152-4E4D-93DB-019A5DD01929}"/>
                    </a:ext>
                  </a:extLst>
                </p:cNvPr>
                <p:cNvSpPr txBox="1"/>
                <p:nvPr/>
              </p:nvSpPr>
              <p:spPr>
                <a:xfrm>
                  <a:off x="625114" y="469085"/>
                  <a:ext cx="3297440" cy="6527300"/>
                </a:xfrm>
                <a:prstGeom prst="rect">
                  <a:avLst/>
                </a:prstGeom>
                <a:noFill/>
              </p:spPr>
              <p:txBody>
                <a:bodyPr wrap="square" lIns="0" tIns="0" rIns="0" bIns="0" rtlCol="0">
                  <a:spAutoFit/>
                </a:bodyPr>
                <a:lstStyle/>
                <a:p>
                  <a:pPr marL="684000" algn="ctr"/>
                  <a14:m>
                    <m:oMathPara xmlns:m="http://schemas.openxmlformats.org/officeDocument/2006/math">
                      <m:oMathParaPr>
                        <m:jc m:val="centerGroup"/>
                      </m:oMathParaPr>
                      <m:oMath xmlns:m="http://schemas.openxmlformats.org/officeDocument/2006/math">
                        <m:nary>
                          <m:naryPr>
                            <m:chr m:val="∑"/>
                            <m:limLoc m:val="subSup"/>
                            <m:ctrlPr>
                              <a:rPr kumimoji="1" lang="en-US" altLang="ja-JP" sz="1600" i="1" smtClean="0">
                                <a:latin typeface="Cambria Math" panose="02040503050406030204" pitchFamily="18" charset="0"/>
                              </a:rPr>
                            </m:ctrlPr>
                          </m:naryPr>
                          <m:sub>
                            <m:r>
                              <m:rPr>
                                <m:brk m:alnAt="25"/>
                              </m:rPr>
                              <a:rPr kumimoji="1" lang="en-US" altLang="ja-JP" sz="1600" b="0" i="1" smtClean="0">
                                <a:latin typeface="Cambria Math" panose="02040503050406030204" pitchFamily="18" charset="0"/>
                              </a:rPr>
                              <m:t>𝑖</m:t>
                            </m:r>
                            <m:r>
                              <a:rPr kumimoji="1" lang="en-US" altLang="ja-JP" sz="1600" b="0" i="1" smtClean="0">
                                <a:latin typeface="Cambria Math" panose="02040503050406030204" pitchFamily="18" charset="0"/>
                              </a:rPr>
                              <m:t>=1</m:t>
                            </m:r>
                          </m:sub>
                          <m:sup>
                            <m:r>
                              <a:rPr kumimoji="1" lang="en-US" altLang="ja-JP" sz="1600" b="0" i="1" smtClean="0">
                                <a:latin typeface="Cambria Math" panose="02040503050406030204" pitchFamily="18" charset="0"/>
                              </a:rPr>
                              <m:t>𝐷</m:t>
                            </m:r>
                          </m:sup>
                          <m:e>
                            <m:nary>
                              <m:naryPr>
                                <m:chr m:val="∑"/>
                                <m:limLoc m:val="subSup"/>
                                <m:ctrlPr>
                                  <a:rPr lang="en-US" altLang="ja-JP" sz="1600" i="1">
                                    <a:latin typeface="Cambria Math" panose="02040503050406030204" pitchFamily="18" charset="0"/>
                                  </a:rPr>
                                </m:ctrlPr>
                              </m:naryPr>
                              <m:sub>
                                <m:r>
                                  <m:rPr>
                                    <m:brk m:alnAt="25"/>
                                  </m:rPr>
                                  <a:rPr lang="en-US" altLang="ja-JP" sz="1600" b="0" i="1" smtClean="0">
                                    <a:latin typeface="Cambria Math" panose="02040503050406030204" pitchFamily="18" charset="0"/>
                                  </a:rPr>
                                  <m:t>𝑖</m:t>
                                </m:r>
                                <m:r>
                                  <a:rPr lang="en-US" altLang="ja-JP" sz="1600" b="0" i="1" smtClean="0">
                                    <a:latin typeface="Cambria Math" panose="02040503050406030204" pitchFamily="18" charset="0"/>
                                  </a:rPr>
                                  <m:t>=1</m:t>
                                </m:r>
                              </m:sub>
                              <m:sup>
                                <m:r>
                                  <a:rPr lang="en-US" altLang="ja-JP" sz="1600" b="0" i="1" smtClean="0">
                                    <a:latin typeface="Cambria Math" panose="02040503050406030204" pitchFamily="18" charset="0"/>
                                  </a:rPr>
                                  <m:t>𝑅</m:t>
                                </m:r>
                              </m:sup>
                              <m:e>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𝑟</m:t>
                                    </m:r>
                                  </m:e>
                                  <m:sub>
                                    <m:r>
                                      <a:rPr lang="en-US" altLang="ja-JP" sz="1600" b="0" i="1" smtClean="0">
                                        <a:latin typeface="Cambria Math" panose="02040503050406030204" pitchFamily="18" charset="0"/>
                                      </a:rPr>
                                      <m:t>𝑖</m:t>
                                    </m:r>
                                  </m:sub>
                                </m:sSub>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𝑇</m:t>
                                    </m:r>
                                  </m:e>
                                  <m:sub>
                                    <m:r>
                                      <a:rPr lang="en-US" altLang="ja-JP" sz="1600" b="0" i="1" smtClean="0">
                                        <a:latin typeface="Cambria Math" panose="02040503050406030204" pitchFamily="18" charset="0"/>
                                      </a:rPr>
                                      <m:t>𝑖</m:t>
                                    </m:r>
                                  </m:sub>
                                </m:sSub>
                              </m:e>
                            </m:nary>
                          </m:e>
                        </m:nary>
                      </m:oMath>
                    </m:oMathPara>
                  </a14:m>
                  <a:endParaRPr kumimoji="1" lang="en-US" altLang="ja-JP" sz="1600" dirty="0"/>
                </a:p>
                <a:p>
                  <a:pPr marL="684000" algn="ctr"/>
                  <a14:m>
                    <m:oMathPara xmlns:m="http://schemas.openxmlformats.org/officeDocument/2006/math">
                      <m:oMathParaPr>
                        <m:jc m:val="centerGroup"/>
                      </m:oMathParaPr>
                      <m:oMath xmlns:m="http://schemas.openxmlformats.org/officeDocument/2006/math">
                        <m:nary>
                          <m:naryPr>
                            <m:chr m:val="∑"/>
                            <m:limLoc m:val="subSup"/>
                            <m:ctrlPr>
                              <a:rPr kumimoji="1" lang="en-US" altLang="ja-JP" sz="1600" i="1" smtClean="0">
                                <a:latin typeface="Cambria Math" panose="02040503050406030204" pitchFamily="18" charset="0"/>
                              </a:rPr>
                            </m:ctrlPr>
                          </m:naryPr>
                          <m:sub>
                            <m:r>
                              <m:rPr>
                                <m:brk m:alnAt="25"/>
                              </m:rPr>
                              <a:rPr kumimoji="1" lang="en-US" altLang="ja-JP" sz="1600" b="0" i="1" smtClean="0">
                                <a:latin typeface="Cambria Math" panose="02040503050406030204" pitchFamily="18" charset="0"/>
                              </a:rPr>
                              <m:t>𝑖</m:t>
                            </m:r>
                            <m:r>
                              <a:rPr kumimoji="1" lang="en-US" altLang="ja-JP" sz="1600" b="0" i="1" smtClean="0">
                                <a:latin typeface="Cambria Math" panose="02040503050406030204" pitchFamily="18" charset="0"/>
                              </a:rPr>
                              <m:t>=1</m:t>
                            </m:r>
                          </m:sub>
                          <m:sup>
                            <m:r>
                              <a:rPr kumimoji="1" lang="en-US" altLang="ja-JP" sz="1600" b="0" i="1" smtClean="0">
                                <a:latin typeface="Cambria Math" panose="02040503050406030204" pitchFamily="18" charset="0"/>
                              </a:rPr>
                              <m:t>𝐷</m:t>
                            </m:r>
                          </m:sup>
                          <m:e>
                            <m:nary>
                              <m:naryPr>
                                <m:chr m:val="∑"/>
                                <m:limLoc m:val="subSup"/>
                                <m:ctrlPr>
                                  <a:rPr lang="en-US" altLang="ja-JP" sz="1600" i="1">
                                    <a:latin typeface="Cambria Math" panose="02040503050406030204" pitchFamily="18" charset="0"/>
                                  </a:rPr>
                                </m:ctrlPr>
                              </m:naryPr>
                              <m:sub>
                                <m:r>
                                  <m:rPr>
                                    <m:brk m:alnAt="25"/>
                                  </m:rPr>
                                  <a:rPr lang="en-US" altLang="ja-JP" sz="1600" b="0" i="1" smtClean="0">
                                    <a:latin typeface="Cambria Math" panose="02040503050406030204" pitchFamily="18" charset="0"/>
                                  </a:rPr>
                                  <m:t>𝑖</m:t>
                                </m:r>
                                <m:r>
                                  <a:rPr lang="en-US" altLang="ja-JP" sz="1600" b="0" i="1" smtClean="0">
                                    <a:latin typeface="Cambria Math" panose="02040503050406030204" pitchFamily="18" charset="0"/>
                                  </a:rPr>
                                  <m:t>=1</m:t>
                                </m:r>
                              </m:sub>
                              <m:sup>
                                <m:r>
                                  <a:rPr lang="en-US" altLang="ja-JP" sz="1600" b="0" i="1" smtClean="0">
                                    <a:latin typeface="Cambria Math" panose="02040503050406030204" pitchFamily="18" charset="0"/>
                                  </a:rPr>
                                  <m:t>𝑅</m:t>
                                </m:r>
                              </m:sup>
                              <m:e>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𝑟</m:t>
                                    </m:r>
                                  </m:e>
                                  <m:sub>
                                    <m:r>
                                      <a:rPr lang="en-US" altLang="ja-JP" sz="1600" b="0" i="1" smtClean="0">
                                        <a:latin typeface="Cambria Math" panose="02040503050406030204" pitchFamily="18" charset="0"/>
                                      </a:rPr>
                                      <m:t>𝑖</m:t>
                                    </m:r>
                                  </m:sub>
                                </m:sSub>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𝐺</m:t>
                                    </m:r>
                                  </m:e>
                                  <m:sub>
                                    <m:r>
                                      <a:rPr lang="en-US" altLang="ja-JP" sz="1600" b="0" i="1" smtClean="0">
                                        <a:latin typeface="Cambria Math" panose="02040503050406030204" pitchFamily="18" charset="0"/>
                                      </a:rPr>
                                      <m:t>𝑖</m:t>
                                    </m:r>
                                  </m:sub>
                                </m:sSub>
                              </m:e>
                            </m:nary>
                          </m:e>
                        </m:nary>
                      </m:oMath>
                    </m:oMathPara>
                  </a14:m>
                  <a:endParaRPr kumimoji="1" lang="en-US" altLang="ja-JP" sz="1600" b="0" dirty="0"/>
                </a:p>
                <a:p>
                  <a:pPr marL="684000" algn="ctr"/>
                  <a:endParaRPr kumimoji="1" lang="en-US" altLang="ja-JP" sz="1600" b="0" dirty="0"/>
                </a:p>
                <a:p>
                  <a:pPr marL="684000" algn="ctr"/>
                  <a14:m>
                    <m:oMathPara xmlns:m="http://schemas.openxmlformats.org/officeDocument/2006/math">
                      <m:oMathParaPr>
                        <m:jc m:val="centerGroup"/>
                      </m:oMathParaPr>
                      <m:oMath xmlns:m="http://schemas.openxmlformats.org/officeDocument/2006/math">
                        <m:sSup>
                          <m:sSupPr>
                            <m:ctrlPr>
                              <a:rPr lang="en-US" altLang="ja-JP" sz="1600" i="1" smtClean="0">
                                <a:latin typeface="Cambria Math" panose="02040503050406030204" pitchFamily="18" charset="0"/>
                                <a:ea typeface="Cambria Math" panose="02040503050406030204" pitchFamily="18" charset="0"/>
                              </a:rPr>
                            </m:ctrlPr>
                          </m:sSupPr>
                          <m:e>
                            <m:sSub>
                              <m:sSubPr>
                                <m:ctrlPr>
                                  <a:rPr lang="en-US" altLang="ja-JP" sz="1600" i="1">
                                    <a:latin typeface="Cambria Math" panose="02040503050406030204" pitchFamily="18" charset="0"/>
                                    <a:ea typeface="Cambria Math" panose="02040503050406030204" pitchFamily="18" charset="0"/>
                                  </a:rPr>
                                </m:ctrlPr>
                              </m:sSubPr>
                              <m:e>
                                <m:r>
                                  <a:rPr lang="en-US" altLang="ja-JP" sz="1600" i="1">
                                    <a:latin typeface="Cambria Math" panose="02040503050406030204" pitchFamily="18" charset="0"/>
                                    <a:ea typeface="Cambria Math" panose="02040503050406030204" pitchFamily="18" charset="0"/>
                                  </a:rPr>
                                  <m:t>𝐹</m:t>
                                </m:r>
                              </m:e>
                              <m:sub>
                                <m:r>
                                  <a:rPr lang="en-US" altLang="ja-JP" sz="1600" i="1">
                                    <a:latin typeface="Cambria Math" panose="02040503050406030204" pitchFamily="18" charset="0"/>
                                    <a:ea typeface="Cambria Math" panose="02040503050406030204" pitchFamily="18" charset="0"/>
                                  </a:rPr>
                                  <m:t>𝑙</m:t>
                                </m:r>
                              </m:sub>
                            </m:sSub>
                          </m:e>
                          <m:sup>
                            <m:r>
                              <a:rPr lang="en-US" altLang="ja-JP" sz="1600" b="0" i="1" smtClean="0">
                                <a:latin typeface="Cambria Math" panose="02040503050406030204" pitchFamily="18" charset="0"/>
                                <a:ea typeface="Cambria Math" panose="02040503050406030204" pitchFamily="18" charset="0"/>
                              </a:rPr>
                              <m:t>𝐿</m:t>
                            </m:r>
                          </m:sup>
                        </m:sSup>
                        <m:r>
                          <a:rPr kumimoji="1" lang="ja-JP" altLang="en-US" sz="1600" i="1" smtClean="0">
                            <a:latin typeface="Cambria Math" panose="02040503050406030204" pitchFamily="18" charset="0"/>
                          </a:rPr>
                          <m:t>≤</m:t>
                        </m:r>
                        <m:nary>
                          <m:naryPr>
                            <m:chr m:val="∑"/>
                            <m:limLoc m:val="subSup"/>
                            <m:ctrlPr>
                              <a:rPr lang="en-US" altLang="ja-JP" sz="1600" i="1">
                                <a:latin typeface="Cambria Math" panose="02040503050406030204" pitchFamily="18" charset="0"/>
                              </a:rPr>
                            </m:ctrlPr>
                          </m:naryPr>
                          <m:sub>
                            <m:r>
                              <m:rPr>
                                <m:brk m:alnAt="25"/>
                              </m:rPr>
                              <a:rPr lang="en-US" altLang="ja-JP" sz="1600" i="1">
                                <a:latin typeface="Cambria Math" panose="02040503050406030204" pitchFamily="18" charset="0"/>
                              </a:rPr>
                              <m:t>𝑖</m:t>
                            </m:r>
                            <m:r>
                              <a:rPr lang="en-US" altLang="ja-JP" sz="1600" i="1">
                                <a:latin typeface="Cambria Math" panose="02040503050406030204" pitchFamily="18" charset="0"/>
                              </a:rPr>
                              <m:t>=1</m:t>
                            </m:r>
                          </m:sub>
                          <m:sup>
                            <m:r>
                              <a:rPr lang="en-US" altLang="ja-JP" sz="1600" i="1">
                                <a:latin typeface="Cambria Math" panose="02040503050406030204" pitchFamily="18" charset="0"/>
                              </a:rPr>
                              <m:t>𝑅</m:t>
                            </m:r>
                          </m:sup>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𝑟</m:t>
                                </m:r>
                              </m:e>
                              <m:sub>
                                <m:r>
                                  <a:rPr lang="en-US" altLang="ja-JP" sz="1600" i="1">
                                    <a:latin typeface="Cambria Math" panose="02040503050406030204" pitchFamily="18" charset="0"/>
                                  </a:rPr>
                                  <m:t>𝑖</m:t>
                                </m:r>
                              </m:sub>
                            </m:sSub>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𝑓</m:t>
                                </m:r>
                              </m:e>
                              <m:sub>
                                <m:r>
                                  <a:rPr lang="en-US" altLang="ja-JP" sz="1600" i="1">
                                    <a:latin typeface="Cambria Math" panose="02040503050406030204" pitchFamily="18" charset="0"/>
                                  </a:rPr>
                                  <m:t>𝑖𝑙</m:t>
                                </m:r>
                              </m:sub>
                            </m:sSub>
                          </m:e>
                        </m:nary>
                        <m:r>
                          <a:rPr kumimoji="1" lang="en-US" altLang="ja-JP" sz="1600" b="0" i="1" smtClean="0">
                            <a:latin typeface="Cambria Math" panose="02040503050406030204" pitchFamily="18" charset="0"/>
                            <a:ea typeface="Cambria Math" panose="02040503050406030204" pitchFamily="18" charset="0"/>
                          </a:rPr>
                          <m:t>≤</m:t>
                        </m:r>
                        <m:sSup>
                          <m:sSupPr>
                            <m:ctrlPr>
                              <a:rPr kumimoji="1" lang="en-US" altLang="ja-JP" sz="1600" b="0" i="1" smtClean="0">
                                <a:latin typeface="Cambria Math" panose="02040503050406030204" pitchFamily="18" charset="0"/>
                                <a:ea typeface="Cambria Math" panose="02040503050406030204" pitchFamily="18" charset="0"/>
                              </a:rPr>
                            </m:ctrlPr>
                          </m:sSupPr>
                          <m:e>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𝐹</m:t>
                                </m:r>
                              </m:e>
                              <m:sub>
                                <m:r>
                                  <a:rPr kumimoji="1" lang="en-US" altLang="ja-JP" sz="1600" b="0" i="1" smtClean="0">
                                    <a:latin typeface="Cambria Math" panose="02040503050406030204" pitchFamily="18" charset="0"/>
                                    <a:ea typeface="Cambria Math" panose="02040503050406030204" pitchFamily="18" charset="0"/>
                                  </a:rPr>
                                  <m:t>𝑙</m:t>
                                </m:r>
                              </m:sub>
                            </m:sSub>
                          </m:e>
                          <m:sup>
                            <m:r>
                              <a:rPr kumimoji="1" lang="en-US" altLang="ja-JP" sz="1600" b="0" i="1" smtClean="0">
                                <a:latin typeface="Cambria Math" panose="02040503050406030204" pitchFamily="18" charset="0"/>
                                <a:ea typeface="Cambria Math" panose="02040503050406030204" pitchFamily="18" charset="0"/>
                              </a:rPr>
                              <m:t>𝐻</m:t>
                            </m:r>
                          </m:sup>
                        </m:sSup>
                      </m:oMath>
                    </m:oMathPara>
                  </a14:m>
                  <a:endParaRPr lang="en-US" altLang="ja-JP" sz="1600" dirty="0"/>
                </a:p>
                <a:p>
                  <a:pPr marL="684000" algn="ctr"/>
                  <a14:m>
                    <m:oMathPara xmlns:m="http://schemas.openxmlformats.org/officeDocument/2006/math">
                      <m:oMathParaPr>
                        <m:jc m:val="centerGroup"/>
                      </m:oMathParaPr>
                      <m:oMath xmlns:m="http://schemas.openxmlformats.org/officeDocument/2006/math">
                        <m:sSup>
                          <m:sSupPr>
                            <m:ctrlPr>
                              <a:rPr lang="en-US" altLang="ja-JP" sz="1600" i="1" smtClean="0">
                                <a:latin typeface="Cambria Math" panose="02040503050406030204" pitchFamily="18" charset="0"/>
                                <a:ea typeface="Cambria Math" panose="02040503050406030204" pitchFamily="18" charset="0"/>
                              </a:rPr>
                            </m:ctrlPr>
                          </m:sSupPr>
                          <m:e>
                            <m:r>
                              <a:rPr lang="en-US" altLang="ja-JP" sz="1600" b="0" i="1" smtClean="0">
                                <a:latin typeface="Cambria Math" panose="02040503050406030204" pitchFamily="18" charset="0"/>
                                <a:ea typeface="Cambria Math" panose="02040503050406030204" pitchFamily="18" charset="0"/>
                              </a:rPr>
                              <m:t>𝐵</m:t>
                            </m:r>
                          </m:e>
                          <m:sup>
                            <m:r>
                              <a:rPr lang="en-US" altLang="ja-JP" sz="1600" b="0" i="1" smtClean="0">
                                <a:latin typeface="Cambria Math" panose="02040503050406030204" pitchFamily="18" charset="0"/>
                                <a:ea typeface="Cambria Math" panose="02040503050406030204" pitchFamily="18" charset="0"/>
                              </a:rPr>
                              <m:t>𝐿</m:t>
                            </m:r>
                          </m:sup>
                        </m:sSup>
                        <m:r>
                          <a:rPr kumimoji="1" lang="ja-JP" altLang="en-US" sz="1600" i="1" smtClean="0">
                            <a:latin typeface="Cambria Math" panose="02040503050406030204" pitchFamily="18" charset="0"/>
                          </a:rPr>
                          <m:t>≤</m:t>
                        </m:r>
                        <m:nary>
                          <m:naryPr>
                            <m:chr m:val="∑"/>
                            <m:limLoc m:val="subSup"/>
                            <m:ctrlPr>
                              <a:rPr kumimoji="1" lang="ja-JP" altLang="en-US" sz="1600" i="1" smtClean="0">
                                <a:latin typeface="Cambria Math" panose="02040503050406030204" pitchFamily="18" charset="0"/>
                              </a:rPr>
                            </m:ctrlPr>
                          </m:naryPr>
                          <m:sub>
                            <m:r>
                              <m:rPr>
                                <m:brk m:alnAt="25"/>
                              </m:rPr>
                              <a:rPr kumimoji="1" lang="en-US" altLang="ja-JP" sz="1600" b="0" i="1" smtClean="0">
                                <a:latin typeface="Cambria Math" panose="02040503050406030204" pitchFamily="18" charset="0"/>
                              </a:rPr>
                              <m:t>𝑖</m:t>
                            </m:r>
                            <m:r>
                              <a:rPr kumimoji="1" lang="en-US" altLang="ja-JP" sz="1600" b="0" i="1" smtClean="0">
                                <a:latin typeface="Cambria Math" panose="02040503050406030204" pitchFamily="18" charset="0"/>
                              </a:rPr>
                              <m:t>=1</m:t>
                            </m:r>
                          </m:sub>
                          <m:sup>
                            <m:r>
                              <a:rPr kumimoji="1" lang="en-US" altLang="ja-JP" sz="1600" b="0" i="1" smtClean="0">
                                <a:latin typeface="Cambria Math" panose="02040503050406030204" pitchFamily="18" charset="0"/>
                              </a:rPr>
                              <m:t>𝑅</m:t>
                            </m:r>
                          </m:sup>
                          <m:e>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𝑟</m:t>
                                </m:r>
                              </m:e>
                              <m:sub>
                                <m:r>
                                  <a:rPr kumimoji="1" lang="en-US" altLang="ja-JP" sz="1600" b="0" i="1" smtClean="0">
                                    <a:latin typeface="Cambria Math" panose="02040503050406030204" pitchFamily="18" charset="0"/>
                                  </a:rPr>
                                  <m:t>𝑘𝑖</m:t>
                                </m:r>
                              </m:sub>
                            </m:sSub>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𝑖</m:t>
                                </m:r>
                              </m:sub>
                            </m:sSub>
                          </m:e>
                        </m:nary>
                        <m:r>
                          <a:rPr kumimoji="1" lang="ja-JP" altLang="en-US" sz="1600" i="1" smtClean="0">
                            <a:latin typeface="Cambria Math" panose="02040503050406030204" pitchFamily="18" charset="0"/>
                          </a:rPr>
                          <m:t>≤</m:t>
                        </m:r>
                        <m:sSup>
                          <m:sSupPr>
                            <m:ctrlPr>
                              <a:rPr kumimoji="1" lang="en-US" altLang="ja-JP" sz="1600" b="0" i="1" smtClean="0">
                                <a:latin typeface="Cambria Math" panose="02040503050406030204" pitchFamily="18" charset="0"/>
                                <a:ea typeface="Cambria Math" panose="02040503050406030204" pitchFamily="18" charset="0"/>
                              </a:rPr>
                            </m:ctrlPr>
                          </m:sSupPr>
                          <m:e>
                            <m:r>
                              <a:rPr kumimoji="1" lang="en-US" altLang="ja-JP" sz="1600" b="0" i="1" smtClean="0">
                                <a:latin typeface="Cambria Math" panose="02040503050406030204" pitchFamily="18" charset="0"/>
                                <a:ea typeface="Cambria Math" panose="02040503050406030204" pitchFamily="18" charset="0"/>
                              </a:rPr>
                              <m:t>𝐵</m:t>
                            </m:r>
                          </m:e>
                          <m:sup>
                            <m:r>
                              <a:rPr kumimoji="1" lang="en-US" altLang="ja-JP" sz="1600" b="0" i="1" smtClean="0">
                                <a:latin typeface="Cambria Math" panose="02040503050406030204" pitchFamily="18" charset="0"/>
                                <a:ea typeface="Cambria Math" panose="02040503050406030204" pitchFamily="18" charset="0"/>
                              </a:rPr>
                              <m:t>𝐻</m:t>
                            </m:r>
                          </m:sup>
                        </m:sSup>
                      </m:oMath>
                    </m:oMathPara>
                  </a14:m>
                  <a:endParaRPr lang="en-US" altLang="ja-JP" sz="1600" dirty="0"/>
                </a:p>
                <a:p>
                  <a:pPr marL="684000" algn="ctr"/>
                  <a14:m>
                    <m:oMathPara xmlns:m="http://schemas.openxmlformats.org/officeDocument/2006/math">
                      <m:oMathParaPr>
                        <m:jc m:val="centerGroup"/>
                      </m:oMathParaPr>
                      <m:oMath xmlns:m="http://schemas.openxmlformats.org/officeDocument/2006/math">
                        <m:nary>
                          <m:naryPr>
                            <m:chr m:val="∑"/>
                            <m:limLoc m:val="subSup"/>
                            <m:ctrlPr>
                              <a:rPr lang="ja-JP" altLang="en-US" sz="1600" i="1" smtClean="0">
                                <a:latin typeface="Cambria Math" panose="02040503050406030204" pitchFamily="18" charset="0"/>
                              </a:rPr>
                            </m:ctrlPr>
                          </m:naryPr>
                          <m:sub>
                            <m:r>
                              <m:rPr>
                                <m:brk m:alnAt="25"/>
                              </m:rPr>
                              <a:rPr lang="en-US" altLang="ja-JP" sz="1600" b="0" i="1" smtClean="0">
                                <a:latin typeface="Cambria Math" panose="02040503050406030204" pitchFamily="18" charset="0"/>
                              </a:rPr>
                              <m:t>𝑖</m:t>
                            </m:r>
                            <m:r>
                              <a:rPr lang="en-US" altLang="ja-JP" sz="1600" b="0" i="1" smtClean="0">
                                <a:latin typeface="Cambria Math" panose="02040503050406030204" pitchFamily="18" charset="0"/>
                              </a:rPr>
                              <m:t>=1</m:t>
                            </m:r>
                          </m:sub>
                          <m:sup>
                            <m:r>
                              <a:rPr lang="en-US" altLang="ja-JP" sz="1600" b="0" i="1" smtClean="0">
                                <a:latin typeface="Cambria Math" panose="02040503050406030204" pitchFamily="18" charset="0"/>
                              </a:rPr>
                              <m:t>𝑅</m:t>
                            </m:r>
                          </m:sup>
                          <m:e>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𝑟</m:t>
                                </m:r>
                              </m:e>
                              <m:sub>
                                <m:r>
                                  <a:rPr lang="en-US" altLang="ja-JP" sz="1600" b="0" i="1" smtClean="0">
                                    <a:latin typeface="Cambria Math" panose="02040503050406030204" pitchFamily="18" charset="0"/>
                                  </a:rPr>
                                  <m:t>𝑘𝑖</m:t>
                                </m:r>
                              </m:sub>
                            </m:sSub>
                            <m:sSub>
                              <m:sSubPr>
                                <m:ctrlPr>
                                  <a:rPr lang="en-US" altLang="ja-JP" sz="1600" i="1" smtClean="0">
                                    <a:latin typeface="Cambria Math" panose="02040503050406030204" pitchFamily="18" charset="0"/>
                                  </a:rPr>
                                </m:ctrlPr>
                              </m:sSubPr>
                              <m:e>
                                <m:r>
                                  <a:rPr lang="en-US" altLang="ja-JP" sz="1600" b="0" i="1" smtClean="0">
                                    <a:latin typeface="Cambria Math" panose="02040503050406030204" pitchFamily="18" charset="0"/>
                                  </a:rPr>
                                  <m:t>𝑇</m:t>
                                </m:r>
                              </m:e>
                              <m:sub>
                                <m:r>
                                  <a:rPr lang="en-US" altLang="ja-JP" sz="1600" b="0" i="1" smtClean="0">
                                    <a:latin typeface="Cambria Math" panose="02040503050406030204" pitchFamily="18" charset="0"/>
                                  </a:rPr>
                                  <m:t>𝑖</m:t>
                                </m:r>
                              </m:sub>
                            </m:sSub>
                          </m:e>
                        </m:nary>
                        <m:r>
                          <a:rPr lang="en-US" altLang="ja-JP" sz="1600" i="1" smtClean="0">
                            <a:latin typeface="Cambria Math" panose="02040503050406030204" pitchFamily="18" charset="0"/>
                            <a:ea typeface="Cambria Math" panose="02040503050406030204" pitchFamily="18" charset="0"/>
                          </a:rPr>
                          <m:t>≤</m:t>
                        </m:r>
                        <m:sSub>
                          <m:sSubPr>
                            <m:ctrlPr>
                              <a:rPr lang="en-US" altLang="ja-JP" sz="1600" i="1" smtClean="0">
                                <a:latin typeface="Cambria Math" panose="02040503050406030204" pitchFamily="18" charset="0"/>
                                <a:ea typeface="Cambria Math" panose="02040503050406030204" pitchFamily="18" charset="0"/>
                              </a:rPr>
                            </m:ctrlPr>
                          </m:sSubPr>
                          <m:e>
                            <m:r>
                              <m:rPr>
                                <m:sty m:val="p"/>
                              </m:rPr>
                              <a:rPr lang="en-US" altLang="ja-JP" sz="1600" i="1">
                                <a:latin typeface="Cambria Math" panose="02040503050406030204" pitchFamily="18" charset="0"/>
                                <a:ea typeface="Cambria Math" panose="02040503050406030204" pitchFamily="18" charset="0"/>
                              </a:rPr>
                              <m:t>τ</m:t>
                            </m:r>
                          </m:e>
                          <m:sub>
                            <m:r>
                              <a:rPr lang="en-US" altLang="ja-JP" sz="1600" b="0" i="1" smtClean="0">
                                <a:latin typeface="Cambria Math" panose="02040503050406030204" pitchFamily="18" charset="0"/>
                                <a:ea typeface="Cambria Math" panose="02040503050406030204" pitchFamily="18" charset="0"/>
                              </a:rPr>
                              <m:t>1</m:t>
                            </m:r>
                          </m:sub>
                        </m:sSub>
                      </m:oMath>
                    </m:oMathPara>
                  </a14:m>
                  <a:endParaRPr lang="en-US" altLang="ja-JP" sz="1600" dirty="0"/>
                </a:p>
                <a:p>
                  <a:pPr marL="684000" algn="ctr"/>
                  <a14:m>
                    <m:oMathPara xmlns:m="http://schemas.openxmlformats.org/officeDocument/2006/math">
                      <m:oMathParaPr>
                        <m:jc m:val="centerGroup"/>
                      </m:oMathParaPr>
                      <m:oMath xmlns:m="http://schemas.openxmlformats.org/officeDocument/2006/math">
                        <m:nary>
                          <m:naryPr>
                            <m:chr m:val="∑"/>
                            <m:limLoc m:val="subSup"/>
                            <m:ctrlPr>
                              <a:rPr lang="ja-JP" altLang="en-US" sz="1600" i="1">
                                <a:latin typeface="Cambria Math" panose="02040503050406030204" pitchFamily="18" charset="0"/>
                              </a:rPr>
                            </m:ctrlPr>
                          </m:naryPr>
                          <m:sub>
                            <m:r>
                              <m:rPr>
                                <m:brk m:alnAt="25"/>
                              </m:rPr>
                              <a:rPr lang="en-US" altLang="ja-JP" sz="1600" i="1">
                                <a:latin typeface="Cambria Math" panose="02040503050406030204" pitchFamily="18" charset="0"/>
                              </a:rPr>
                              <m:t>𝑖</m:t>
                            </m:r>
                            <m:r>
                              <a:rPr lang="en-US" altLang="ja-JP" sz="1600" i="1">
                                <a:latin typeface="Cambria Math" panose="02040503050406030204" pitchFamily="18" charset="0"/>
                              </a:rPr>
                              <m:t>=1</m:t>
                            </m:r>
                          </m:sub>
                          <m:sup>
                            <m:r>
                              <a:rPr lang="en-US" altLang="ja-JP" sz="1600" i="1">
                                <a:latin typeface="Cambria Math" panose="02040503050406030204" pitchFamily="18" charset="0"/>
                              </a:rPr>
                              <m:t>𝑅</m:t>
                            </m:r>
                          </m:sup>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𝑟</m:t>
                                </m:r>
                              </m:e>
                              <m:sub>
                                <m:r>
                                  <a:rPr lang="en-US" altLang="ja-JP" sz="1600" i="1">
                                    <a:latin typeface="Cambria Math" panose="02040503050406030204" pitchFamily="18" charset="0"/>
                                  </a:rPr>
                                  <m:t>𝑘𝑖</m:t>
                                </m:r>
                              </m:sub>
                            </m:sSub>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𝑖</m:t>
                                </m:r>
                              </m:sub>
                            </m:sSub>
                          </m:e>
                        </m:nary>
                        <m:r>
                          <a:rPr lang="en-US" altLang="ja-JP" sz="1600" i="1">
                            <a:latin typeface="Cambria Math" panose="02040503050406030204" pitchFamily="18" charset="0"/>
                            <a:ea typeface="Cambria Math" panose="02040503050406030204" pitchFamily="18" charset="0"/>
                          </a:rPr>
                          <m:t>≤</m:t>
                        </m:r>
                        <m:sSub>
                          <m:sSubPr>
                            <m:ctrlPr>
                              <a:rPr lang="en-US" altLang="ja-JP" sz="1600" i="1">
                                <a:latin typeface="Cambria Math" panose="02040503050406030204" pitchFamily="18" charset="0"/>
                                <a:ea typeface="Cambria Math" panose="02040503050406030204" pitchFamily="18" charset="0"/>
                              </a:rPr>
                            </m:ctrlPr>
                          </m:sSubPr>
                          <m:e>
                            <m:r>
                              <m:rPr>
                                <m:sty m:val="p"/>
                              </m:rPr>
                              <a:rPr lang="en-US" altLang="ja-JP" sz="1600" i="1">
                                <a:latin typeface="Cambria Math" panose="02040503050406030204" pitchFamily="18" charset="0"/>
                                <a:ea typeface="Cambria Math" panose="02040503050406030204" pitchFamily="18" charset="0"/>
                              </a:rPr>
                              <m:t>τ</m:t>
                            </m:r>
                          </m:e>
                          <m:sub>
                            <m:r>
                              <a:rPr lang="en-US" altLang="ja-JP" sz="1600" b="0" i="1" smtClean="0">
                                <a:latin typeface="Cambria Math" panose="02040503050406030204" pitchFamily="18" charset="0"/>
                                <a:ea typeface="Cambria Math" panose="02040503050406030204" pitchFamily="18" charset="0"/>
                              </a:rPr>
                              <m:t>2</m:t>
                            </m:r>
                          </m:sub>
                        </m:sSub>
                      </m:oMath>
                    </m:oMathPara>
                  </a14:m>
                  <a:endParaRPr lang="en-US" altLang="ja-JP" sz="1600" i="1" dirty="0">
                    <a:latin typeface="Cambria Math" panose="02040503050406030204" pitchFamily="18" charset="0"/>
                    <a:ea typeface="Cambria Math" panose="02040503050406030204" pitchFamily="18" charset="0"/>
                  </a:endParaRPr>
                </a:p>
                <a:p>
                  <a:pPr marL="684000" algn="ctr"/>
                  <a14:m>
                    <m:oMathPara xmlns:m="http://schemas.openxmlformats.org/officeDocument/2006/math">
                      <m:oMathParaPr>
                        <m:jc m:val="centerGroup"/>
                      </m:oMathParaPr>
                      <m:oMath xmlns:m="http://schemas.openxmlformats.org/officeDocument/2006/math">
                        <m:nary>
                          <m:naryPr>
                            <m:chr m:val="∑"/>
                            <m:limLoc m:val="subSup"/>
                            <m:ctrlPr>
                              <a:rPr lang="ja-JP" altLang="en-US" sz="1600" i="1">
                                <a:latin typeface="Cambria Math" panose="02040503050406030204" pitchFamily="18" charset="0"/>
                              </a:rPr>
                            </m:ctrlPr>
                          </m:naryPr>
                          <m:sub>
                            <m:r>
                              <m:rPr>
                                <m:brk m:alnAt="25"/>
                              </m:rPr>
                              <a:rPr lang="en-US" altLang="ja-JP" sz="1600" i="1">
                                <a:latin typeface="Cambria Math" panose="02040503050406030204" pitchFamily="18" charset="0"/>
                              </a:rPr>
                              <m:t>𝑖</m:t>
                            </m:r>
                            <m:r>
                              <a:rPr lang="en-US" altLang="ja-JP" sz="1600" i="1">
                                <a:latin typeface="Cambria Math" panose="02040503050406030204" pitchFamily="18" charset="0"/>
                              </a:rPr>
                              <m:t>=1</m:t>
                            </m:r>
                          </m:sub>
                          <m:sup>
                            <m:r>
                              <a:rPr lang="en-US" altLang="ja-JP" sz="1600" i="1">
                                <a:latin typeface="Cambria Math" panose="02040503050406030204" pitchFamily="18" charset="0"/>
                              </a:rPr>
                              <m:t>𝑅</m:t>
                            </m:r>
                          </m:sup>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𝑟</m:t>
                                </m:r>
                              </m:e>
                              <m:sub>
                                <m:r>
                                  <a:rPr lang="en-US" altLang="ja-JP" sz="1600" i="1">
                                    <a:latin typeface="Cambria Math" panose="02040503050406030204" pitchFamily="18" charset="0"/>
                                  </a:rPr>
                                  <m:t>𝑘𝑖</m:t>
                                </m:r>
                              </m:sub>
                            </m:sSub>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𝑖</m:t>
                                </m:r>
                              </m:sub>
                            </m:sSub>
                          </m:e>
                        </m:nary>
                        <m:r>
                          <a:rPr lang="en-US" altLang="ja-JP" sz="1600" i="1">
                            <a:latin typeface="Cambria Math" panose="02040503050406030204" pitchFamily="18" charset="0"/>
                            <a:ea typeface="Cambria Math" panose="02040503050406030204" pitchFamily="18" charset="0"/>
                          </a:rPr>
                          <m:t>≤</m:t>
                        </m:r>
                        <m:sSub>
                          <m:sSubPr>
                            <m:ctrlPr>
                              <a:rPr lang="en-US" altLang="ja-JP" sz="1600" i="1">
                                <a:latin typeface="Cambria Math" panose="02040503050406030204" pitchFamily="18" charset="0"/>
                                <a:ea typeface="Cambria Math" panose="02040503050406030204" pitchFamily="18" charset="0"/>
                              </a:rPr>
                            </m:ctrlPr>
                          </m:sSubPr>
                          <m:e>
                            <m:r>
                              <m:rPr>
                                <m:sty m:val="p"/>
                              </m:rPr>
                              <a:rPr lang="en-US" altLang="ja-JP" sz="1600" i="1">
                                <a:latin typeface="Cambria Math" panose="02040503050406030204" pitchFamily="18" charset="0"/>
                                <a:ea typeface="Cambria Math" panose="02040503050406030204" pitchFamily="18" charset="0"/>
                              </a:rPr>
                              <m:t>τ</m:t>
                            </m:r>
                          </m:e>
                          <m:sub>
                            <m:r>
                              <a:rPr lang="en-US" altLang="ja-JP" sz="1600" b="0" i="1" smtClean="0">
                                <a:latin typeface="Cambria Math" panose="02040503050406030204" pitchFamily="18" charset="0"/>
                                <a:ea typeface="Cambria Math" panose="02040503050406030204" pitchFamily="18" charset="0"/>
                              </a:rPr>
                              <m:t>3</m:t>
                            </m:r>
                          </m:sub>
                        </m:sSub>
                      </m:oMath>
                    </m:oMathPara>
                  </a14:m>
                  <a:endParaRPr lang="en-US" altLang="ja-JP" sz="1600" dirty="0"/>
                </a:p>
                <a:p>
                  <a:pPr marL="684000" algn="ctr"/>
                  <a:endParaRPr lang="en-US" altLang="ja-JP" sz="1600" dirty="0"/>
                </a:p>
                <a:p>
                  <a:pPr marL="684000" algn="ctr"/>
                  <a14:m>
                    <m:oMathPara xmlns:m="http://schemas.openxmlformats.org/officeDocument/2006/math">
                      <m:oMathParaPr>
                        <m:jc m:val="centerGroup"/>
                      </m:oMathParaPr>
                      <m:oMath xmlns:m="http://schemas.openxmlformats.org/officeDocument/2006/math">
                        <m:r>
                          <a:rPr lang="en-US" altLang="ja-JP" sz="1600" b="0" i="1" smtClean="0">
                            <a:latin typeface="Cambria Math" panose="02040503050406030204" pitchFamily="18" charset="0"/>
                            <a:ea typeface="Cambria Math" panose="02040503050406030204" pitchFamily="18" charset="0"/>
                          </a:rPr>
                          <m:t>0</m:t>
                        </m:r>
                        <m:r>
                          <a:rPr lang="en-US" altLang="ja-JP" sz="1600" i="1" smtClean="0">
                            <a:latin typeface="Cambria Math" panose="02040503050406030204" pitchFamily="18" charset="0"/>
                            <a:ea typeface="Cambria Math" panose="02040503050406030204" pitchFamily="18" charset="0"/>
                          </a:rPr>
                          <m:t>&lt;</m:t>
                        </m:r>
                        <m:nary>
                          <m:naryPr>
                            <m:chr m:val="∑"/>
                            <m:limLoc m:val="subSup"/>
                            <m:ctrlPr>
                              <a:rPr lang="ja-JP" altLang="en-US" sz="1600" i="1">
                                <a:latin typeface="Cambria Math" panose="02040503050406030204" pitchFamily="18" charset="0"/>
                              </a:rPr>
                            </m:ctrlPr>
                          </m:naryPr>
                          <m:sub>
                            <m:r>
                              <m:rPr>
                                <m:brk m:alnAt="25"/>
                              </m:rPr>
                              <a:rPr lang="en-US" altLang="ja-JP" sz="1600" i="1">
                                <a:latin typeface="Cambria Math" panose="02040503050406030204" pitchFamily="18" charset="0"/>
                              </a:rPr>
                              <m:t>𝑖</m:t>
                            </m:r>
                            <m:r>
                              <a:rPr lang="en-US" altLang="ja-JP" sz="1600" i="1">
                                <a:latin typeface="Cambria Math" panose="02040503050406030204" pitchFamily="18" charset="0"/>
                              </a:rPr>
                              <m:t>=1</m:t>
                            </m:r>
                          </m:sub>
                          <m:sup>
                            <m:r>
                              <a:rPr lang="en-US" altLang="ja-JP" sz="1600" i="1">
                                <a:latin typeface="Cambria Math" panose="02040503050406030204" pitchFamily="18" charset="0"/>
                              </a:rPr>
                              <m:t>𝑅</m:t>
                            </m:r>
                          </m:sup>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𝑟</m:t>
                                </m:r>
                              </m:e>
                              <m:sub>
                                <m:r>
                                  <a:rPr lang="en-US" altLang="ja-JP" sz="1600" i="1">
                                    <a:latin typeface="Cambria Math" panose="02040503050406030204" pitchFamily="18" charset="0"/>
                                  </a:rPr>
                                  <m:t>𝑘𝑖</m:t>
                                </m:r>
                              </m:sub>
                            </m:sSub>
                            <m:sSub>
                              <m:sSubPr>
                                <m:ctrlPr>
                                  <a:rPr lang="en-US" altLang="ja-JP" sz="1600" i="1">
                                    <a:latin typeface="Cambria Math" panose="02040503050406030204" pitchFamily="18" charset="0"/>
                                  </a:rPr>
                                </m:ctrlPr>
                              </m:sSubPr>
                              <m:e>
                                <m:r>
                                  <a:rPr lang="ja-JP" altLang="en-US" sz="1600" i="1" smtClean="0">
                                    <a:latin typeface="Cambria Math" panose="02040503050406030204" pitchFamily="18" charset="0"/>
                                  </a:rPr>
                                  <m:t>𝜎</m:t>
                                </m:r>
                              </m:e>
                              <m:sub>
                                <m:r>
                                  <a:rPr lang="en-US" altLang="ja-JP" sz="1600" i="1">
                                    <a:latin typeface="Cambria Math" panose="02040503050406030204" pitchFamily="18" charset="0"/>
                                  </a:rPr>
                                  <m:t>𝑖</m:t>
                                </m:r>
                              </m:sub>
                            </m:sSub>
                          </m:e>
                        </m:nary>
                        <m:r>
                          <a:rPr lang="en-US" altLang="ja-JP" sz="1600" i="1">
                            <a:latin typeface="Cambria Math" panose="02040503050406030204" pitchFamily="18" charset="0"/>
                            <a:ea typeface="Cambria Math" panose="02040503050406030204" pitchFamily="18" charset="0"/>
                          </a:rPr>
                          <m:t>≤</m:t>
                        </m:r>
                        <m:r>
                          <a:rPr lang="en-US" altLang="ja-JP" sz="1600" b="0" i="1" smtClean="0">
                            <a:latin typeface="Cambria Math" panose="02040503050406030204" pitchFamily="18" charset="0"/>
                            <a:ea typeface="Cambria Math" panose="02040503050406030204" pitchFamily="18" charset="0"/>
                          </a:rPr>
                          <m:t>1</m:t>
                        </m:r>
                      </m:oMath>
                    </m:oMathPara>
                  </a14:m>
                  <a:endParaRPr lang="en-US" altLang="ja-JP" sz="1600" dirty="0"/>
                </a:p>
                <a:p>
                  <a:pPr marL="684000" algn="ctr"/>
                  <a14:m>
                    <m:oMathPara xmlns:m="http://schemas.openxmlformats.org/officeDocument/2006/math">
                      <m:oMathParaPr>
                        <m:jc m:val="centerGroup"/>
                      </m:oMathParaPr>
                      <m:oMath xmlns:m="http://schemas.openxmlformats.org/officeDocument/2006/math">
                        <m:r>
                          <a:rPr lang="en-US" altLang="ja-JP" sz="1600" b="0" i="1" smtClean="0">
                            <a:latin typeface="Cambria Math" panose="02040503050406030204" pitchFamily="18" charset="0"/>
                            <a:ea typeface="Cambria Math" panose="02040503050406030204" pitchFamily="18" charset="0"/>
                          </a:rPr>
                          <m:t>0≤</m:t>
                        </m:r>
                        <m:nary>
                          <m:naryPr>
                            <m:chr m:val="∑"/>
                            <m:limLoc m:val="subSup"/>
                            <m:ctrlPr>
                              <a:rPr lang="ja-JP" altLang="en-US" sz="1600" i="1">
                                <a:latin typeface="Cambria Math" panose="02040503050406030204" pitchFamily="18" charset="0"/>
                              </a:rPr>
                            </m:ctrlPr>
                          </m:naryPr>
                          <m:sub>
                            <m:r>
                              <m:rPr>
                                <m:brk m:alnAt="25"/>
                              </m:rPr>
                              <a:rPr lang="en-US" altLang="ja-JP" sz="1600" i="1">
                                <a:latin typeface="Cambria Math" panose="02040503050406030204" pitchFamily="18" charset="0"/>
                              </a:rPr>
                              <m:t>𝑖</m:t>
                            </m:r>
                            <m:r>
                              <a:rPr lang="en-US" altLang="ja-JP" sz="1600" i="1">
                                <a:latin typeface="Cambria Math" panose="02040503050406030204" pitchFamily="18" charset="0"/>
                              </a:rPr>
                              <m:t>=1</m:t>
                            </m:r>
                          </m:sub>
                          <m:sup>
                            <m:r>
                              <a:rPr lang="en-US" altLang="ja-JP" sz="1600" i="1">
                                <a:latin typeface="Cambria Math" panose="02040503050406030204" pitchFamily="18" charset="0"/>
                              </a:rPr>
                              <m:t>𝑅</m:t>
                            </m:r>
                          </m:sup>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𝑟</m:t>
                                </m:r>
                              </m:e>
                              <m:sub>
                                <m:r>
                                  <a:rPr lang="en-US" altLang="ja-JP" sz="1600" i="1">
                                    <a:latin typeface="Cambria Math" panose="02040503050406030204" pitchFamily="18" charset="0"/>
                                  </a:rPr>
                                  <m:t>𝑘𝑖</m:t>
                                </m:r>
                              </m:sub>
                            </m:sSub>
                            <m:sSub>
                              <m:sSubPr>
                                <m:ctrlPr>
                                  <a:rPr lang="en-US" altLang="ja-JP" sz="1600" i="1">
                                    <a:latin typeface="Cambria Math" panose="02040503050406030204" pitchFamily="18" charset="0"/>
                                  </a:rPr>
                                </m:ctrlPr>
                              </m:sSubPr>
                              <m:e>
                                <m:r>
                                  <a:rPr lang="en-US" altLang="ja-JP" sz="1600" b="0" i="1" smtClean="0">
                                    <a:latin typeface="Cambria Math" panose="02040503050406030204" pitchFamily="18" charset="0"/>
                                  </a:rPr>
                                  <m:t>(1−</m:t>
                                </m:r>
                                <m:r>
                                  <a:rPr lang="ja-JP" altLang="en-US" sz="1600" i="1" smtClean="0">
                                    <a:latin typeface="Cambria Math" panose="02040503050406030204" pitchFamily="18" charset="0"/>
                                  </a:rPr>
                                  <m:t>𝜎</m:t>
                                </m:r>
                              </m:e>
                              <m:sub>
                                <m:r>
                                  <a:rPr lang="en-US" altLang="ja-JP" sz="1600" i="1">
                                    <a:latin typeface="Cambria Math" panose="02040503050406030204" pitchFamily="18" charset="0"/>
                                  </a:rPr>
                                  <m:t>𝑖</m:t>
                                </m:r>
                              </m:sub>
                            </m:sSub>
                            <m:r>
                              <a:rPr lang="en-US" altLang="ja-JP" sz="1600" b="0" i="1" smtClean="0">
                                <a:latin typeface="Cambria Math" panose="02040503050406030204" pitchFamily="18" charset="0"/>
                              </a:rPr>
                              <m:t>)</m:t>
                            </m:r>
                          </m:e>
                        </m:nary>
                        <m:r>
                          <a:rPr lang="en-US" altLang="ja-JP" sz="1600" i="1">
                            <a:latin typeface="Cambria Math" panose="02040503050406030204" pitchFamily="18" charset="0"/>
                            <a:ea typeface="Cambria Math" panose="02040503050406030204" pitchFamily="18" charset="0"/>
                          </a:rPr>
                          <m:t>≤</m:t>
                        </m:r>
                        <m:r>
                          <a:rPr lang="en-US" altLang="ja-JP" sz="1600" b="0" i="1" smtClean="0">
                            <a:latin typeface="Cambria Math" panose="02040503050406030204" pitchFamily="18" charset="0"/>
                            <a:ea typeface="Cambria Math" panose="02040503050406030204" pitchFamily="18" charset="0"/>
                          </a:rPr>
                          <m:t>3</m:t>
                        </m:r>
                      </m:oMath>
                    </m:oMathPara>
                  </a14:m>
                  <a:endParaRPr lang="en-US" altLang="ja-JP" sz="1600" dirty="0"/>
                </a:p>
                <a:p>
                  <a:pPr marL="684000" algn="ctr"/>
                  <a:endParaRPr lang="ja-JP" altLang="en-US" sz="1600" dirty="0"/>
                </a:p>
                <a:p>
                  <a:pPr marL="684000" algn="ctr"/>
                  <a14:m>
                    <m:oMathPara xmlns:m="http://schemas.openxmlformats.org/officeDocument/2006/math">
                      <m:oMathParaPr>
                        <m:jc m:val="centerGroup"/>
                      </m:oMathParaPr>
                      <m:oMath xmlns:m="http://schemas.openxmlformats.org/officeDocument/2006/math">
                        <m:nary>
                          <m:naryPr>
                            <m:chr m:val="∑"/>
                            <m:limLoc m:val="subSup"/>
                            <m:ctrlPr>
                              <a:rPr kumimoji="1" lang="ja-JP" altLang="en-US" sz="1600" i="1" smtClean="0">
                                <a:latin typeface="Cambria Math" panose="02040503050406030204" pitchFamily="18" charset="0"/>
                              </a:rPr>
                            </m:ctrlPr>
                          </m:naryPr>
                          <m:sub>
                            <m:r>
                              <m:rPr>
                                <m:brk m:alnAt="25"/>
                              </m:rPr>
                              <a:rPr kumimoji="1" lang="en-US" altLang="ja-JP" sz="1600" b="0" i="1" smtClean="0">
                                <a:latin typeface="Cambria Math" panose="02040503050406030204" pitchFamily="18" charset="0"/>
                              </a:rPr>
                              <m:t>𝑖</m:t>
                            </m:r>
                            <m:r>
                              <a:rPr kumimoji="1" lang="en-US" altLang="ja-JP" sz="1600" b="0" i="1" smtClean="0">
                                <a:latin typeface="Cambria Math" panose="02040503050406030204" pitchFamily="18" charset="0"/>
                              </a:rPr>
                              <m:t>=1</m:t>
                            </m:r>
                          </m:sub>
                          <m:sup>
                            <m:r>
                              <a:rPr kumimoji="1" lang="en-US" altLang="ja-JP" sz="1600" b="0" i="1" smtClean="0">
                                <a:latin typeface="Cambria Math" panose="02040503050406030204" pitchFamily="18" charset="0"/>
                              </a:rPr>
                              <m:t>𝐷</m:t>
                            </m:r>
                          </m:sup>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𝑟</m:t>
                                </m:r>
                              </m:e>
                              <m:sub>
                                <m:r>
                                  <a:rPr lang="en-US" altLang="ja-JP" sz="1600" i="1">
                                    <a:latin typeface="Cambria Math" panose="02040503050406030204" pitchFamily="18" charset="0"/>
                                  </a:rPr>
                                  <m:t>𝑘𝑖</m:t>
                                </m:r>
                              </m:sub>
                            </m:sSub>
                          </m:e>
                        </m:nary>
                        <m:r>
                          <a:rPr kumimoji="1" lang="en-US" altLang="ja-JP" sz="160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1</m:t>
                        </m:r>
                      </m:oMath>
                    </m:oMathPara>
                  </a14:m>
                  <a:endParaRPr kumimoji="1" lang="en-US" altLang="ja-JP" sz="1600" dirty="0"/>
                </a:p>
                <a:p>
                  <a:pPr marL="684000" algn="ctr"/>
                  <a14:m>
                    <m:oMathPara xmlns:m="http://schemas.openxmlformats.org/officeDocument/2006/math">
                      <m:oMathParaPr>
                        <m:jc m:val="centerGroup"/>
                      </m:oMathParaPr>
                      <m:oMath xmlns:m="http://schemas.openxmlformats.org/officeDocument/2006/math">
                        <m:r>
                          <a:rPr lang="en-US" altLang="ja-JP" sz="1600" b="0" i="1" smtClean="0">
                            <a:latin typeface="Cambria Math" panose="02040503050406030204" pitchFamily="18" charset="0"/>
                            <a:ea typeface="Cambria Math" panose="02040503050406030204" pitchFamily="18" charset="0"/>
                          </a:rPr>
                          <m:t>0</m:t>
                        </m:r>
                        <m:r>
                          <a:rPr lang="en-US" altLang="ja-JP" sz="1600" i="1">
                            <a:latin typeface="Cambria Math" panose="02040503050406030204" pitchFamily="18" charset="0"/>
                            <a:ea typeface="Cambria Math" panose="02040503050406030204" pitchFamily="18" charset="0"/>
                          </a:rPr>
                          <m:t>≤</m:t>
                        </m:r>
                        <m:nary>
                          <m:naryPr>
                            <m:chr m:val="∑"/>
                            <m:limLoc m:val="subSup"/>
                            <m:ctrlPr>
                              <a:rPr lang="ja-JP" altLang="en-US" sz="1600" i="1">
                                <a:latin typeface="Cambria Math" panose="02040503050406030204" pitchFamily="18" charset="0"/>
                              </a:rPr>
                            </m:ctrlPr>
                          </m:naryPr>
                          <m:sub>
                            <m:r>
                              <m:rPr>
                                <m:brk m:alnAt="25"/>
                              </m:rPr>
                              <a:rPr lang="en-US" altLang="ja-JP" sz="1600" i="1">
                                <a:latin typeface="Cambria Math" panose="02040503050406030204" pitchFamily="18" charset="0"/>
                              </a:rPr>
                              <m:t>𝑖</m:t>
                            </m:r>
                            <m:r>
                              <a:rPr lang="en-US" altLang="ja-JP" sz="1600" i="1">
                                <a:latin typeface="Cambria Math" panose="02040503050406030204" pitchFamily="18" charset="0"/>
                              </a:rPr>
                              <m:t>=1</m:t>
                            </m:r>
                          </m:sub>
                          <m:sup>
                            <m:r>
                              <a:rPr lang="en-US" altLang="ja-JP" sz="1600" i="1">
                                <a:latin typeface="Cambria Math" panose="02040503050406030204" pitchFamily="18" charset="0"/>
                              </a:rPr>
                              <m:t>𝑅</m:t>
                            </m:r>
                          </m:sup>
                          <m:e>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𝑟</m:t>
                                </m:r>
                              </m:e>
                              <m:sub>
                                <m:r>
                                  <a:rPr lang="en-US" altLang="ja-JP" sz="1600" i="1">
                                    <a:latin typeface="Cambria Math" panose="02040503050406030204" pitchFamily="18" charset="0"/>
                                  </a:rPr>
                                  <m:t>𝑘𝑖</m:t>
                                </m:r>
                              </m:sub>
                            </m:sSub>
                            <m:sSub>
                              <m:sSubPr>
                                <m:ctrlPr>
                                  <a:rPr lang="en-US" altLang="ja-JP" sz="1600" i="1">
                                    <a:latin typeface="Cambria Math" panose="02040503050406030204" pitchFamily="18" charset="0"/>
                                  </a:rPr>
                                </m:ctrlPr>
                              </m:sSubPr>
                              <m:e>
                                <m:r>
                                  <a:rPr lang="en-US" altLang="ja-JP" sz="1600" b="0" i="1" smtClean="0">
                                    <a:latin typeface="Cambria Math" panose="02040503050406030204" pitchFamily="18" charset="0"/>
                                  </a:rPr>
                                  <m:t>𝑥</m:t>
                                </m:r>
                              </m:e>
                              <m:sub>
                                <m:r>
                                  <a:rPr lang="en-US" altLang="ja-JP" sz="1600" i="1">
                                    <a:latin typeface="Cambria Math" panose="02040503050406030204" pitchFamily="18" charset="0"/>
                                  </a:rPr>
                                  <m:t>𝑖</m:t>
                                </m:r>
                              </m:sub>
                            </m:sSub>
                          </m:e>
                        </m:nary>
                        <m:r>
                          <a:rPr lang="en-US" altLang="ja-JP" sz="1600" i="1">
                            <a:latin typeface="Cambria Math" panose="02040503050406030204" pitchFamily="18" charset="0"/>
                            <a:ea typeface="Cambria Math" panose="02040503050406030204" pitchFamily="18" charset="0"/>
                          </a:rPr>
                          <m:t>&lt;</m:t>
                        </m:r>
                        <m:r>
                          <a:rPr lang="en-US" altLang="ja-JP" sz="1600" b="0" i="1" smtClean="0">
                            <a:latin typeface="Cambria Math" panose="02040503050406030204" pitchFamily="18" charset="0"/>
                            <a:ea typeface="Cambria Math" panose="02040503050406030204" pitchFamily="18" charset="0"/>
                          </a:rPr>
                          <m:t>1</m:t>
                        </m:r>
                      </m:oMath>
                    </m:oMathPara>
                  </a14:m>
                  <a:endParaRPr lang="en-US" altLang="ja-JP" sz="1600" dirty="0"/>
                </a:p>
                <a:p>
                  <a:pPr marL="684000" algn="ctr"/>
                  <a:endParaRPr kumimoji="1" lang="ja-JP" altLang="en-US" sz="1600" dirty="0"/>
                </a:p>
              </p:txBody>
            </p:sp>
          </mc:Choice>
          <mc:Fallback xmlns="">
            <p:sp>
              <p:nvSpPr>
                <p:cNvPr id="159" name="テキスト ボックス 158">
                  <a:extLst>
                    <a:ext uri="{FF2B5EF4-FFF2-40B4-BE49-F238E27FC236}">
                      <a16:creationId xmlns:a16="http://schemas.microsoft.com/office/drawing/2014/main" id="{6373DE0E-E152-4E4D-93DB-019A5DD01929}"/>
                    </a:ext>
                  </a:extLst>
                </p:cNvPr>
                <p:cNvSpPr txBox="1">
                  <a:spLocks noRot="1" noChangeAspect="1" noMove="1" noResize="1" noEditPoints="1" noAdjustHandles="1" noChangeArrowheads="1" noChangeShapeType="1" noTextEdit="1"/>
                </p:cNvSpPr>
                <p:nvPr/>
              </p:nvSpPr>
              <p:spPr>
                <a:xfrm>
                  <a:off x="625114" y="469085"/>
                  <a:ext cx="3297440" cy="652730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9" name="テキスト ボックス 168">
                  <a:extLst>
                    <a:ext uri="{FF2B5EF4-FFF2-40B4-BE49-F238E27FC236}">
                      <a16:creationId xmlns:a16="http://schemas.microsoft.com/office/drawing/2014/main" id="{D0F3D67A-3DEA-4432-8A1C-A82BD8C09E1B}"/>
                    </a:ext>
                  </a:extLst>
                </p:cNvPr>
                <p:cNvSpPr txBox="1"/>
                <p:nvPr/>
              </p:nvSpPr>
              <p:spPr>
                <a:xfrm>
                  <a:off x="3830559" y="1717650"/>
                  <a:ext cx="808024" cy="307777"/>
                </a:xfrm>
                <a:prstGeom prst="rect">
                  <a:avLst/>
                </a:prstGeom>
                <a:noFill/>
              </p:spPr>
              <p:txBody>
                <a:bodyPr wrap="square" rtlCol="0">
                  <a:spAutoFit/>
                </a:bodyPr>
                <a:lstStyle/>
                <a:p>
                  <a:r>
                    <a:rPr kumimoji="1" lang="en-US" altLang="ja-JP" sz="1400" dirty="0"/>
                    <a:t>(</a:t>
                  </a:r>
                  <a14:m>
                    <m:oMath xmlns:m="http://schemas.openxmlformats.org/officeDocument/2006/math">
                      <m:r>
                        <a:rPr kumimoji="1" lang="en-US" altLang="ja-JP" sz="1400" i="1" smtClean="0">
                          <a:latin typeface="Cambria Math" panose="02040503050406030204" pitchFamily="18" charset="0"/>
                          <a:ea typeface="Cambria Math" panose="02040503050406030204" pitchFamily="18" charset="0"/>
                        </a:rPr>
                        <m:t>∀</m:t>
                      </m:r>
                      <m:r>
                        <a:rPr kumimoji="1" lang="en-US" altLang="ja-JP" sz="1400" b="0" i="1" smtClean="0">
                          <a:latin typeface="Cambria Math" panose="02040503050406030204" pitchFamily="18" charset="0"/>
                          <a:ea typeface="Cambria Math" panose="02040503050406030204" pitchFamily="18" charset="0"/>
                        </a:rPr>
                        <m:t>𝑘</m:t>
                      </m:r>
                    </m:oMath>
                  </a14:m>
                  <a:r>
                    <a:rPr kumimoji="1" lang="en-US" altLang="ja-JP" sz="1400" dirty="0"/>
                    <a:t>,</a:t>
                  </a:r>
                  <a14:m>
                    <m:oMath xmlns:m="http://schemas.openxmlformats.org/officeDocument/2006/math">
                      <m:r>
                        <a:rPr kumimoji="1" lang="en-US" altLang="ja-JP" sz="1400" i="1" dirty="0" smtClean="0">
                          <a:latin typeface="Cambria Math" panose="02040503050406030204" pitchFamily="18" charset="0"/>
                          <a:ea typeface="Cambria Math" panose="02040503050406030204" pitchFamily="18" charset="0"/>
                        </a:rPr>
                        <m:t>∀</m:t>
                      </m:r>
                      <m:r>
                        <a:rPr kumimoji="1" lang="en-US" altLang="ja-JP" sz="1400" b="0" i="1" dirty="0" smtClean="0">
                          <a:latin typeface="Cambria Math" panose="02040503050406030204" pitchFamily="18" charset="0"/>
                          <a:ea typeface="Cambria Math" panose="02040503050406030204" pitchFamily="18" charset="0"/>
                        </a:rPr>
                        <m:t>𝑙</m:t>
                      </m:r>
                    </m:oMath>
                  </a14:m>
                  <a:r>
                    <a:rPr kumimoji="1" lang="en-US" altLang="ja-JP" sz="1400" dirty="0"/>
                    <a:t>)</a:t>
                  </a:r>
                  <a:endParaRPr kumimoji="1" lang="ja-JP" altLang="en-US" sz="1400" dirty="0"/>
                </a:p>
              </p:txBody>
            </p:sp>
          </mc:Choice>
          <mc:Fallback xmlns="">
            <p:sp>
              <p:nvSpPr>
                <p:cNvPr id="169" name="テキスト ボックス 168">
                  <a:extLst>
                    <a:ext uri="{FF2B5EF4-FFF2-40B4-BE49-F238E27FC236}">
                      <a16:creationId xmlns:a16="http://schemas.microsoft.com/office/drawing/2014/main" id="{D0F3D67A-3DEA-4432-8A1C-A82BD8C09E1B}"/>
                    </a:ext>
                  </a:extLst>
                </p:cNvPr>
                <p:cNvSpPr txBox="1">
                  <a:spLocks noRot="1" noChangeAspect="1" noMove="1" noResize="1" noEditPoints="1" noAdjustHandles="1" noChangeArrowheads="1" noChangeShapeType="1" noTextEdit="1"/>
                </p:cNvSpPr>
                <p:nvPr/>
              </p:nvSpPr>
              <p:spPr>
                <a:xfrm>
                  <a:off x="3830559" y="1717650"/>
                  <a:ext cx="808024" cy="307777"/>
                </a:xfrm>
                <a:prstGeom prst="rect">
                  <a:avLst/>
                </a:prstGeom>
                <a:blipFill>
                  <a:blip r:embed="rId7"/>
                  <a:stretch>
                    <a:fillRect l="-2256" t="-400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2" name="テキスト ボックス 171">
                  <a:extLst>
                    <a:ext uri="{FF2B5EF4-FFF2-40B4-BE49-F238E27FC236}">
                      <a16:creationId xmlns:a16="http://schemas.microsoft.com/office/drawing/2014/main" id="{A1FBFE4E-D42A-4019-BDCA-4E3A6911E904}"/>
                    </a:ext>
                  </a:extLst>
                </p:cNvPr>
                <p:cNvSpPr txBox="1"/>
                <p:nvPr/>
              </p:nvSpPr>
              <p:spPr>
                <a:xfrm>
                  <a:off x="3938660" y="2314958"/>
                  <a:ext cx="808024" cy="307777"/>
                </a:xfrm>
                <a:prstGeom prst="rect">
                  <a:avLst/>
                </a:prstGeom>
                <a:noFill/>
              </p:spPr>
              <p:txBody>
                <a:bodyPr wrap="square" rtlCol="0">
                  <a:spAutoFit/>
                </a:bodyPr>
                <a:lstStyle/>
                <a:p>
                  <a:r>
                    <a:rPr kumimoji="1" lang="en-US" altLang="ja-JP" sz="1400" dirty="0"/>
                    <a:t>(</a:t>
                  </a:r>
                  <a14:m>
                    <m:oMath xmlns:m="http://schemas.openxmlformats.org/officeDocument/2006/math">
                      <m:r>
                        <a:rPr kumimoji="1" lang="en-US" altLang="ja-JP" sz="1400" i="1" smtClean="0">
                          <a:latin typeface="Cambria Math" panose="02040503050406030204" pitchFamily="18" charset="0"/>
                          <a:ea typeface="Cambria Math" panose="02040503050406030204" pitchFamily="18" charset="0"/>
                        </a:rPr>
                        <m:t>∀</m:t>
                      </m:r>
                      <m:r>
                        <a:rPr kumimoji="1" lang="en-US" altLang="ja-JP" sz="1400" b="0" i="1" smtClean="0">
                          <a:latin typeface="Cambria Math" panose="02040503050406030204" pitchFamily="18" charset="0"/>
                          <a:ea typeface="Cambria Math" panose="02040503050406030204" pitchFamily="18" charset="0"/>
                        </a:rPr>
                        <m:t>𝑘</m:t>
                      </m:r>
                    </m:oMath>
                  </a14:m>
                  <a:r>
                    <a:rPr kumimoji="1" lang="en-US" altLang="ja-JP" sz="1400" dirty="0"/>
                    <a:t>)</a:t>
                  </a:r>
                  <a:endParaRPr kumimoji="1" lang="ja-JP" altLang="en-US" sz="1400" dirty="0"/>
                </a:p>
              </p:txBody>
            </p:sp>
          </mc:Choice>
          <mc:Fallback xmlns="">
            <p:sp>
              <p:nvSpPr>
                <p:cNvPr id="172" name="テキスト ボックス 171">
                  <a:extLst>
                    <a:ext uri="{FF2B5EF4-FFF2-40B4-BE49-F238E27FC236}">
                      <a16:creationId xmlns:a16="http://schemas.microsoft.com/office/drawing/2014/main" id="{A1FBFE4E-D42A-4019-BDCA-4E3A6911E904}"/>
                    </a:ext>
                  </a:extLst>
                </p:cNvPr>
                <p:cNvSpPr txBox="1">
                  <a:spLocks noRot="1" noChangeAspect="1" noMove="1" noResize="1" noEditPoints="1" noAdjustHandles="1" noChangeArrowheads="1" noChangeShapeType="1" noTextEdit="1"/>
                </p:cNvSpPr>
                <p:nvPr/>
              </p:nvSpPr>
              <p:spPr>
                <a:xfrm>
                  <a:off x="3938660" y="2314958"/>
                  <a:ext cx="808024" cy="307777"/>
                </a:xfrm>
                <a:prstGeom prst="rect">
                  <a:avLst/>
                </a:prstGeom>
                <a:blipFill>
                  <a:blip r:embed="rId8"/>
                  <a:stretch>
                    <a:fillRect l="-2256" t="-400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3" name="テキスト ボックス 172">
                  <a:extLst>
                    <a:ext uri="{FF2B5EF4-FFF2-40B4-BE49-F238E27FC236}">
                      <a16:creationId xmlns:a16="http://schemas.microsoft.com/office/drawing/2014/main" id="{64DFE05A-E819-4B36-840A-A9091FD4EB8C}"/>
                    </a:ext>
                  </a:extLst>
                </p:cNvPr>
                <p:cNvSpPr txBox="1"/>
                <p:nvPr/>
              </p:nvSpPr>
              <p:spPr>
                <a:xfrm>
                  <a:off x="3561341" y="2883084"/>
                  <a:ext cx="89165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𝑘</m:t>
                        </m:r>
                        <m:r>
                          <a:rPr kumimoji="1" lang="en-US" altLang="ja-JP" sz="1400" b="0" i="1" smtClean="0">
                            <a:latin typeface="Cambria Math" panose="02040503050406030204" pitchFamily="18" charset="0"/>
                          </a:rPr>
                          <m:t>%3=1)</m:t>
                        </m:r>
                      </m:oMath>
                    </m:oMathPara>
                  </a14:m>
                  <a:endParaRPr kumimoji="1" lang="ja-JP" altLang="en-US" sz="1400" dirty="0"/>
                </a:p>
              </p:txBody>
            </p:sp>
          </mc:Choice>
          <mc:Fallback xmlns="">
            <p:sp>
              <p:nvSpPr>
                <p:cNvPr id="173" name="テキスト ボックス 172">
                  <a:extLst>
                    <a:ext uri="{FF2B5EF4-FFF2-40B4-BE49-F238E27FC236}">
                      <a16:creationId xmlns:a16="http://schemas.microsoft.com/office/drawing/2014/main" id="{64DFE05A-E819-4B36-840A-A9091FD4EB8C}"/>
                    </a:ext>
                  </a:extLst>
                </p:cNvPr>
                <p:cNvSpPr txBox="1">
                  <a:spLocks noRot="1" noChangeAspect="1" noMove="1" noResize="1" noEditPoints="1" noAdjustHandles="1" noChangeArrowheads="1" noChangeShapeType="1" noTextEdit="1"/>
                </p:cNvSpPr>
                <p:nvPr/>
              </p:nvSpPr>
              <p:spPr>
                <a:xfrm>
                  <a:off x="3561341" y="2883084"/>
                  <a:ext cx="891654" cy="215444"/>
                </a:xfrm>
                <a:prstGeom prst="rect">
                  <a:avLst/>
                </a:prstGeom>
                <a:blipFill>
                  <a:blip r:embed="rId9"/>
                  <a:stretch>
                    <a:fillRect l="-5479" r="-6164" b="-3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4" name="テキスト ボックス 173">
                  <a:extLst>
                    <a:ext uri="{FF2B5EF4-FFF2-40B4-BE49-F238E27FC236}">
                      <a16:creationId xmlns:a16="http://schemas.microsoft.com/office/drawing/2014/main" id="{BBA2FA0A-E833-43FB-9466-E0D79A62B306}"/>
                    </a:ext>
                  </a:extLst>
                </p:cNvPr>
                <p:cNvSpPr txBox="1"/>
                <p:nvPr/>
              </p:nvSpPr>
              <p:spPr>
                <a:xfrm>
                  <a:off x="3608240" y="3523215"/>
                  <a:ext cx="89165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𝑘</m:t>
                        </m:r>
                        <m:r>
                          <a:rPr kumimoji="1" lang="en-US" altLang="ja-JP" sz="1400" b="0" i="1" smtClean="0">
                            <a:latin typeface="Cambria Math" panose="02040503050406030204" pitchFamily="18" charset="0"/>
                          </a:rPr>
                          <m:t>%3=2)</m:t>
                        </m:r>
                      </m:oMath>
                    </m:oMathPara>
                  </a14:m>
                  <a:endParaRPr kumimoji="1" lang="ja-JP" altLang="en-US" sz="1400" dirty="0"/>
                </a:p>
              </p:txBody>
            </p:sp>
          </mc:Choice>
          <mc:Fallback xmlns="">
            <p:sp>
              <p:nvSpPr>
                <p:cNvPr id="174" name="テキスト ボックス 173">
                  <a:extLst>
                    <a:ext uri="{FF2B5EF4-FFF2-40B4-BE49-F238E27FC236}">
                      <a16:creationId xmlns:a16="http://schemas.microsoft.com/office/drawing/2014/main" id="{BBA2FA0A-E833-43FB-9466-E0D79A62B306}"/>
                    </a:ext>
                  </a:extLst>
                </p:cNvPr>
                <p:cNvSpPr txBox="1">
                  <a:spLocks noRot="1" noChangeAspect="1" noMove="1" noResize="1" noEditPoints="1" noAdjustHandles="1" noChangeArrowheads="1" noChangeShapeType="1" noTextEdit="1"/>
                </p:cNvSpPr>
                <p:nvPr/>
              </p:nvSpPr>
              <p:spPr>
                <a:xfrm>
                  <a:off x="3608240" y="3523215"/>
                  <a:ext cx="891654" cy="215444"/>
                </a:xfrm>
                <a:prstGeom prst="rect">
                  <a:avLst/>
                </a:prstGeom>
                <a:blipFill>
                  <a:blip r:embed="rId10"/>
                  <a:stretch>
                    <a:fillRect l="-6164" r="-5479" b="-3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5" name="テキスト ボックス 174">
                  <a:extLst>
                    <a:ext uri="{FF2B5EF4-FFF2-40B4-BE49-F238E27FC236}">
                      <a16:creationId xmlns:a16="http://schemas.microsoft.com/office/drawing/2014/main" id="{23378FDE-33B8-417E-BA4D-130AFEEE30F8}"/>
                    </a:ext>
                  </a:extLst>
                </p:cNvPr>
                <p:cNvSpPr txBox="1"/>
                <p:nvPr/>
              </p:nvSpPr>
              <p:spPr>
                <a:xfrm>
                  <a:off x="3640546" y="4098792"/>
                  <a:ext cx="89165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𝑘</m:t>
                        </m:r>
                        <m:r>
                          <a:rPr kumimoji="1" lang="en-US" altLang="ja-JP" sz="1400" b="0" i="1" smtClean="0">
                            <a:latin typeface="Cambria Math" panose="02040503050406030204" pitchFamily="18" charset="0"/>
                          </a:rPr>
                          <m:t>%3=3)</m:t>
                        </m:r>
                      </m:oMath>
                    </m:oMathPara>
                  </a14:m>
                  <a:endParaRPr kumimoji="1" lang="ja-JP" altLang="en-US" sz="1400" dirty="0"/>
                </a:p>
              </p:txBody>
            </p:sp>
          </mc:Choice>
          <mc:Fallback xmlns="">
            <p:sp>
              <p:nvSpPr>
                <p:cNvPr id="175" name="テキスト ボックス 174">
                  <a:extLst>
                    <a:ext uri="{FF2B5EF4-FFF2-40B4-BE49-F238E27FC236}">
                      <a16:creationId xmlns:a16="http://schemas.microsoft.com/office/drawing/2014/main" id="{23378FDE-33B8-417E-BA4D-130AFEEE30F8}"/>
                    </a:ext>
                  </a:extLst>
                </p:cNvPr>
                <p:cNvSpPr txBox="1">
                  <a:spLocks noRot="1" noChangeAspect="1" noMove="1" noResize="1" noEditPoints="1" noAdjustHandles="1" noChangeArrowheads="1" noChangeShapeType="1" noTextEdit="1"/>
                </p:cNvSpPr>
                <p:nvPr/>
              </p:nvSpPr>
              <p:spPr>
                <a:xfrm>
                  <a:off x="3640546" y="4098792"/>
                  <a:ext cx="891654" cy="215444"/>
                </a:xfrm>
                <a:prstGeom prst="rect">
                  <a:avLst/>
                </a:prstGeom>
                <a:blipFill>
                  <a:blip r:embed="rId11"/>
                  <a:stretch>
                    <a:fillRect l="-5479" r="-6164" b="-30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6" name="テキスト ボックス 175">
                  <a:extLst>
                    <a:ext uri="{FF2B5EF4-FFF2-40B4-BE49-F238E27FC236}">
                      <a16:creationId xmlns:a16="http://schemas.microsoft.com/office/drawing/2014/main" id="{0B26DA88-BEE3-4CD4-8D76-77103AE82BEA}"/>
                    </a:ext>
                  </a:extLst>
                </p:cNvPr>
                <p:cNvSpPr txBox="1"/>
                <p:nvPr/>
              </p:nvSpPr>
              <p:spPr>
                <a:xfrm>
                  <a:off x="3947472" y="4593978"/>
                  <a:ext cx="1085061" cy="307777"/>
                </a:xfrm>
                <a:prstGeom prst="rect">
                  <a:avLst/>
                </a:prstGeom>
                <a:noFill/>
              </p:spPr>
              <p:txBody>
                <a:bodyPr wrap="square">
                  <a:spAutoFit/>
                </a:bodyPr>
                <a:lstStyle/>
                <a:p>
                  <a:r>
                    <a:rPr kumimoji="1" lang="en-US" altLang="ja-JP" sz="1400" dirty="0"/>
                    <a:t>(</a:t>
                  </a:r>
                  <a14:m>
                    <m:oMath xmlns:m="http://schemas.openxmlformats.org/officeDocument/2006/math">
                      <m:r>
                        <a:rPr kumimoji="1" lang="en-US" altLang="ja-JP" sz="1400" i="1" smtClean="0">
                          <a:latin typeface="Cambria Math" panose="02040503050406030204" pitchFamily="18" charset="0"/>
                          <a:ea typeface="Cambria Math" panose="02040503050406030204" pitchFamily="18" charset="0"/>
                        </a:rPr>
                        <m:t>∀</m:t>
                      </m:r>
                      <m:r>
                        <a:rPr kumimoji="1" lang="en-US" altLang="ja-JP" sz="1400" b="0" i="1" smtClean="0">
                          <a:latin typeface="Cambria Math" panose="02040503050406030204" pitchFamily="18" charset="0"/>
                          <a:ea typeface="Cambria Math" panose="02040503050406030204" pitchFamily="18" charset="0"/>
                        </a:rPr>
                        <m:t>𝑘</m:t>
                      </m:r>
                    </m:oMath>
                  </a14:m>
                  <a:r>
                    <a:rPr kumimoji="1" lang="en-US" altLang="ja-JP" sz="1400" dirty="0"/>
                    <a:t>)</a:t>
                  </a:r>
                  <a:endParaRPr kumimoji="1" lang="ja-JP" altLang="en-US" sz="1400" dirty="0"/>
                </a:p>
              </p:txBody>
            </p:sp>
          </mc:Choice>
          <mc:Fallback xmlns="">
            <p:sp>
              <p:nvSpPr>
                <p:cNvPr id="176" name="テキスト ボックス 175">
                  <a:extLst>
                    <a:ext uri="{FF2B5EF4-FFF2-40B4-BE49-F238E27FC236}">
                      <a16:creationId xmlns:a16="http://schemas.microsoft.com/office/drawing/2014/main" id="{0B26DA88-BEE3-4CD4-8D76-77103AE82BEA}"/>
                    </a:ext>
                  </a:extLst>
                </p:cNvPr>
                <p:cNvSpPr txBox="1">
                  <a:spLocks noRot="1" noChangeAspect="1" noMove="1" noResize="1" noEditPoints="1" noAdjustHandles="1" noChangeArrowheads="1" noChangeShapeType="1" noTextEdit="1"/>
                </p:cNvSpPr>
                <p:nvPr/>
              </p:nvSpPr>
              <p:spPr>
                <a:xfrm>
                  <a:off x="3947472" y="4593978"/>
                  <a:ext cx="1085061" cy="307777"/>
                </a:xfrm>
                <a:prstGeom prst="rect">
                  <a:avLst/>
                </a:prstGeom>
                <a:blipFill>
                  <a:blip r:embed="rId12"/>
                  <a:stretch>
                    <a:fillRect l="-1685" t="-400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7" name="テキスト ボックス 176">
                  <a:extLst>
                    <a:ext uri="{FF2B5EF4-FFF2-40B4-BE49-F238E27FC236}">
                      <a16:creationId xmlns:a16="http://schemas.microsoft.com/office/drawing/2014/main" id="{29BDE74B-7B32-4562-98E1-B4E13A4241E1}"/>
                    </a:ext>
                  </a:extLst>
                </p:cNvPr>
                <p:cNvSpPr txBox="1"/>
                <p:nvPr/>
              </p:nvSpPr>
              <p:spPr>
                <a:xfrm>
                  <a:off x="3995268" y="5176883"/>
                  <a:ext cx="1085061" cy="307777"/>
                </a:xfrm>
                <a:prstGeom prst="rect">
                  <a:avLst/>
                </a:prstGeom>
                <a:noFill/>
              </p:spPr>
              <p:txBody>
                <a:bodyPr wrap="square">
                  <a:spAutoFit/>
                </a:bodyPr>
                <a:lstStyle/>
                <a:p>
                  <a:r>
                    <a:rPr kumimoji="1" lang="en-US" altLang="ja-JP" sz="1400" dirty="0"/>
                    <a:t>(</a:t>
                  </a:r>
                  <a14:m>
                    <m:oMath xmlns:m="http://schemas.openxmlformats.org/officeDocument/2006/math">
                      <m:r>
                        <a:rPr kumimoji="1" lang="en-US" altLang="ja-JP" sz="1400" i="1" smtClean="0">
                          <a:latin typeface="Cambria Math" panose="02040503050406030204" pitchFamily="18" charset="0"/>
                          <a:ea typeface="Cambria Math" panose="02040503050406030204" pitchFamily="18" charset="0"/>
                        </a:rPr>
                        <m:t>∀</m:t>
                      </m:r>
                      <m:r>
                        <a:rPr kumimoji="1" lang="en-US" altLang="ja-JP" sz="1400" b="0" i="1" smtClean="0">
                          <a:latin typeface="Cambria Math" panose="02040503050406030204" pitchFamily="18" charset="0"/>
                          <a:ea typeface="Cambria Math" panose="02040503050406030204" pitchFamily="18" charset="0"/>
                        </a:rPr>
                        <m:t>𝑘</m:t>
                      </m:r>
                    </m:oMath>
                  </a14:m>
                  <a:r>
                    <a:rPr kumimoji="1" lang="en-US" altLang="ja-JP" sz="1400" dirty="0"/>
                    <a:t>)</a:t>
                  </a:r>
                  <a:endParaRPr kumimoji="1" lang="ja-JP" altLang="en-US" sz="1400" dirty="0"/>
                </a:p>
              </p:txBody>
            </p:sp>
          </mc:Choice>
          <mc:Fallback xmlns="">
            <p:sp>
              <p:nvSpPr>
                <p:cNvPr id="177" name="テキスト ボックス 176">
                  <a:extLst>
                    <a:ext uri="{FF2B5EF4-FFF2-40B4-BE49-F238E27FC236}">
                      <a16:creationId xmlns:a16="http://schemas.microsoft.com/office/drawing/2014/main" id="{29BDE74B-7B32-4562-98E1-B4E13A4241E1}"/>
                    </a:ext>
                  </a:extLst>
                </p:cNvPr>
                <p:cNvSpPr txBox="1">
                  <a:spLocks noRot="1" noChangeAspect="1" noMove="1" noResize="1" noEditPoints="1" noAdjustHandles="1" noChangeArrowheads="1" noChangeShapeType="1" noTextEdit="1"/>
                </p:cNvSpPr>
                <p:nvPr/>
              </p:nvSpPr>
              <p:spPr>
                <a:xfrm>
                  <a:off x="3995268" y="5176883"/>
                  <a:ext cx="1085061" cy="307777"/>
                </a:xfrm>
                <a:prstGeom prst="rect">
                  <a:avLst/>
                </a:prstGeom>
                <a:blipFill>
                  <a:blip r:embed="rId13"/>
                  <a:stretch>
                    <a:fillRect l="-1685" t="-3922" b="-19608"/>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AFBDAF10-CF68-4609-B542-194B42FFCD8E}"/>
                  </a:ext>
                </a:extLst>
              </p:cNvPr>
              <p:cNvSpPr txBox="1"/>
              <p:nvPr/>
            </p:nvSpPr>
            <p:spPr>
              <a:xfrm>
                <a:off x="6844481" y="4098792"/>
                <a:ext cx="5186346" cy="1415772"/>
              </a:xfrm>
              <a:prstGeom prst="rect">
                <a:avLst/>
              </a:prstGeom>
              <a:noFill/>
            </p:spPr>
            <p:txBody>
              <a:bodyPr wrap="square" rtlCol="0">
                <a:spAutoFit/>
              </a:bodyPr>
              <a:lstStyle/>
              <a:p>
                <a14:m>
                  <m:oMath xmlns:m="http://schemas.openxmlformats.org/officeDocument/2006/math">
                    <m:r>
                      <a:rPr kumimoji="1" lang="en-US" altLang="ja-JP" sz="1600" b="0" i="1" smtClean="0">
                        <a:latin typeface="Cambria Math" panose="02040503050406030204" pitchFamily="18" charset="0"/>
                      </a:rPr>
                      <m:t>𝑖</m:t>
                    </m:r>
                    <m:r>
                      <a:rPr lang="ja-JP" altLang="en-US" sz="1600" i="1">
                        <a:latin typeface="Cambria Math" panose="02040503050406030204" pitchFamily="18" charset="0"/>
                      </a:rPr>
                      <m:t>番目の</m:t>
                    </m:r>
                  </m:oMath>
                </a14:m>
                <a:r>
                  <a:rPr kumimoji="1" lang="ja-JP" altLang="en-US" sz="1600" dirty="0"/>
                  <a:t>レシピの食材コスト：</a:t>
                </a:r>
                <a:r>
                  <a:rPr lang="en-US" altLang="ja-JP" sz="16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b="0" i="1" smtClean="0">
                            <a:latin typeface="Cambria Math" panose="02040503050406030204" pitchFamily="18" charset="0"/>
                          </a:rPr>
                          <m:t>𝐺</m:t>
                        </m:r>
                      </m:e>
                      <m:sub>
                        <m:r>
                          <a:rPr lang="en-US" altLang="ja-JP" sz="1600" b="0" i="1" smtClean="0">
                            <a:latin typeface="Cambria Math" panose="02040503050406030204" pitchFamily="18" charset="0"/>
                          </a:rPr>
                          <m:t>𝑖</m:t>
                        </m:r>
                      </m:sub>
                    </m:sSub>
                  </m:oMath>
                </a14:m>
                <a:endParaRPr kumimoji="1" lang="en-US" altLang="ja-JP" sz="1600" b="0" i="1" dirty="0">
                  <a:latin typeface="Cambria Math" panose="02040503050406030204" pitchFamily="18" charset="0"/>
                </a:endParaRPr>
              </a:p>
              <a:p>
                <a14:m>
                  <m:oMath xmlns:m="http://schemas.openxmlformats.org/officeDocument/2006/math">
                    <m:r>
                      <a:rPr kumimoji="1" lang="en-US" altLang="ja-JP" sz="1600" b="0" i="1" smtClean="0">
                        <a:latin typeface="Cambria Math" panose="02040503050406030204" pitchFamily="18" charset="0"/>
                      </a:rPr>
                      <m:t>𝑖</m:t>
                    </m:r>
                    <m:r>
                      <a:rPr lang="ja-JP" altLang="en-US" sz="1600" i="1" smtClean="0">
                        <a:latin typeface="Cambria Math" panose="02040503050406030204" pitchFamily="18" charset="0"/>
                      </a:rPr>
                      <m:t>番目の</m:t>
                    </m:r>
                  </m:oMath>
                </a14:m>
                <a:r>
                  <a:rPr kumimoji="1" lang="ja-JP" altLang="en-US" sz="1600" dirty="0"/>
                  <a:t>レシピの</a:t>
                </a:r>
                <a14:m>
                  <m:oMath xmlns:m="http://schemas.openxmlformats.org/officeDocument/2006/math">
                    <m:r>
                      <a:rPr kumimoji="1" lang="en-US" altLang="ja-JP" sz="1600" b="0" i="1" smtClean="0">
                        <a:latin typeface="Cambria Math" panose="02040503050406030204" pitchFamily="18" charset="0"/>
                      </a:rPr>
                      <m:t>𝑚</m:t>
                    </m:r>
                  </m:oMath>
                </a14:m>
                <a:r>
                  <a:rPr kumimoji="1" lang="ja-JP" altLang="en-US" sz="1600" dirty="0"/>
                  <a:t>番目の材料の名前：</a:t>
                </a:r>
                <a:r>
                  <a:rPr lang="en-US" altLang="ja-JP" sz="16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𝑞</m:t>
                        </m:r>
                      </m:e>
                      <m:sub>
                        <m:r>
                          <a:rPr lang="en-US" altLang="ja-JP" sz="1600" i="1">
                            <a:latin typeface="Cambria Math" panose="02040503050406030204" pitchFamily="18" charset="0"/>
                          </a:rPr>
                          <m:t>𝑖𝑚</m:t>
                        </m:r>
                      </m:sub>
                    </m:sSub>
                  </m:oMath>
                </a14:m>
                <a:endParaRPr kumimoji="1" lang="ja-JP" altLang="en-US" sz="1600" dirty="0"/>
              </a:p>
              <a:p>
                <a14:m>
                  <m:oMath xmlns:m="http://schemas.openxmlformats.org/officeDocument/2006/math">
                    <m:r>
                      <a:rPr kumimoji="1" lang="en-US" altLang="ja-JP" sz="1600" b="0" i="1" smtClean="0">
                        <a:latin typeface="Cambria Math" panose="02040503050406030204" pitchFamily="18" charset="0"/>
                      </a:rPr>
                      <m:t>𝑖</m:t>
                    </m:r>
                    <m:r>
                      <a:rPr lang="ja-JP" altLang="en-US" sz="1600" i="1">
                        <a:latin typeface="Cambria Math" panose="02040503050406030204" pitchFamily="18" charset="0"/>
                      </a:rPr>
                      <m:t>番目の</m:t>
                    </m:r>
                  </m:oMath>
                </a14:m>
                <a:r>
                  <a:rPr kumimoji="1" lang="ja-JP" altLang="en-US" sz="1600" dirty="0"/>
                  <a:t>レシピの</a:t>
                </a:r>
                <a14:m>
                  <m:oMath xmlns:m="http://schemas.openxmlformats.org/officeDocument/2006/math">
                    <m:r>
                      <a:rPr lang="en-US" altLang="ja-JP" sz="1600" b="0" i="1" smtClean="0">
                        <a:latin typeface="Cambria Math" panose="02040503050406030204" pitchFamily="18" charset="0"/>
                      </a:rPr>
                      <m:t>𝑚</m:t>
                    </m:r>
                  </m:oMath>
                </a14:m>
                <a:r>
                  <a:rPr kumimoji="1" lang="ja-JP" altLang="en-US" sz="1600" dirty="0"/>
                  <a:t>番目の材料の量：</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𝑒</m:t>
                        </m:r>
                      </m:e>
                      <m:sub>
                        <m:r>
                          <a:rPr lang="en-US" altLang="ja-JP" i="1">
                            <a:latin typeface="Cambria Math" panose="02040503050406030204" pitchFamily="18" charset="0"/>
                          </a:rPr>
                          <m:t>𝑖𝑚</m:t>
                        </m:r>
                      </m:sub>
                    </m:sSub>
                  </m:oMath>
                </a14:m>
                <a:endParaRPr kumimoji="1" lang="ja-JP" altLang="en-US" sz="1600" dirty="0"/>
              </a:p>
              <a:p>
                <a14:m>
                  <m:oMath xmlns:m="http://schemas.openxmlformats.org/officeDocument/2006/math">
                    <m:r>
                      <a:rPr kumimoji="1" lang="en-US" altLang="ja-JP" sz="1600" b="0" i="1" smtClean="0">
                        <a:latin typeface="Cambria Math" panose="02040503050406030204" pitchFamily="18" charset="0"/>
                      </a:rPr>
                      <m:t>𝑖</m:t>
                    </m:r>
                    <m:r>
                      <a:rPr lang="ja-JP" altLang="en-US" sz="1600" i="1">
                        <a:latin typeface="Cambria Math" panose="02040503050406030204" pitchFamily="18" charset="0"/>
                      </a:rPr>
                      <m:t>番目の</m:t>
                    </m:r>
                  </m:oMath>
                </a14:m>
                <a:r>
                  <a:rPr kumimoji="1" lang="ja-JP" altLang="en-US" sz="1600" dirty="0"/>
                  <a:t>レシピの</a:t>
                </a:r>
                <a:r>
                  <a:rPr lang="en-US" altLang="ja-JP" sz="1600" dirty="0"/>
                  <a:t> </a:t>
                </a:r>
                <a14:m>
                  <m:oMath xmlns:m="http://schemas.openxmlformats.org/officeDocument/2006/math">
                    <m:r>
                      <a:rPr lang="en-US" altLang="ja-JP" sz="1600" b="0" i="1" smtClean="0">
                        <a:latin typeface="Cambria Math" panose="02040503050406030204" pitchFamily="18" charset="0"/>
                      </a:rPr>
                      <m:t>𝑙</m:t>
                    </m:r>
                    <m:r>
                      <a:rPr lang="en-US" altLang="ja-JP" sz="1600" i="1">
                        <a:latin typeface="Cambria Math" panose="02040503050406030204" pitchFamily="18" charset="0"/>
                      </a:rPr>
                      <m:t> </m:t>
                    </m:r>
                  </m:oMath>
                </a14:m>
                <a:r>
                  <a:rPr kumimoji="1" lang="ja-JP" altLang="en-US" sz="1600" dirty="0"/>
                  <a:t>番目の栄養素の名前：</a:t>
                </a:r>
                <a:r>
                  <a:rPr lang="en-US" altLang="ja-JP" sz="1600" dirty="0"/>
                  <a:t> </a:t>
                </a: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𝑛</m:t>
                        </m:r>
                      </m:e>
                      <m:sub>
                        <m:r>
                          <a:rPr lang="en-US" altLang="ja-JP" b="0" i="1" smtClean="0">
                            <a:latin typeface="Cambria Math" panose="02040503050406030204" pitchFamily="18" charset="0"/>
                          </a:rPr>
                          <m:t>𝑖𝑙</m:t>
                        </m:r>
                      </m:sub>
                    </m:sSub>
                  </m:oMath>
                </a14:m>
                <a:endParaRPr kumimoji="1" lang="ja-JP" altLang="en-US" sz="1600" dirty="0"/>
              </a:p>
              <a:p>
                <a14:m>
                  <m:oMath xmlns:m="http://schemas.openxmlformats.org/officeDocument/2006/math">
                    <m:r>
                      <a:rPr kumimoji="1" lang="en-US" altLang="ja-JP" sz="1600" b="0" i="1" smtClean="0">
                        <a:latin typeface="Cambria Math" panose="02040503050406030204" pitchFamily="18" charset="0"/>
                      </a:rPr>
                      <m:t>𝑖</m:t>
                    </m:r>
                    <m:r>
                      <a:rPr lang="ja-JP" altLang="en-US" sz="1600" i="1">
                        <a:latin typeface="Cambria Math" panose="02040503050406030204" pitchFamily="18" charset="0"/>
                      </a:rPr>
                      <m:t>番目の</m:t>
                    </m:r>
                  </m:oMath>
                </a14:m>
                <a:r>
                  <a:rPr kumimoji="1" lang="ja-JP" altLang="en-US" sz="1600" dirty="0"/>
                  <a:t>レシピの</a:t>
                </a:r>
                <a14:m>
                  <m:oMath xmlns:m="http://schemas.openxmlformats.org/officeDocument/2006/math">
                    <m:r>
                      <a:rPr lang="en-US" altLang="ja-JP" sz="1600" i="1">
                        <a:latin typeface="Cambria Math" panose="02040503050406030204" pitchFamily="18" charset="0"/>
                      </a:rPr>
                      <m:t> </m:t>
                    </m:r>
                    <m:r>
                      <a:rPr lang="en-US" altLang="ja-JP" sz="1600" b="0" i="1" smtClean="0">
                        <a:latin typeface="Cambria Math" panose="02040503050406030204" pitchFamily="18" charset="0"/>
                      </a:rPr>
                      <m:t>𝑙</m:t>
                    </m:r>
                  </m:oMath>
                </a14:m>
                <a:r>
                  <a:rPr kumimoji="1" lang="ja-JP" altLang="en-US" sz="1600" dirty="0"/>
                  <a:t>番目の栄養素の量：</a:t>
                </a:r>
                <a:r>
                  <a:rPr lang="en-US" altLang="ja-JP" sz="1600" dirty="0"/>
                  <a:t> </a:t>
                </a: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𝑖𝑙</m:t>
                        </m:r>
                      </m:sub>
                    </m:sSub>
                  </m:oMath>
                </a14:m>
                <a:endParaRPr kumimoji="1" lang="ja-JP" altLang="en-US" sz="1600" dirty="0"/>
              </a:p>
            </p:txBody>
          </p:sp>
        </mc:Choice>
        <mc:Fallback xmlns="">
          <p:sp>
            <p:nvSpPr>
              <p:cNvPr id="2" name="テキスト ボックス 1">
                <a:extLst>
                  <a:ext uri="{FF2B5EF4-FFF2-40B4-BE49-F238E27FC236}">
                    <a16:creationId xmlns:a16="http://schemas.microsoft.com/office/drawing/2014/main" id="{AFBDAF10-CF68-4609-B542-194B42FFCD8E}"/>
                  </a:ext>
                </a:extLst>
              </p:cNvPr>
              <p:cNvSpPr txBox="1">
                <a:spLocks noRot="1" noChangeAspect="1" noMove="1" noResize="1" noEditPoints="1" noAdjustHandles="1" noChangeArrowheads="1" noChangeShapeType="1" noTextEdit="1"/>
              </p:cNvSpPr>
              <p:nvPr/>
            </p:nvSpPr>
            <p:spPr>
              <a:xfrm>
                <a:off x="6844481" y="4098792"/>
                <a:ext cx="5186346" cy="1415772"/>
              </a:xfrm>
              <a:prstGeom prst="rect">
                <a:avLst/>
              </a:prstGeom>
              <a:blipFill>
                <a:blip r:embed="rId14"/>
                <a:stretch>
                  <a:fillRect t="-1288" b="-386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4577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7C9DE59-2F12-4727-8EB5-1E32A9581A8F}"/>
              </a:ext>
            </a:extLst>
          </p:cNvPr>
          <p:cNvSpPr/>
          <p:nvPr/>
        </p:nvSpPr>
        <p:spPr>
          <a:xfrm>
            <a:off x="474392" y="0"/>
            <a:ext cx="1171760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D17855BA-D904-4E39-8F69-5E1CDF718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2" y="1278562"/>
            <a:ext cx="6489404" cy="5076436"/>
          </a:xfrm>
          <a:prstGeom prst="rect">
            <a:avLst/>
          </a:prstGeom>
        </p:spPr>
      </p:pic>
      <p:pic>
        <p:nvPicPr>
          <p:cNvPr id="6" name="図 5">
            <a:extLst>
              <a:ext uri="{FF2B5EF4-FFF2-40B4-BE49-F238E27FC236}">
                <a16:creationId xmlns:a16="http://schemas.microsoft.com/office/drawing/2014/main" id="{937B5B81-4C24-4251-8573-730AF3CF5794}"/>
              </a:ext>
            </a:extLst>
          </p:cNvPr>
          <p:cNvPicPr>
            <a:picLocks noChangeAspect="1"/>
          </p:cNvPicPr>
          <p:nvPr/>
        </p:nvPicPr>
        <p:blipFill rotWithShape="1">
          <a:blip r:embed="rId3">
            <a:extLst>
              <a:ext uri="{28A0092B-C50C-407E-A947-70E740481C1C}">
                <a14:useLocalDpi xmlns:a14="http://schemas.microsoft.com/office/drawing/2010/main" val="0"/>
              </a:ext>
            </a:extLst>
          </a:blip>
          <a:srcRect l="2115" t="10227" r="8904"/>
          <a:stretch/>
        </p:blipFill>
        <p:spPr>
          <a:xfrm>
            <a:off x="474392" y="2788114"/>
            <a:ext cx="4890584" cy="3700554"/>
          </a:xfrm>
          <a:prstGeom prst="rect">
            <a:avLst/>
          </a:prstGeom>
        </p:spPr>
      </p:pic>
      <p:sp>
        <p:nvSpPr>
          <p:cNvPr id="7" name="テキスト ボックス 6">
            <a:extLst>
              <a:ext uri="{FF2B5EF4-FFF2-40B4-BE49-F238E27FC236}">
                <a16:creationId xmlns:a16="http://schemas.microsoft.com/office/drawing/2014/main" id="{8E357F35-3FCA-4627-9521-946E36BB7FA0}"/>
              </a:ext>
            </a:extLst>
          </p:cNvPr>
          <p:cNvSpPr txBox="1"/>
          <p:nvPr/>
        </p:nvSpPr>
        <p:spPr>
          <a:xfrm>
            <a:off x="1380878" y="6473279"/>
            <a:ext cx="3595810" cy="400110"/>
          </a:xfrm>
          <a:prstGeom prst="rect">
            <a:avLst/>
          </a:prstGeom>
          <a:noFill/>
        </p:spPr>
        <p:txBody>
          <a:bodyPr wrap="square" rtlCol="0">
            <a:spAutoFit/>
          </a:bodyPr>
          <a:lstStyle/>
          <a:p>
            <a:pPr algn="ctr"/>
            <a:r>
              <a:rPr kumimoji="1" lang="ja-JP" altLang="en-US" sz="2000" b="1" dirty="0"/>
              <a:t>図</a:t>
            </a:r>
            <a:r>
              <a:rPr kumimoji="1" lang="en-US" altLang="ja-JP" sz="2000" b="1" dirty="0"/>
              <a:t>13</a:t>
            </a:r>
            <a:r>
              <a:rPr kumimoji="1" lang="ja-JP" altLang="en-US" sz="2000" b="1" dirty="0"/>
              <a:t>　</a:t>
            </a:r>
            <a:r>
              <a:rPr lang="ja-JP" altLang="en-US" sz="2000" b="1" dirty="0"/>
              <a:t>出力されるパレート解</a:t>
            </a:r>
            <a:endParaRPr kumimoji="1" lang="ja-JP" altLang="en-US" sz="2000" b="1" dirty="0"/>
          </a:p>
        </p:txBody>
      </p:sp>
      <p:sp>
        <p:nvSpPr>
          <p:cNvPr id="8" name="テキスト ボックス 7">
            <a:extLst>
              <a:ext uri="{FF2B5EF4-FFF2-40B4-BE49-F238E27FC236}">
                <a16:creationId xmlns:a16="http://schemas.microsoft.com/office/drawing/2014/main" id="{9B618C38-5274-4DB2-9A10-F65CBFD70BEA}"/>
              </a:ext>
            </a:extLst>
          </p:cNvPr>
          <p:cNvSpPr txBox="1"/>
          <p:nvPr/>
        </p:nvSpPr>
        <p:spPr>
          <a:xfrm>
            <a:off x="7111201" y="6457890"/>
            <a:ext cx="3444948" cy="400110"/>
          </a:xfrm>
          <a:prstGeom prst="rect">
            <a:avLst/>
          </a:prstGeom>
          <a:noFill/>
        </p:spPr>
        <p:txBody>
          <a:bodyPr wrap="square" rtlCol="0">
            <a:spAutoFit/>
          </a:bodyPr>
          <a:lstStyle/>
          <a:p>
            <a:pPr algn="ctr"/>
            <a:r>
              <a:rPr kumimoji="1" lang="ja-JP" altLang="en-US" sz="2000" b="1" dirty="0"/>
              <a:t>図</a:t>
            </a:r>
            <a:r>
              <a:rPr kumimoji="1" lang="en-US" altLang="ja-JP" sz="2000" b="1" dirty="0"/>
              <a:t>14</a:t>
            </a:r>
            <a:r>
              <a:rPr kumimoji="1" lang="ja-JP" altLang="en-US" sz="2000" b="1" dirty="0"/>
              <a:t>　</a:t>
            </a:r>
            <a:r>
              <a:rPr lang="ja-JP" altLang="en-US" sz="2000" b="1" dirty="0"/>
              <a:t>選択画面</a:t>
            </a:r>
            <a:endParaRPr kumimoji="1" lang="ja-JP" altLang="en-US" sz="2000" b="1" dirty="0"/>
          </a:p>
        </p:txBody>
      </p:sp>
      <p:pic>
        <p:nvPicPr>
          <p:cNvPr id="10" name="Picture 2" descr="システム構成要素」 (C)Copyright,Toshiomi KOBAYASHI, - ppt download">
            <a:extLst>
              <a:ext uri="{FF2B5EF4-FFF2-40B4-BE49-F238E27FC236}">
                <a16:creationId xmlns:a16="http://schemas.microsoft.com/office/drawing/2014/main" id="{C090B9BD-067B-475B-A8B1-AFA00ABA4E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63" t="29383" r="8406" b="16667"/>
          <a:stretch/>
        </p:blipFill>
        <p:spPr bwMode="auto">
          <a:xfrm>
            <a:off x="1141290" y="124352"/>
            <a:ext cx="3835398" cy="2294430"/>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3B955E69-8D46-449E-84F2-9D5DE3BE8036}"/>
              </a:ext>
            </a:extLst>
          </p:cNvPr>
          <p:cNvSpPr/>
          <p:nvPr/>
        </p:nvSpPr>
        <p:spPr>
          <a:xfrm>
            <a:off x="1248549" y="2418782"/>
            <a:ext cx="3813865" cy="400110"/>
          </a:xfrm>
          <a:prstGeom prst="rect">
            <a:avLst/>
          </a:prstGeom>
        </p:spPr>
        <p:txBody>
          <a:bodyPr wrap="none">
            <a:spAutoFit/>
          </a:bodyPr>
          <a:lstStyle/>
          <a:p>
            <a:r>
              <a:rPr lang="ja-JP" altLang="en-US" sz="2000" b="1" dirty="0"/>
              <a:t>図</a:t>
            </a:r>
            <a:r>
              <a:rPr lang="en-US" altLang="ja-JP" sz="2000" b="1" dirty="0"/>
              <a:t>12</a:t>
            </a:r>
            <a:r>
              <a:rPr lang="ja-JP" altLang="en-US" sz="2000" b="1" dirty="0"/>
              <a:t>　対話型処理のイメージ　</a:t>
            </a:r>
          </a:p>
        </p:txBody>
      </p:sp>
    </p:spTree>
    <p:extLst>
      <p:ext uri="{BB962C8B-B14F-4D97-AF65-F5344CB8AC3E}">
        <p14:creationId xmlns:p14="http://schemas.microsoft.com/office/powerpoint/2010/main" val="49743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9F89E93-BDF5-42AD-9CFC-373FACD7C8C7}"/>
              </a:ext>
            </a:extLst>
          </p:cNvPr>
          <p:cNvSpPr/>
          <p:nvPr/>
        </p:nvSpPr>
        <p:spPr>
          <a:xfrm>
            <a:off x="36659" y="0"/>
            <a:ext cx="12192000" cy="6926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A71FF47-84C1-4A9C-88E8-D5361D508A25}"/>
              </a:ext>
            </a:extLst>
          </p:cNvPr>
          <p:cNvSpPr/>
          <p:nvPr/>
        </p:nvSpPr>
        <p:spPr>
          <a:xfrm>
            <a:off x="2538338" y="-11923"/>
            <a:ext cx="3153427" cy="400110"/>
          </a:xfrm>
          <a:prstGeom prst="rect">
            <a:avLst/>
          </a:prstGeom>
        </p:spPr>
        <p:txBody>
          <a:bodyPr wrap="none">
            <a:spAutoFit/>
          </a:bodyPr>
          <a:lstStyle/>
          <a:p>
            <a:r>
              <a:rPr lang="ja-JP" altLang="en-US" sz="2000" b="1" dirty="0"/>
              <a:t>表</a:t>
            </a:r>
            <a:r>
              <a:rPr lang="en-US" altLang="ja-JP" sz="2000" b="1" dirty="0"/>
              <a:t>1</a:t>
            </a:r>
            <a:r>
              <a:rPr lang="ja-JP" altLang="en-US" sz="2000" b="1" dirty="0"/>
              <a:t>　レシピデータの例　</a:t>
            </a:r>
          </a:p>
        </p:txBody>
      </p:sp>
      <p:sp>
        <p:nvSpPr>
          <p:cNvPr id="8" name="正方形/長方形 7">
            <a:extLst>
              <a:ext uri="{FF2B5EF4-FFF2-40B4-BE49-F238E27FC236}">
                <a16:creationId xmlns:a16="http://schemas.microsoft.com/office/drawing/2014/main" id="{A37767D4-D923-415A-A89A-42D04987244D}"/>
              </a:ext>
            </a:extLst>
          </p:cNvPr>
          <p:cNvSpPr/>
          <p:nvPr/>
        </p:nvSpPr>
        <p:spPr>
          <a:xfrm>
            <a:off x="8583925" y="7398"/>
            <a:ext cx="3409908" cy="400110"/>
          </a:xfrm>
          <a:prstGeom prst="rect">
            <a:avLst/>
          </a:prstGeom>
        </p:spPr>
        <p:txBody>
          <a:bodyPr wrap="none">
            <a:spAutoFit/>
          </a:bodyPr>
          <a:lstStyle/>
          <a:p>
            <a:r>
              <a:rPr lang="ja-JP" altLang="en-US" sz="2000" b="1" dirty="0"/>
              <a:t>表</a:t>
            </a:r>
            <a:r>
              <a:rPr lang="en-US" altLang="ja-JP" sz="2000" b="1" dirty="0"/>
              <a:t>2</a:t>
            </a:r>
            <a:r>
              <a:rPr lang="ja-JP" altLang="en-US" sz="2000" b="1" dirty="0"/>
              <a:t>　食材価格データの例　</a:t>
            </a:r>
          </a:p>
        </p:txBody>
      </p:sp>
      <p:pic>
        <p:nvPicPr>
          <p:cNvPr id="14" name="Picture 18" descr="https://i.gyazo.com/74bfc33b134cb2b5bfa08b7b8ed1cc59.png">
            <a:extLst>
              <a:ext uri="{FF2B5EF4-FFF2-40B4-BE49-F238E27FC236}">
                <a16:creationId xmlns:a16="http://schemas.microsoft.com/office/drawing/2014/main" id="{8476BE53-3238-453F-AEFE-EDF14CD91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8550" y="3935210"/>
            <a:ext cx="2840110" cy="300354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D94606C9-23C8-4DD6-A358-2BFCA045EE41}"/>
              </a:ext>
            </a:extLst>
          </p:cNvPr>
          <p:cNvSpPr txBox="1"/>
          <p:nvPr/>
        </p:nvSpPr>
        <p:spPr>
          <a:xfrm>
            <a:off x="9446917" y="3517744"/>
            <a:ext cx="2641601" cy="430887"/>
          </a:xfrm>
          <a:prstGeom prst="rect">
            <a:avLst/>
          </a:prstGeom>
          <a:noFill/>
        </p:spPr>
        <p:txBody>
          <a:bodyPr wrap="square" rtlCol="0">
            <a:spAutoFit/>
          </a:bodyPr>
          <a:lstStyle/>
          <a:p>
            <a:r>
              <a:rPr lang="ja-JP" altLang="en-US" sz="1100" dirty="0"/>
              <a:t>厚生労働省 「日本人の食事摂取基準」 </a:t>
            </a:r>
            <a:r>
              <a:rPr lang="en-US" altLang="ja-JP" sz="1100" dirty="0"/>
              <a:t>2022</a:t>
            </a:r>
            <a:r>
              <a:rPr lang="ja-JP" altLang="en-US" sz="1100" dirty="0"/>
              <a:t>年度版より</a:t>
            </a:r>
            <a:endParaRPr kumimoji="1" lang="ja-JP" altLang="en-US" sz="1100" dirty="0"/>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83FB1C6A-13DC-46AB-B89C-64037CD9B69B}"/>
                  </a:ext>
                </a:extLst>
              </p:cNvPr>
              <p:cNvSpPr txBox="1"/>
              <p:nvPr/>
            </p:nvSpPr>
            <p:spPr>
              <a:xfrm>
                <a:off x="0" y="3770627"/>
                <a:ext cx="3838353" cy="1354217"/>
              </a:xfrm>
              <a:prstGeom prst="rect">
                <a:avLst/>
              </a:prstGeom>
              <a:noFill/>
            </p:spPr>
            <p:txBody>
              <a:bodyPr wrap="square" rtlCol="0">
                <a:spAutoFit/>
              </a:bodyPr>
              <a:lstStyle/>
              <a:p>
                <a:r>
                  <a:rPr kumimoji="1" lang="en-US" altLang="ja-JP" b="1" dirty="0"/>
                  <a:t>&lt;</a:t>
                </a:r>
                <a:r>
                  <a:rPr kumimoji="1" lang="ja-JP" altLang="en-US" b="1" dirty="0"/>
                  <a:t>基礎代謝量</a:t>
                </a:r>
                <a:r>
                  <a:rPr kumimoji="1" lang="en-US" altLang="ja-JP" b="1" dirty="0"/>
                  <a:t>&gt;</a:t>
                </a:r>
              </a:p>
              <a:p>
                <a:endParaRPr kumimoji="1" lang="en-US" altLang="ja-JP" sz="2400" dirty="0"/>
              </a:p>
              <a:p>
                <a:r>
                  <a:rPr lang="ja-JP" altLang="en-US" sz="2000" dirty="0"/>
                  <a:t>基礎代謝量</a:t>
                </a:r>
                <a:r>
                  <a:rPr lang="en-US" altLang="ja-JP" sz="2000" dirty="0"/>
                  <a:t>(</a:t>
                </a:r>
                <a14:m>
                  <m:oMath xmlns:m="http://schemas.openxmlformats.org/officeDocument/2006/math">
                    <m:r>
                      <a:rPr lang="en-US" altLang="ja-JP" sz="2000" b="0" i="1" smtClean="0">
                        <a:latin typeface="Cambria Math" panose="02040503050406030204" pitchFamily="18" charset="0"/>
                      </a:rPr>
                      <m:t>𝑘𝑐𝑎𝑙</m:t>
                    </m:r>
                  </m:oMath>
                </a14:m>
                <a:r>
                  <a:rPr lang="en-US" altLang="ja-JP" sz="2000" dirty="0"/>
                  <a:t>/</a:t>
                </a:r>
                <a:r>
                  <a:rPr lang="ja-JP" altLang="en-US" sz="2000" dirty="0"/>
                  <a:t>日</a:t>
                </a:r>
                <a:r>
                  <a:rPr lang="en-US" altLang="ja-JP" sz="2000" dirty="0"/>
                  <a:t>)</a:t>
                </a:r>
              </a:p>
              <a:p>
                <a:pPr algn="r"/>
                <a:r>
                  <a:rPr lang="en-US" altLang="ja-JP" sz="2000" dirty="0"/>
                  <a:t>=</a:t>
                </a:r>
                <a:r>
                  <a:rPr lang="ja-JP" altLang="en-US" sz="2000" dirty="0"/>
                  <a:t>基礎代謝基準値</a:t>
                </a:r>
                <a:r>
                  <a:rPr lang="en-US" altLang="ja-JP" sz="2000" dirty="0"/>
                  <a:t>×</a:t>
                </a:r>
                <a:r>
                  <a:rPr lang="ja-JP" altLang="en-US" sz="2000" dirty="0"/>
                  <a:t>体重</a:t>
                </a:r>
                <a:r>
                  <a:rPr lang="en-US" altLang="ja-JP" sz="2000" dirty="0"/>
                  <a:t>(</a:t>
                </a:r>
                <a14:m>
                  <m:oMath xmlns:m="http://schemas.openxmlformats.org/officeDocument/2006/math">
                    <m:r>
                      <a:rPr lang="en-US" altLang="ja-JP" sz="2000" b="0" i="1" smtClean="0">
                        <a:latin typeface="Cambria Math" panose="02040503050406030204" pitchFamily="18" charset="0"/>
                      </a:rPr>
                      <m:t>𝑘𝑔</m:t>
                    </m:r>
                  </m:oMath>
                </a14:m>
                <a:r>
                  <a:rPr lang="en-US" altLang="ja-JP" sz="2000" dirty="0"/>
                  <a:t>)</a:t>
                </a:r>
                <a:endParaRPr kumimoji="1" lang="ja-JP" altLang="en-US" sz="2000" dirty="0"/>
              </a:p>
            </p:txBody>
          </p:sp>
        </mc:Choice>
        <mc:Fallback xmlns="">
          <p:sp>
            <p:nvSpPr>
              <p:cNvPr id="2" name="テキスト ボックス 1">
                <a:extLst>
                  <a:ext uri="{FF2B5EF4-FFF2-40B4-BE49-F238E27FC236}">
                    <a16:creationId xmlns:a16="http://schemas.microsoft.com/office/drawing/2014/main" id="{83FB1C6A-13DC-46AB-B89C-64037CD9B69B}"/>
                  </a:ext>
                </a:extLst>
              </p:cNvPr>
              <p:cNvSpPr txBox="1">
                <a:spLocks noRot="1" noChangeAspect="1" noMove="1" noResize="1" noEditPoints="1" noAdjustHandles="1" noChangeArrowheads="1" noChangeShapeType="1" noTextEdit="1"/>
              </p:cNvSpPr>
              <p:nvPr/>
            </p:nvSpPr>
            <p:spPr>
              <a:xfrm>
                <a:off x="0" y="3770627"/>
                <a:ext cx="3838353" cy="1354217"/>
              </a:xfrm>
              <a:prstGeom prst="rect">
                <a:avLst/>
              </a:prstGeom>
              <a:blipFill>
                <a:blip r:embed="rId3"/>
                <a:stretch>
                  <a:fillRect l="-1587" t="-2703" r="-1429" b="-76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F109EC6-836C-471A-89B1-72C6993A4C71}"/>
                  </a:ext>
                </a:extLst>
              </p:cNvPr>
              <p:cNvSpPr txBox="1"/>
              <p:nvPr/>
            </p:nvSpPr>
            <p:spPr>
              <a:xfrm>
                <a:off x="-49976" y="5471886"/>
                <a:ext cx="4175659" cy="1200329"/>
              </a:xfrm>
              <a:prstGeom prst="rect">
                <a:avLst/>
              </a:prstGeom>
              <a:noFill/>
            </p:spPr>
            <p:txBody>
              <a:bodyPr wrap="square" rtlCol="0">
                <a:spAutoFit/>
              </a:bodyPr>
              <a:lstStyle/>
              <a:p>
                <a:r>
                  <a:rPr kumimoji="1" lang="en-US" altLang="ja-JP" b="1" dirty="0"/>
                  <a:t>&lt;</a:t>
                </a:r>
                <a:r>
                  <a:rPr kumimoji="1" lang="ja-JP" altLang="en-US" b="1" dirty="0"/>
                  <a:t>必要推定エネルギー量</a:t>
                </a:r>
                <a:r>
                  <a:rPr kumimoji="1" lang="en-US" altLang="ja-JP" b="1" dirty="0"/>
                  <a:t>&gt;</a:t>
                </a:r>
              </a:p>
              <a:p>
                <a:endParaRPr kumimoji="1" lang="en-US" altLang="ja-JP" dirty="0"/>
              </a:p>
              <a:p>
                <a:r>
                  <a:rPr lang="ja-JP" altLang="en-US" dirty="0"/>
                  <a:t>必要推定エネルギー量</a:t>
                </a:r>
                <a:r>
                  <a:rPr lang="en-US" altLang="ja-JP" sz="1600" dirty="0"/>
                  <a:t>(</a:t>
                </a:r>
                <a14:m>
                  <m:oMath xmlns:m="http://schemas.openxmlformats.org/officeDocument/2006/math">
                    <m:r>
                      <a:rPr lang="en-US" altLang="ja-JP" sz="1600" b="0" i="1" smtClean="0">
                        <a:latin typeface="Cambria Math" panose="02040503050406030204" pitchFamily="18" charset="0"/>
                      </a:rPr>
                      <m:t>𝑘𝑐𝑎𝑙</m:t>
                    </m:r>
                  </m:oMath>
                </a14:m>
                <a:r>
                  <a:rPr lang="en-US" altLang="ja-JP" sz="1600" dirty="0"/>
                  <a:t>/</a:t>
                </a:r>
                <a:r>
                  <a:rPr lang="ja-JP" altLang="en-US" sz="1600" dirty="0"/>
                  <a:t>日</a:t>
                </a:r>
                <a:r>
                  <a:rPr lang="en-US" altLang="ja-JP" sz="1600" dirty="0"/>
                  <a:t>)</a:t>
                </a:r>
              </a:p>
              <a:p>
                <a:pPr algn="r"/>
                <a:r>
                  <a:rPr lang="en-US" altLang="ja-JP" dirty="0"/>
                  <a:t>=</a:t>
                </a:r>
                <a:r>
                  <a:rPr lang="ja-JP" altLang="en-US" dirty="0"/>
                  <a:t>基礎代謝量</a:t>
                </a:r>
                <a:r>
                  <a:rPr lang="en-US" altLang="ja-JP" dirty="0"/>
                  <a:t>×</a:t>
                </a:r>
                <a:r>
                  <a:rPr lang="ja-JP" altLang="en-US" dirty="0"/>
                  <a:t>身体活動レベル指数</a:t>
                </a:r>
                <a:endParaRPr kumimoji="1" lang="ja-JP" altLang="en-US" dirty="0"/>
              </a:p>
            </p:txBody>
          </p:sp>
        </mc:Choice>
        <mc:Fallback xmlns="">
          <p:sp>
            <p:nvSpPr>
              <p:cNvPr id="17" name="テキスト ボックス 16">
                <a:extLst>
                  <a:ext uri="{FF2B5EF4-FFF2-40B4-BE49-F238E27FC236}">
                    <a16:creationId xmlns:a16="http://schemas.microsoft.com/office/drawing/2014/main" id="{DF109EC6-836C-471A-89B1-72C6993A4C71}"/>
                  </a:ext>
                </a:extLst>
              </p:cNvPr>
              <p:cNvSpPr txBox="1">
                <a:spLocks noRot="1" noChangeAspect="1" noMove="1" noResize="1" noEditPoints="1" noAdjustHandles="1" noChangeArrowheads="1" noChangeShapeType="1" noTextEdit="1"/>
              </p:cNvSpPr>
              <p:nvPr/>
            </p:nvSpPr>
            <p:spPr>
              <a:xfrm>
                <a:off x="-49976" y="5471886"/>
                <a:ext cx="4175659" cy="1200329"/>
              </a:xfrm>
              <a:prstGeom prst="rect">
                <a:avLst/>
              </a:prstGeom>
              <a:blipFill>
                <a:blip r:embed="rId4"/>
                <a:stretch>
                  <a:fillRect l="-1314" t="-3046" r="-1168" b="-71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29B3A4C3-F03E-4245-9346-0DBB2BA67B56}"/>
                  </a:ext>
                </a:extLst>
              </p:cNvPr>
              <p:cNvSpPr txBox="1"/>
              <p:nvPr/>
            </p:nvSpPr>
            <p:spPr>
              <a:xfrm>
                <a:off x="4015549" y="3770694"/>
                <a:ext cx="5291228" cy="3043910"/>
              </a:xfrm>
              <a:prstGeom prst="rect">
                <a:avLst/>
              </a:prstGeom>
              <a:noFill/>
            </p:spPr>
            <p:txBody>
              <a:bodyPr wrap="square" rtlCol="0">
                <a:spAutoFit/>
              </a:bodyPr>
              <a:lstStyle/>
              <a:p>
                <a:r>
                  <a:rPr kumimoji="1" lang="en-US" altLang="ja-JP" sz="1600" b="1" dirty="0"/>
                  <a:t>&lt;</a:t>
                </a:r>
                <a:r>
                  <a:rPr kumimoji="1" lang="ja-JP" altLang="en-US" sz="1600" b="1" dirty="0"/>
                  <a:t>必要たんぱく質</a:t>
                </a:r>
                <a:r>
                  <a:rPr kumimoji="1" lang="en-US" altLang="ja-JP" sz="1600" b="1" dirty="0"/>
                  <a:t>&gt;</a:t>
                </a:r>
              </a:p>
              <a:p>
                <a:pPr algn="r"/>
                <a:r>
                  <a:rPr kumimoji="1" lang="ja-JP" altLang="en-US" sz="2000" dirty="0"/>
                  <a:t>たんぱく質</a:t>
                </a:r>
                <a:r>
                  <a:rPr kumimoji="1" lang="en-US" altLang="ja-JP" sz="2000" dirty="0"/>
                  <a:t>(</a:t>
                </a:r>
                <a14:m>
                  <m:oMath xmlns:m="http://schemas.openxmlformats.org/officeDocument/2006/math">
                    <m:r>
                      <a:rPr kumimoji="1" lang="en-US" altLang="ja-JP" sz="2000" b="0" i="1" smtClean="0">
                        <a:latin typeface="Cambria Math" panose="02040503050406030204" pitchFamily="18" charset="0"/>
                      </a:rPr>
                      <m:t>𝑔</m:t>
                    </m:r>
                  </m:oMath>
                </a14:m>
                <a:r>
                  <a:rPr kumimoji="1" lang="en-US" altLang="ja-JP" sz="2000" dirty="0"/>
                  <a:t>/</a:t>
                </a:r>
                <a:r>
                  <a:rPr lang="ja-JP" altLang="en-US" sz="2000" dirty="0"/>
                  <a:t>日</a:t>
                </a:r>
                <a:r>
                  <a:rPr kumimoji="1" lang="en-US" altLang="ja-JP" sz="2000" dirty="0"/>
                  <a:t>)=</a:t>
                </a:r>
                <a14:m>
                  <m:oMath xmlns:m="http://schemas.openxmlformats.org/officeDocument/2006/math">
                    <m:f>
                      <m:fPr>
                        <m:ctrlPr>
                          <a:rPr kumimoji="1" lang="en-US" altLang="ja-JP" sz="2000" i="1" smtClean="0">
                            <a:latin typeface="Cambria Math" panose="02040503050406030204" pitchFamily="18" charset="0"/>
                          </a:rPr>
                        </m:ctrlPr>
                      </m:fPr>
                      <m:num>
                        <m:r>
                          <a:rPr lang="ja-JP" altLang="en-US" sz="2000" i="1">
                            <a:latin typeface="Cambria Math" panose="02040503050406030204" pitchFamily="18" charset="0"/>
                          </a:rPr>
                          <m:t>必要推定エネルギー</m:t>
                        </m:r>
                        <m:r>
                          <a:rPr lang="en-US" altLang="ja-JP" sz="2000" i="1" smtClean="0">
                            <a:latin typeface="Cambria Math" panose="02040503050406030204" pitchFamily="18" charset="0"/>
                          </a:rPr>
                          <m:t>×</m:t>
                        </m:r>
                        <m:r>
                          <a:rPr lang="en-US" altLang="ja-JP" sz="2000" b="0" i="1" smtClean="0">
                            <a:latin typeface="Cambria Math" panose="02040503050406030204" pitchFamily="18" charset="0"/>
                          </a:rPr>
                          <m:t>0.13</m:t>
                        </m:r>
                      </m:num>
                      <m:den>
                        <m:r>
                          <a:rPr kumimoji="1" lang="en-US" altLang="ja-JP" sz="2000" b="0" i="1" smtClean="0">
                            <a:latin typeface="Cambria Math" panose="02040503050406030204" pitchFamily="18" charset="0"/>
                          </a:rPr>
                          <m:t>4(</m:t>
                        </m:r>
                        <m:r>
                          <a:rPr kumimoji="1" lang="en-US" altLang="ja-JP" sz="2000" b="0" i="1" smtClean="0">
                            <a:latin typeface="Cambria Math" panose="02040503050406030204" pitchFamily="18" charset="0"/>
                          </a:rPr>
                          <m:t>𝑘𝑐𝑎𝑙</m:t>
                        </m:r>
                        <m:r>
                          <a:rPr kumimoji="1" lang="en-US" altLang="ja-JP" sz="2000" b="0" i="1" smtClean="0">
                            <a:latin typeface="Cambria Math" panose="02040503050406030204" pitchFamily="18" charset="0"/>
                          </a:rPr>
                          <m:t>)</m:t>
                        </m:r>
                      </m:den>
                    </m:f>
                  </m:oMath>
                </a14:m>
                <a:endParaRPr kumimoji="1" lang="en-US" altLang="ja-JP" sz="1600" dirty="0"/>
              </a:p>
              <a:p>
                <a:pPr algn="r"/>
                <a:endParaRPr kumimoji="1" lang="en-US" altLang="ja-JP" sz="1600" b="1" dirty="0"/>
              </a:p>
              <a:p>
                <a:r>
                  <a:rPr lang="en-US" altLang="ja-JP" sz="1600" b="1" dirty="0"/>
                  <a:t>&lt;</a:t>
                </a:r>
                <a:r>
                  <a:rPr lang="ja-JP" altLang="en-US" sz="1600" b="1" dirty="0"/>
                  <a:t>必要脂質</a:t>
                </a:r>
                <a:r>
                  <a:rPr lang="en-US" altLang="ja-JP" sz="1600" b="1" dirty="0"/>
                  <a:t>&gt;</a:t>
                </a:r>
              </a:p>
              <a:p>
                <a:pPr algn="r"/>
                <a:r>
                  <a:rPr lang="ja-JP" altLang="en-US" sz="2000" dirty="0"/>
                  <a:t>脂質</a:t>
                </a:r>
                <a:r>
                  <a:rPr lang="en-US" altLang="ja-JP" sz="2000" dirty="0"/>
                  <a:t>(</a:t>
                </a:r>
                <a14:m>
                  <m:oMath xmlns:m="http://schemas.openxmlformats.org/officeDocument/2006/math">
                    <m:r>
                      <a:rPr lang="en-US" altLang="ja-JP" sz="2000" i="1">
                        <a:latin typeface="Cambria Math" panose="02040503050406030204" pitchFamily="18" charset="0"/>
                      </a:rPr>
                      <m:t>𝑔</m:t>
                    </m:r>
                  </m:oMath>
                </a14:m>
                <a:r>
                  <a:rPr lang="en-US" altLang="ja-JP" sz="2000" dirty="0"/>
                  <a:t>/</a:t>
                </a:r>
                <a:r>
                  <a:rPr lang="ja-JP" altLang="en-US" sz="2000" dirty="0"/>
                  <a:t>日</a:t>
                </a:r>
                <a:r>
                  <a:rPr lang="en-US" altLang="ja-JP" sz="2400" dirty="0"/>
                  <a:t>)=</a:t>
                </a:r>
                <a14:m>
                  <m:oMath xmlns:m="http://schemas.openxmlformats.org/officeDocument/2006/math">
                    <m:f>
                      <m:fPr>
                        <m:ctrlPr>
                          <a:rPr lang="en-US" altLang="ja-JP" sz="2000" i="1">
                            <a:latin typeface="Cambria Math" panose="02040503050406030204" pitchFamily="18" charset="0"/>
                          </a:rPr>
                        </m:ctrlPr>
                      </m:fPr>
                      <m:num>
                        <m:r>
                          <a:rPr lang="ja-JP" altLang="en-US" sz="2000" i="1">
                            <a:latin typeface="Cambria Math" panose="02040503050406030204" pitchFamily="18" charset="0"/>
                          </a:rPr>
                          <m:t>必要推定エネルギー</m:t>
                        </m:r>
                        <m:r>
                          <a:rPr lang="en-US" altLang="ja-JP" sz="2000" i="1">
                            <a:latin typeface="Cambria Math" panose="02040503050406030204" pitchFamily="18" charset="0"/>
                          </a:rPr>
                          <m:t>×0.</m:t>
                        </m:r>
                        <m:r>
                          <a:rPr lang="en-US" altLang="ja-JP" sz="2000" b="0" i="1" smtClean="0">
                            <a:latin typeface="Cambria Math" panose="02040503050406030204" pitchFamily="18" charset="0"/>
                          </a:rPr>
                          <m:t>15</m:t>
                        </m:r>
                      </m:num>
                      <m:den>
                        <m:r>
                          <a:rPr lang="en-US" altLang="ja-JP" sz="2000" b="0" i="1" smtClean="0">
                            <a:latin typeface="Cambria Math" panose="02040503050406030204" pitchFamily="18" charset="0"/>
                          </a:rPr>
                          <m:t>9</m:t>
                        </m:r>
                        <m:r>
                          <a:rPr lang="en-US" altLang="ja-JP" sz="2000" i="1">
                            <a:latin typeface="Cambria Math" panose="02040503050406030204" pitchFamily="18" charset="0"/>
                          </a:rPr>
                          <m:t>(</m:t>
                        </m:r>
                        <m:r>
                          <a:rPr lang="en-US" altLang="ja-JP" sz="2000" b="0" i="1" smtClean="0">
                            <a:latin typeface="Cambria Math" panose="02040503050406030204" pitchFamily="18" charset="0"/>
                          </a:rPr>
                          <m:t>𝑘𝑐𝑎𝑙</m:t>
                        </m:r>
                        <m:r>
                          <a:rPr lang="en-US" altLang="ja-JP" sz="2000" i="1">
                            <a:latin typeface="Cambria Math" panose="02040503050406030204" pitchFamily="18" charset="0"/>
                          </a:rPr>
                          <m:t>)</m:t>
                        </m:r>
                      </m:den>
                    </m:f>
                  </m:oMath>
                </a14:m>
                <a:endParaRPr lang="en-US" altLang="ja-JP" dirty="0"/>
              </a:p>
              <a:p>
                <a:pPr algn="r"/>
                <a:endParaRPr lang="en-US" altLang="ja-JP" sz="1600" dirty="0"/>
              </a:p>
              <a:p>
                <a:r>
                  <a:rPr kumimoji="1" lang="en-US" altLang="ja-JP" sz="1600" b="1" dirty="0"/>
                  <a:t>&lt;</a:t>
                </a:r>
                <a:r>
                  <a:rPr kumimoji="1" lang="ja-JP" altLang="en-US" sz="1600" b="1" dirty="0"/>
                  <a:t>必要</a:t>
                </a:r>
                <a:r>
                  <a:rPr lang="ja-JP" altLang="en-US" sz="1600" b="1" dirty="0"/>
                  <a:t>炭水化物</a:t>
                </a:r>
                <a:r>
                  <a:rPr kumimoji="1" lang="en-US" altLang="ja-JP" sz="1600" b="1" dirty="0"/>
                  <a:t>&gt;</a:t>
                </a:r>
              </a:p>
              <a:p>
                <a:pPr algn="r"/>
                <a:r>
                  <a:rPr kumimoji="1" lang="ja-JP" altLang="en-US" sz="2000" dirty="0"/>
                  <a:t>炭水化物</a:t>
                </a:r>
                <a:r>
                  <a:rPr kumimoji="1" lang="en-US" altLang="ja-JP" sz="2000" dirty="0"/>
                  <a:t>(</a:t>
                </a:r>
                <a14:m>
                  <m:oMath xmlns:m="http://schemas.openxmlformats.org/officeDocument/2006/math">
                    <m:r>
                      <a:rPr kumimoji="1" lang="en-US" altLang="ja-JP" sz="2000" b="0" i="1" smtClean="0">
                        <a:latin typeface="Cambria Math" panose="02040503050406030204" pitchFamily="18" charset="0"/>
                      </a:rPr>
                      <m:t>𝑔</m:t>
                    </m:r>
                  </m:oMath>
                </a14:m>
                <a:r>
                  <a:rPr kumimoji="1" lang="en-US" altLang="ja-JP" sz="2000" dirty="0"/>
                  <a:t>/</a:t>
                </a:r>
                <a:r>
                  <a:rPr lang="ja-JP" altLang="en-US" sz="2000" dirty="0"/>
                  <a:t>日</a:t>
                </a:r>
                <a:r>
                  <a:rPr kumimoji="1" lang="en-US" altLang="ja-JP" sz="2400" dirty="0"/>
                  <a:t>)=</a:t>
                </a:r>
                <a14:m>
                  <m:oMath xmlns:m="http://schemas.openxmlformats.org/officeDocument/2006/math">
                    <m:f>
                      <m:fPr>
                        <m:ctrlPr>
                          <a:rPr kumimoji="1" lang="en-US" altLang="ja-JP" sz="2000" i="1" smtClean="0">
                            <a:latin typeface="Cambria Math" panose="02040503050406030204" pitchFamily="18" charset="0"/>
                          </a:rPr>
                        </m:ctrlPr>
                      </m:fPr>
                      <m:num>
                        <m:r>
                          <a:rPr lang="ja-JP" altLang="en-US" sz="2000" i="1">
                            <a:latin typeface="Cambria Math" panose="02040503050406030204" pitchFamily="18" charset="0"/>
                          </a:rPr>
                          <m:t>必要推定エネルギー</m:t>
                        </m:r>
                        <m:r>
                          <a:rPr lang="en-US" altLang="ja-JP" sz="2000" i="1" smtClean="0">
                            <a:latin typeface="Cambria Math" panose="02040503050406030204" pitchFamily="18" charset="0"/>
                          </a:rPr>
                          <m:t>×</m:t>
                        </m:r>
                        <m:r>
                          <a:rPr lang="en-US" altLang="ja-JP" sz="2000" b="0" i="1" smtClean="0">
                            <a:latin typeface="Cambria Math" panose="02040503050406030204" pitchFamily="18" charset="0"/>
                          </a:rPr>
                          <m:t>0.4</m:t>
                        </m:r>
                      </m:num>
                      <m:den>
                        <m:r>
                          <a:rPr kumimoji="1" lang="en-US" altLang="ja-JP" sz="2000" b="0" i="1" smtClean="0">
                            <a:latin typeface="Cambria Math" panose="02040503050406030204" pitchFamily="18" charset="0"/>
                          </a:rPr>
                          <m:t>4(</m:t>
                        </m:r>
                        <m:r>
                          <a:rPr kumimoji="1" lang="en-US" altLang="ja-JP" sz="2000" b="0" i="1" smtClean="0">
                            <a:latin typeface="Cambria Math" panose="02040503050406030204" pitchFamily="18" charset="0"/>
                          </a:rPr>
                          <m:t>𝑘𝑐𝑎𝑙</m:t>
                        </m:r>
                        <m:r>
                          <a:rPr kumimoji="1" lang="en-US" altLang="ja-JP" sz="2000" b="0" i="1" smtClean="0">
                            <a:latin typeface="Cambria Math" panose="02040503050406030204" pitchFamily="18" charset="0"/>
                          </a:rPr>
                          <m:t>)</m:t>
                        </m:r>
                      </m:den>
                    </m:f>
                  </m:oMath>
                </a14:m>
                <a:endParaRPr kumimoji="1" lang="en-US" altLang="ja-JP" dirty="0"/>
              </a:p>
            </p:txBody>
          </p:sp>
        </mc:Choice>
        <mc:Fallback xmlns="">
          <p:sp>
            <p:nvSpPr>
              <p:cNvPr id="5" name="テキスト ボックス 4">
                <a:extLst>
                  <a:ext uri="{FF2B5EF4-FFF2-40B4-BE49-F238E27FC236}">
                    <a16:creationId xmlns:a16="http://schemas.microsoft.com/office/drawing/2014/main" id="{29B3A4C3-F03E-4245-9346-0DBB2BA67B56}"/>
                  </a:ext>
                </a:extLst>
              </p:cNvPr>
              <p:cNvSpPr txBox="1">
                <a:spLocks noRot="1" noChangeAspect="1" noMove="1" noResize="1" noEditPoints="1" noAdjustHandles="1" noChangeArrowheads="1" noChangeShapeType="1" noTextEdit="1"/>
              </p:cNvSpPr>
              <p:nvPr/>
            </p:nvSpPr>
            <p:spPr>
              <a:xfrm>
                <a:off x="4015549" y="3770694"/>
                <a:ext cx="5291228" cy="3043910"/>
              </a:xfrm>
              <a:prstGeom prst="rect">
                <a:avLst/>
              </a:prstGeom>
              <a:blipFill>
                <a:blip r:embed="rId5"/>
                <a:stretch>
                  <a:fillRect l="-691" t="-601" b="-1002"/>
                </a:stretch>
              </a:blipFill>
            </p:spPr>
            <p:txBody>
              <a:bodyPr/>
              <a:lstStyle/>
              <a:p>
                <a:r>
                  <a:rPr lang="ja-JP" altLang="en-US">
                    <a:noFill/>
                  </a:rPr>
                  <a:t> </a:t>
                </a:r>
              </a:p>
            </p:txBody>
          </p:sp>
        </mc:Fallback>
      </mc:AlternateContent>
      <p:pic>
        <p:nvPicPr>
          <p:cNvPr id="20" name="図 19">
            <a:extLst>
              <a:ext uri="{FF2B5EF4-FFF2-40B4-BE49-F238E27FC236}">
                <a16:creationId xmlns:a16="http://schemas.microsoft.com/office/drawing/2014/main" id="{AD1D7CAA-8E8B-476F-A839-5FD005891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601" y="388187"/>
            <a:ext cx="7289452" cy="3164442"/>
          </a:xfrm>
          <a:prstGeom prst="rect">
            <a:avLst/>
          </a:prstGeom>
          <a:noFill/>
          <a:ln>
            <a:solidFill>
              <a:schemeClr val="tx1"/>
            </a:solidFill>
          </a:ln>
        </p:spPr>
      </p:pic>
      <p:pic>
        <p:nvPicPr>
          <p:cNvPr id="22" name="図 21">
            <a:extLst>
              <a:ext uri="{FF2B5EF4-FFF2-40B4-BE49-F238E27FC236}">
                <a16:creationId xmlns:a16="http://schemas.microsoft.com/office/drawing/2014/main" id="{4C5E00F0-20EC-4C15-8CF3-65061E761C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9745" y="425050"/>
            <a:ext cx="3722561" cy="2915206"/>
          </a:xfrm>
          <a:prstGeom prst="rect">
            <a:avLst/>
          </a:prstGeom>
          <a:ln>
            <a:solidFill>
              <a:schemeClr val="tx1"/>
            </a:solidFill>
          </a:ln>
        </p:spPr>
      </p:pic>
    </p:spTree>
    <p:extLst>
      <p:ext uri="{BB962C8B-B14F-4D97-AF65-F5344CB8AC3E}">
        <p14:creationId xmlns:p14="http://schemas.microsoft.com/office/powerpoint/2010/main" val="260387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DD4FFCA-5974-4E44-9169-E944A9FEEDC0}"/>
              </a:ext>
            </a:extLst>
          </p:cNvPr>
          <p:cNvSpPr/>
          <p:nvPr/>
        </p:nvSpPr>
        <p:spPr>
          <a:xfrm>
            <a:off x="488742" y="0"/>
            <a:ext cx="11703257" cy="6838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D765B435-89F9-4ED8-A183-9706AD67D6D9}"/>
              </a:ext>
            </a:extLst>
          </p:cNvPr>
          <p:cNvPicPr>
            <a:picLocks noChangeAspect="1"/>
          </p:cNvPicPr>
          <p:nvPr/>
        </p:nvPicPr>
        <p:blipFill>
          <a:blip r:embed="rId2"/>
          <a:stretch>
            <a:fillRect/>
          </a:stretch>
        </p:blipFill>
        <p:spPr>
          <a:xfrm>
            <a:off x="8240131" y="450030"/>
            <a:ext cx="3924076" cy="3536371"/>
          </a:xfrm>
          <a:prstGeom prst="rect">
            <a:avLst/>
          </a:prstGeom>
        </p:spPr>
      </p:pic>
      <p:pic>
        <p:nvPicPr>
          <p:cNvPr id="4" name="図 3">
            <a:extLst>
              <a:ext uri="{FF2B5EF4-FFF2-40B4-BE49-F238E27FC236}">
                <a16:creationId xmlns:a16="http://schemas.microsoft.com/office/drawing/2014/main" id="{1C2116F2-FB97-4390-A70F-A2A47EC77D63}"/>
              </a:ext>
            </a:extLst>
          </p:cNvPr>
          <p:cNvPicPr>
            <a:picLocks noChangeAspect="1"/>
          </p:cNvPicPr>
          <p:nvPr/>
        </p:nvPicPr>
        <p:blipFill>
          <a:blip r:embed="rId3"/>
          <a:stretch>
            <a:fillRect/>
          </a:stretch>
        </p:blipFill>
        <p:spPr>
          <a:xfrm>
            <a:off x="608584" y="450031"/>
            <a:ext cx="3110322" cy="2980309"/>
          </a:xfrm>
          <a:prstGeom prst="rect">
            <a:avLst/>
          </a:prstGeom>
        </p:spPr>
      </p:pic>
      <p:pic>
        <p:nvPicPr>
          <p:cNvPr id="6" name="図 5">
            <a:extLst>
              <a:ext uri="{FF2B5EF4-FFF2-40B4-BE49-F238E27FC236}">
                <a16:creationId xmlns:a16="http://schemas.microsoft.com/office/drawing/2014/main" id="{FF7C26AC-B477-4E50-9172-4FA083939D89}"/>
              </a:ext>
            </a:extLst>
          </p:cNvPr>
          <p:cNvPicPr>
            <a:picLocks noChangeAspect="1"/>
          </p:cNvPicPr>
          <p:nvPr/>
        </p:nvPicPr>
        <p:blipFill>
          <a:blip r:embed="rId4"/>
          <a:stretch>
            <a:fillRect/>
          </a:stretch>
        </p:blipFill>
        <p:spPr>
          <a:xfrm>
            <a:off x="4412219" y="422978"/>
            <a:ext cx="3367562" cy="2976364"/>
          </a:xfrm>
          <a:prstGeom prst="rect">
            <a:avLst/>
          </a:prstGeom>
        </p:spPr>
      </p:pic>
      <p:sp>
        <p:nvSpPr>
          <p:cNvPr id="7" name="テキスト ボックス 6">
            <a:extLst>
              <a:ext uri="{FF2B5EF4-FFF2-40B4-BE49-F238E27FC236}">
                <a16:creationId xmlns:a16="http://schemas.microsoft.com/office/drawing/2014/main" id="{CFC8673F-5E7A-47B6-9204-4AE463B605A9}"/>
              </a:ext>
            </a:extLst>
          </p:cNvPr>
          <p:cNvSpPr txBox="1"/>
          <p:nvPr/>
        </p:nvSpPr>
        <p:spPr>
          <a:xfrm>
            <a:off x="4500448" y="19537"/>
            <a:ext cx="3156491" cy="400110"/>
          </a:xfrm>
          <a:prstGeom prst="rect">
            <a:avLst/>
          </a:prstGeom>
          <a:noFill/>
        </p:spPr>
        <p:txBody>
          <a:bodyPr wrap="square" rtlCol="0">
            <a:spAutoFit/>
          </a:bodyPr>
          <a:lstStyle/>
          <a:p>
            <a:pPr algn="ctr"/>
            <a:r>
              <a:rPr lang="ja-JP" altLang="en-US" sz="2000" b="1" dirty="0"/>
              <a:t>表</a:t>
            </a:r>
            <a:r>
              <a:rPr lang="en-US" altLang="ja-JP" sz="2000" b="1" dirty="0"/>
              <a:t>4</a:t>
            </a:r>
            <a:r>
              <a:rPr lang="ja-JP" altLang="en-US" sz="2000" b="1" dirty="0"/>
              <a:t>　健常者のパラメータ</a:t>
            </a:r>
            <a:endParaRPr kumimoji="1" lang="ja-JP" altLang="en-US" sz="2000" b="1" dirty="0"/>
          </a:p>
        </p:txBody>
      </p:sp>
      <p:sp>
        <p:nvSpPr>
          <p:cNvPr id="15" name="テキスト ボックス 14">
            <a:extLst>
              <a:ext uri="{FF2B5EF4-FFF2-40B4-BE49-F238E27FC236}">
                <a16:creationId xmlns:a16="http://schemas.microsoft.com/office/drawing/2014/main" id="{4FF7F1DF-F531-4C3B-A951-1CD12D98BDF1}"/>
              </a:ext>
            </a:extLst>
          </p:cNvPr>
          <p:cNvSpPr txBox="1"/>
          <p:nvPr/>
        </p:nvSpPr>
        <p:spPr>
          <a:xfrm>
            <a:off x="8438482" y="19537"/>
            <a:ext cx="3264775" cy="400110"/>
          </a:xfrm>
          <a:prstGeom prst="rect">
            <a:avLst/>
          </a:prstGeom>
          <a:noFill/>
        </p:spPr>
        <p:txBody>
          <a:bodyPr wrap="square" rtlCol="0">
            <a:spAutoFit/>
          </a:bodyPr>
          <a:lstStyle/>
          <a:p>
            <a:pPr algn="ctr"/>
            <a:r>
              <a:rPr lang="ja-JP" altLang="en-US" sz="2000" b="1" dirty="0"/>
              <a:t>表</a:t>
            </a:r>
            <a:r>
              <a:rPr lang="en-US" altLang="ja-JP" sz="2000" b="1" dirty="0"/>
              <a:t>5</a:t>
            </a:r>
            <a:r>
              <a:rPr lang="ja-JP" altLang="en-US" sz="2000" b="1" dirty="0"/>
              <a:t>　設定した制約条件</a:t>
            </a:r>
            <a:endParaRPr kumimoji="1" lang="ja-JP" altLang="en-US" sz="2000" b="1" dirty="0"/>
          </a:p>
        </p:txBody>
      </p:sp>
      <p:sp>
        <p:nvSpPr>
          <p:cNvPr id="17" name="テキスト ボックス 16">
            <a:extLst>
              <a:ext uri="{FF2B5EF4-FFF2-40B4-BE49-F238E27FC236}">
                <a16:creationId xmlns:a16="http://schemas.microsoft.com/office/drawing/2014/main" id="{352AAC26-7EBB-4634-9E71-2133E08856BA}"/>
              </a:ext>
            </a:extLst>
          </p:cNvPr>
          <p:cNvSpPr txBox="1"/>
          <p:nvPr/>
        </p:nvSpPr>
        <p:spPr>
          <a:xfrm>
            <a:off x="562414" y="49921"/>
            <a:ext cx="3156491" cy="400110"/>
          </a:xfrm>
          <a:prstGeom prst="rect">
            <a:avLst/>
          </a:prstGeom>
          <a:noFill/>
        </p:spPr>
        <p:txBody>
          <a:bodyPr wrap="square" rtlCol="0">
            <a:spAutoFit/>
          </a:bodyPr>
          <a:lstStyle/>
          <a:p>
            <a:pPr algn="ctr"/>
            <a:r>
              <a:rPr lang="ja-JP" altLang="en-US" sz="2000" b="1" dirty="0"/>
              <a:t>表</a:t>
            </a:r>
            <a:r>
              <a:rPr lang="en-US" altLang="ja-JP" sz="2000" b="1" dirty="0"/>
              <a:t>3</a:t>
            </a:r>
            <a:r>
              <a:rPr lang="ja-JP" altLang="en-US" sz="2000" b="1" dirty="0"/>
              <a:t>　出力されたレシピ</a:t>
            </a:r>
            <a:endParaRPr kumimoji="1" lang="ja-JP" altLang="en-US" sz="2000" b="1" dirty="0"/>
          </a:p>
        </p:txBody>
      </p:sp>
      <p:pic>
        <p:nvPicPr>
          <p:cNvPr id="5" name="図 4">
            <a:extLst>
              <a:ext uri="{FF2B5EF4-FFF2-40B4-BE49-F238E27FC236}">
                <a16:creationId xmlns:a16="http://schemas.microsoft.com/office/drawing/2014/main" id="{29563736-DD4B-485E-A687-2F29C13209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3" y="3537857"/>
            <a:ext cx="6781044" cy="2994592"/>
          </a:xfrm>
          <a:prstGeom prst="rect">
            <a:avLst/>
          </a:prstGeom>
          <a:ln w="25400">
            <a:solidFill>
              <a:schemeClr val="tx1"/>
            </a:solidFill>
          </a:ln>
        </p:spPr>
      </p:pic>
      <p:sp>
        <p:nvSpPr>
          <p:cNvPr id="11" name="四角形: 角を丸くする 10">
            <a:extLst>
              <a:ext uri="{FF2B5EF4-FFF2-40B4-BE49-F238E27FC236}">
                <a16:creationId xmlns:a16="http://schemas.microsoft.com/office/drawing/2014/main" id="{9BEA1A7C-B72A-4F71-9BAB-82966E9B53B9}"/>
              </a:ext>
            </a:extLst>
          </p:cNvPr>
          <p:cNvSpPr/>
          <p:nvPr/>
        </p:nvSpPr>
        <p:spPr>
          <a:xfrm>
            <a:off x="8201160" y="4319876"/>
            <a:ext cx="3739417" cy="1990386"/>
          </a:xfrm>
          <a:prstGeom prst="round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F311832-2EA0-4DA0-BA88-33BF401D3D11}"/>
              </a:ext>
            </a:extLst>
          </p:cNvPr>
          <p:cNvSpPr txBox="1"/>
          <p:nvPr/>
        </p:nvSpPr>
        <p:spPr>
          <a:xfrm>
            <a:off x="8324331" y="4653349"/>
            <a:ext cx="3378926" cy="1323439"/>
          </a:xfrm>
          <a:prstGeom prst="rect">
            <a:avLst/>
          </a:prstGeom>
          <a:noFill/>
        </p:spPr>
        <p:txBody>
          <a:bodyPr wrap="square" rtlCol="0">
            <a:spAutoFit/>
          </a:bodyPr>
          <a:lstStyle/>
          <a:p>
            <a:r>
              <a:rPr kumimoji="1" lang="ja-JP" altLang="en-US" sz="2000" dirty="0"/>
              <a:t>・表</a:t>
            </a:r>
            <a:r>
              <a:rPr lang="en-US" altLang="ja-JP" sz="2000" dirty="0"/>
              <a:t>4</a:t>
            </a:r>
            <a:r>
              <a:rPr lang="ja-JP" altLang="en-US" sz="2000" dirty="0"/>
              <a:t>と</a:t>
            </a:r>
            <a:r>
              <a:rPr kumimoji="1" lang="ja-JP" altLang="en-US" sz="2000" dirty="0"/>
              <a:t>表</a:t>
            </a:r>
            <a:r>
              <a:rPr lang="en-US" altLang="ja-JP" sz="2000" dirty="0"/>
              <a:t>5</a:t>
            </a:r>
            <a:r>
              <a:rPr kumimoji="1" lang="ja-JP" altLang="en-US" sz="2000" dirty="0"/>
              <a:t>を比較すると，</a:t>
            </a:r>
            <a:endParaRPr kumimoji="1" lang="en-US" altLang="ja-JP" sz="2000" dirty="0"/>
          </a:p>
          <a:p>
            <a:r>
              <a:rPr kumimoji="1" lang="ja-JP" altLang="en-US" sz="2000" dirty="0"/>
              <a:t>　制約条件を満たしながら</a:t>
            </a:r>
            <a:endParaRPr kumimoji="1" lang="en-US" altLang="ja-JP" sz="2000" dirty="0"/>
          </a:p>
          <a:p>
            <a:r>
              <a:rPr kumimoji="1" lang="ja-JP" altLang="en-US" sz="2000" dirty="0"/>
              <a:t>　</a:t>
            </a:r>
            <a:r>
              <a:rPr kumimoji="1" lang="en-US" altLang="ja-JP" sz="2000" dirty="0"/>
              <a:t>1</a:t>
            </a:r>
            <a:r>
              <a:rPr kumimoji="1" lang="ja-JP" altLang="en-US" sz="2000" dirty="0"/>
              <a:t>日分の献立作成が</a:t>
            </a:r>
            <a:endParaRPr kumimoji="1" lang="en-US" altLang="ja-JP" sz="2000" dirty="0"/>
          </a:p>
          <a:p>
            <a:r>
              <a:rPr kumimoji="1" lang="ja-JP" altLang="en-US" sz="2000" dirty="0"/>
              <a:t>　できていることが分かる．</a:t>
            </a:r>
          </a:p>
        </p:txBody>
      </p:sp>
      <p:sp>
        <p:nvSpPr>
          <p:cNvPr id="13" name="テキスト ボックス 12">
            <a:extLst>
              <a:ext uri="{FF2B5EF4-FFF2-40B4-BE49-F238E27FC236}">
                <a16:creationId xmlns:a16="http://schemas.microsoft.com/office/drawing/2014/main" id="{785A9B2E-AAC5-4C75-BBE3-864618CC067A}"/>
              </a:ext>
            </a:extLst>
          </p:cNvPr>
          <p:cNvSpPr txBox="1"/>
          <p:nvPr/>
        </p:nvSpPr>
        <p:spPr>
          <a:xfrm>
            <a:off x="2395891" y="6511245"/>
            <a:ext cx="3624223" cy="400110"/>
          </a:xfrm>
          <a:prstGeom prst="rect">
            <a:avLst/>
          </a:prstGeom>
          <a:noFill/>
        </p:spPr>
        <p:txBody>
          <a:bodyPr wrap="square" rtlCol="0">
            <a:spAutoFit/>
          </a:bodyPr>
          <a:lstStyle/>
          <a:p>
            <a:pPr algn="ctr"/>
            <a:r>
              <a:rPr lang="ja-JP" altLang="en-US" sz="2000" b="1" dirty="0"/>
              <a:t>図</a:t>
            </a:r>
            <a:r>
              <a:rPr lang="en-US" altLang="ja-JP" sz="2000" b="1" dirty="0"/>
              <a:t>15</a:t>
            </a:r>
            <a:r>
              <a:rPr lang="ja-JP" altLang="en-US" sz="2000" b="1" dirty="0"/>
              <a:t>　出力されたレシピの例</a:t>
            </a:r>
            <a:endParaRPr kumimoji="1" lang="ja-JP" altLang="en-US" sz="2000" b="1" dirty="0"/>
          </a:p>
        </p:txBody>
      </p:sp>
    </p:spTree>
    <p:extLst>
      <p:ext uri="{BB962C8B-B14F-4D97-AF65-F5344CB8AC3E}">
        <p14:creationId xmlns:p14="http://schemas.microsoft.com/office/powerpoint/2010/main" val="968145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C9A4663-2D49-4207-B42E-EB95585273D3}"/>
              </a:ext>
            </a:extLst>
          </p:cNvPr>
          <p:cNvSpPr/>
          <p:nvPr/>
        </p:nvSpPr>
        <p:spPr>
          <a:xfrm>
            <a:off x="0" y="1425506"/>
            <a:ext cx="12192000" cy="418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E400226-4101-4F22-9BC1-EA9CB9D853DE}"/>
              </a:ext>
            </a:extLst>
          </p:cNvPr>
          <p:cNvPicPr>
            <a:picLocks noChangeAspect="1"/>
          </p:cNvPicPr>
          <p:nvPr/>
        </p:nvPicPr>
        <p:blipFill>
          <a:blip r:embed="rId2"/>
          <a:stretch>
            <a:fillRect/>
          </a:stretch>
        </p:blipFill>
        <p:spPr>
          <a:xfrm>
            <a:off x="0" y="2001213"/>
            <a:ext cx="12192000" cy="1427787"/>
          </a:xfrm>
          <a:prstGeom prst="rect">
            <a:avLst/>
          </a:prstGeom>
        </p:spPr>
      </p:pic>
      <p:pic>
        <p:nvPicPr>
          <p:cNvPr id="10" name="図 9">
            <a:extLst>
              <a:ext uri="{FF2B5EF4-FFF2-40B4-BE49-F238E27FC236}">
                <a16:creationId xmlns:a16="http://schemas.microsoft.com/office/drawing/2014/main" id="{B2446E93-F81E-4AF8-AB43-39C98EE547D0}"/>
              </a:ext>
            </a:extLst>
          </p:cNvPr>
          <p:cNvPicPr>
            <a:picLocks noChangeAspect="1"/>
          </p:cNvPicPr>
          <p:nvPr/>
        </p:nvPicPr>
        <p:blipFill>
          <a:blip r:embed="rId3"/>
          <a:stretch>
            <a:fillRect/>
          </a:stretch>
        </p:blipFill>
        <p:spPr>
          <a:xfrm>
            <a:off x="0" y="4180304"/>
            <a:ext cx="12192000" cy="1427787"/>
          </a:xfrm>
          <a:prstGeom prst="rect">
            <a:avLst/>
          </a:prstGeom>
        </p:spPr>
      </p:pic>
      <p:sp>
        <p:nvSpPr>
          <p:cNvPr id="11" name="テキスト ボックス 10">
            <a:extLst>
              <a:ext uri="{FF2B5EF4-FFF2-40B4-BE49-F238E27FC236}">
                <a16:creationId xmlns:a16="http://schemas.microsoft.com/office/drawing/2014/main" id="{27A2E8A7-99EE-4481-98D4-BEABB0E52FF9}"/>
              </a:ext>
            </a:extLst>
          </p:cNvPr>
          <p:cNvSpPr txBox="1"/>
          <p:nvPr/>
        </p:nvSpPr>
        <p:spPr>
          <a:xfrm>
            <a:off x="3797115" y="3780194"/>
            <a:ext cx="4597768" cy="400110"/>
          </a:xfrm>
          <a:prstGeom prst="rect">
            <a:avLst/>
          </a:prstGeom>
          <a:noFill/>
        </p:spPr>
        <p:txBody>
          <a:bodyPr wrap="square" rtlCol="0">
            <a:spAutoFit/>
          </a:bodyPr>
          <a:lstStyle/>
          <a:p>
            <a:pPr algn="ctr"/>
            <a:r>
              <a:rPr kumimoji="1" lang="ja-JP" altLang="en-US" sz="2000" b="1" dirty="0"/>
              <a:t>表</a:t>
            </a:r>
            <a:r>
              <a:rPr lang="en-US" altLang="ja-JP" sz="2000" b="1" dirty="0"/>
              <a:t>7</a:t>
            </a:r>
            <a:r>
              <a:rPr kumimoji="1" lang="ja-JP" altLang="en-US" sz="2000" b="1" dirty="0"/>
              <a:t>　出力された献立のパラメータ</a:t>
            </a:r>
          </a:p>
        </p:txBody>
      </p:sp>
      <p:sp>
        <p:nvSpPr>
          <p:cNvPr id="14" name="テキスト ボックス 13">
            <a:extLst>
              <a:ext uri="{FF2B5EF4-FFF2-40B4-BE49-F238E27FC236}">
                <a16:creationId xmlns:a16="http://schemas.microsoft.com/office/drawing/2014/main" id="{34441CD4-3885-4F80-AA32-EDEBF37800EC}"/>
              </a:ext>
            </a:extLst>
          </p:cNvPr>
          <p:cNvSpPr txBox="1"/>
          <p:nvPr/>
        </p:nvSpPr>
        <p:spPr>
          <a:xfrm>
            <a:off x="3486519" y="1425506"/>
            <a:ext cx="5218961" cy="400110"/>
          </a:xfrm>
          <a:prstGeom prst="rect">
            <a:avLst/>
          </a:prstGeom>
          <a:noFill/>
        </p:spPr>
        <p:txBody>
          <a:bodyPr wrap="square" rtlCol="0">
            <a:spAutoFit/>
          </a:bodyPr>
          <a:lstStyle/>
          <a:p>
            <a:pPr algn="ctr"/>
            <a:r>
              <a:rPr kumimoji="1" lang="ja-JP" altLang="en-US" sz="2000" b="1" dirty="0"/>
              <a:t>表</a:t>
            </a:r>
            <a:r>
              <a:rPr kumimoji="1" lang="en-US" altLang="ja-JP" sz="2000" b="1" dirty="0"/>
              <a:t>6</a:t>
            </a:r>
            <a:r>
              <a:rPr lang="ja-JP" altLang="en-US" sz="2000" b="1" dirty="0"/>
              <a:t>　制限食を必要とする人の</a:t>
            </a:r>
            <a:r>
              <a:rPr kumimoji="1" lang="ja-JP" altLang="en-US" sz="2000" b="1" dirty="0"/>
              <a:t>制約条件</a:t>
            </a:r>
          </a:p>
        </p:txBody>
      </p:sp>
    </p:spTree>
    <p:extLst>
      <p:ext uri="{BB962C8B-B14F-4D97-AF65-F5344CB8AC3E}">
        <p14:creationId xmlns:p14="http://schemas.microsoft.com/office/powerpoint/2010/main" val="46933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84077FB-D164-45C2-93EC-326F6A0571AA}"/>
              </a:ext>
            </a:extLst>
          </p:cNvPr>
          <p:cNvSpPr/>
          <p:nvPr/>
        </p:nvSpPr>
        <p:spPr>
          <a:xfrm>
            <a:off x="0" y="403815"/>
            <a:ext cx="12192000" cy="6324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3396D715-2A0A-4D13-B007-BBC7AC71784C}"/>
              </a:ext>
            </a:extLst>
          </p:cNvPr>
          <p:cNvPicPr>
            <a:picLocks noChangeAspect="1"/>
          </p:cNvPicPr>
          <p:nvPr/>
        </p:nvPicPr>
        <p:blipFill>
          <a:blip r:embed="rId2"/>
          <a:stretch>
            <a:fillRect/>
          </a:stretch>
        </p:blipFill>
        <p:spPr>
          <a:xfrm>
            <a:off x="0" y="890337"/>
            <a:ext cx="12192000" cy="2538663"/>
          </a:xfrm>
          <a:prstGeom prst="rect">
            <a:avLst/>
          </a:prstGeom>
        </p:spPr>
      </p:pic>
      <p:pic>
        <p:nvPicPr>
          <p:cNvPr id="6" name="図 5">
            <a:extLst>
              <a:ext uri="{FF2B5EF4-FFF2-40B4-BE49-F238E27FC236}">
                <a16:creationId xmlns:a16="http://schemas.microsoft.com/office/drawing/2014/main" id="{9F2678B1-93BA-421E-88BC-B6871B0CD070}"/>
              </a:ext>
            </a:extLst>
          </p:cNvPr>
          <p:cNvPicPr>
            <a:picLocks noChangeAspect="1"/>
          </p:cNvPicPr>
          <p:nvPr/>
        </p:nvPicPr>
        <p:blipFill>
          <a:blip r:embed="rId3"/>
          <a:stretch>
            <a:fillRect/>
          </a:stretch>
        </p:blipFill>
        <p:spPr>
          <a:xfrm>
            <a:off x="0" y="4189161"/>
            <a:ext cx="12192000" cy="2538663"/>
          </a:xfrm>
          <a:prstGeom prst="rect">
            <a:avLst/>
          </a:prstGeom>
        </p:spPr>
      </p:pic>
      <p:sp>
        <p:nvSpPr>
          <p:cNvPr id="8" name="テキスト ボックス 7">
            <a:extLst>
              <a:ext uri="{FF2B5EF4-FFF2-40B4-BE49-F238E27FC236}">
                <a16:creationId xmlns:a16="http://schemas.microsoft.com/office/drawing/2014/main" id="{5CFAC44E-E1AC-4595-833F-959FD1075C9C}"/>
              </a:ext>
            </a:extLst>
          </p:cNvPr>
          <p:cNvSpPr txBox="1"/>
          <p:nvPr/>
        </p:nvSpPr>
        <p:spPr>
          <a:xfrm>
            <a:off x="3475665" y="3789051"/>
            <a:ext cx="5049284" cy="400110"/>
          </a:xfrm>
          <a:prstGeom prst="rect">
            <a:avLst/>
          </a:prstGeom>
          <a:noFill/>
        </p:spPr>
        <p:txBody>
          <a:bodyPr wrap="square" rtlCol="0">
            <a:spAutoFit/>
          </a:bodyPr>
          <a:lstStyle/>
          <a:p>
            <a:pPr algn="ctr"/>
            <a:r>
              <a:rPr kumimoji="1" lang="ja-JP" altLang="en-US" sz="2000" b="1" dirty="0"/>
              <a:t>表</a:t>
            </a:r>
            <a:r>
              <a:rPr lang="en-US" altLang="ja-JP" sz="2000" b="1" dirty="0"/>
              <a:t>9</a:t>
            </a:r>
            <a:r>
              <a:rPr lang="ja-JP" altLang="en-US" sz="2000" b="1" dirty="0"/>
              <a:t>　大人数の場合のパラメータ</a:t>
            </a:r>
            <a:endParaRPr kumimoji="1" lang="en-US" altLang="ja-JP" sz="2000" b="1" dirty="0"/>
          </a:p>
        </p:txBody>
      </p:sp>
      <p:sp>
        <p:nvSpPr>
          <p:cNvPr id="9" name="テキスト ボックス 8">
            <a:extLst>
              <a:ext uri="{FF2B5EF4-FFF2-40B4-BE49-F238E27FC236}">
                <a16:creationId xmlns:a16="http://schemas.microsoft.com/office/drawing/2014/main" id="{80B638DD-FC7C-4DB5-A40F-CB0AC2DA3C10}"/>
              </a:ext>
            </a:extLst>
          </p:cNvPr>
          <p:cNvSpPr txBox="1"/>
          <p:nvPr/>
        </p:nvSpPr>
        <p:spPr>
          <a:xfrm>
            <a:off x="3805865" y="403815"/>
            <a:ext cx="4388884" cy="400110"/>
          </a:xfrm>
          <a:prstGeom prst="rect">
            <a:avLst/>
          </a:prstGeom>
          <a:noFill/>
        </p:spPr>
        <p:txBody>
          <a:bodyPr wrap="square" rtlCol="0">
            <a:spAutoFit/>
          </a:bodyPr>
          <a:lstStyle/>
          <a:p>
            <a:pPr algn="ctr"/>
            <a:r>
              <a:rPr kumimoji="1" lang="ja-JP" altLang="en-US" sz="2000" b="1" dirty="0"/>
              <a:t>表</a:t>
            </a:r>
            <a:r>
              <a:rPr lang="en-US" altLang="ja-JP" sz="2000" b="1" dirty="0"/>
              <a:t>8</a:t>
            </a:r>
            <a:r>
              <a:rPr lang="ja-JP" altLang="en-US" sz="2000" b="1" dirty="0"/>
              <a:t>　大人数の場合の</a:t>
            </a:r>
            <a:r>
              <a:rPr kumimoji="1" lang="ja-JP" altLang="en-US" sz="2000" b="1" dirty="0"/>
              <a:t>制約条件</a:t>
            </a:r>
            <a:endParaRPr kumimoji="1" lang="en-US" altLang="ja-JP" sz="2000" b="1" dirty="0"/>
          </a:p>
        </p:txBody>
      </p:sp>
    </p:spTree>
    <p:extLst>
      <p:ext uri="{BB962C8B-B14F-4D97-AF65-F5344CB8AC3E}">
        <p14:creationId xmlns:p14="http://schemas.microsoft.com/office/powerpoint/2010/main" val="64893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BB2FFB2-929D-461B-972A-86F0AA967518}"/>
              </a:ext>
            </a:extLst>
          </p:cNvPr>
          <p:cNvSpPr txBox="1"/>
          <p:nvPr/>
        </p:nvSpPr>
        <p:spPr>
          <a:xfrm>
            <a:off x="1155405" y="300074"/>
            <a:ext cx="8826500" cy="2268763"/>
          </a:xfrm>
          <a:prstGeom prst="rect">
            <a:avLst/>
          </a:prstGeom>
          <a:noFill/>
        </p:spPr>
        <p:txBody>
          <a:bodyPr wrap="square" rtlCol="0">
            <a:spAutoFit/>
          </a:bodyPr>
          <a:lstStyle/>
          <a:p>
            <a:r>
              <a:rPr kumimoji="1" lang="ja-JP" altLang="en-US" b="1" dirty="0">
                <a:solidFill>
                  <a:srgbClr val="FF0000"/>
                </a:solidFill>
                <a:effectLst>
                  <a:outerShdw blurRad="38100" dist="38100" dir="2700000" algn="tl">
                    <a:srgbClr val="000000">
                      <a:alpha val="43137"/>
                    </a:srgbClr>
                  </a:outerShdw>
                </a:effectLst>
              </a:rPr>
              <a:t>本研究では，</a:t>
            </a:r>
            <a:r>
              <a:rPr kumimoji="1" lang="en-US" altLang="ja-JP" b="1" dirty="0">
                <a:solidFill>
                  <a:srgbClr val="FF0000"/>
                </a:solidFill>
                <a:effectLst>
                  <a:outerShdw blurRad="38100" dist="38100" dir="2700000" algn="tl">
                    <a:srgbClr val="000000">
                      <a:alpha val="43137"/>
                    </a:srgbClr>
                  </a:outerShdw>
                </a:effectLst>
              </a:rPr>
              <a:t>Web</a:t>
            </a:r>
            <a:r>
              <a:rPr kumimoji="1" lang="ja-JP" altLang="en-US" b="1" dirty="0">
                <a:solidFill>
                  <a:srgbClr val="FF0000"/>
                </a:solidFill>
                <a:effectLst>
                  <a:outerShdw blurRad="38100" dist="38100" dir="2700000" algn="tl">
                    <a:srgbClr val="000000">
                      <a:alpha val="43137"/>
                    </a:srgbClr>
                  </a:outerShdw>
                </a:effectLst>
              </a:rPr>
              <a:t>上のレシピデータを活用した制限食と大人数料理に対応した自動献立システムの開発と提案をした．</a:t>
            </a:r>
            <a:endParaRPr kumimoji="1" lang="en-US" altLang="ja-JP" b="1" dirty="0">
              <a:solidFill>
                <a:srgbClr val="FF0000"/>
              </a:solidFill>
              <a:effectLst>
                <a:outerShdw blurRad="38100" dist="38100" dir="2700000" algn="tl">
                  <a:srgbClr val="000000">
                    <a:alpha val="43137"/>
                  </a:srgbClr>
                </a:outerShdw>
              </a:effectLst>
            </a:endParaRPr>
          </a:p>
          <a:p>
            <a:endParaRPr lang="en-US" altLang="ja-JP" b="1" dirty="0">
              <a:solidFill>
                <a:srgbClr val="FF0000"/>
              </a:solidFill>
            </a:endParaRPr>
          </a:p>
          <a:p>
            <a:pPr>
              <a:lnSpc>
                <a:spcPct val="150000"/>
              </a:lnSpc>
            </a:pPr>
            <a:r>
              <a:rPr lang="ja-JP" altLang="en-US" b="1" dirty="0"/>
              <a:t>・制約条件をユーザーが選択できるようにした</a:t>
            </a:r>
            <a:endParaRPr lang="en-US" altLang="ja-JP" b="1" dirty="0"/>
          </a:p>
          <a:p>
            <a:r>
              <a:rPr kumimoji="1" lang="ja-JP" altLang="en-US" b="1" dirty="0"/>
              <a:t>・パレート解のうちの最適解を選択できるようにしてユーザにとって一番最適な献</a:t>
            </a:r>
            <a:endParaRPr lang="en-US" altLang="ja-JP" b="1" dirty="0"/>
          </a:p>
          <a:p>
            <a:r>
              <a:rPr kumimoji="1" lang="ja-JP" altLang="en-US" b="1" dirty="0"/>
              <a:t>　立を出力できるようにした</a:t>
            </a:r>
            <a:endParaRPr kumimoji="1" lang="en-US" altLang="ja-JP" b="1" dirty="0"/>
          </a:p>
          <a:p>
            <a:pPr>
              <a:lnSpc>
                <a:spcPct val="150000"/>
              </a:lnSpc>
            </a:pPr>
            <a:r>
              <a:rPr kumimoji="1" lang="ja-JP" altLang="en-US" b="1" dirty="0"/>
              <a:t>・システムの有用性を示した</a:t>
            </a:r>
          </a:p>
        </p:txBody>
      </p:sp>
      <p:sp>
        <p:nvSpPr>
          <p:cNvPr id="4" name="テキスト ボックス 3">
            <a:extLst>
              <a:ext uri="{FF2B5EF4-FFF2-40B4-BE49-F238E27FC236}">
                <a16:creationId xmlns:a16="http://schemas.microsoft.com/office/drawing/2014/main" id="{3249038E-77D9-4D27-936D-AD3021CE4009}"/>
              </a:ext>
            </a:extLst>
          </p:cNvPr>
          <p:cNvSpPr txBox="1"/>
          <p:nvPr/>
        </p:nvSpPr>
        <p:spPr>
          <a:xfrm>
            <a:off x="1293628" y="3170864"/>
            <a:ext cx="8826500" cy="1299266"/>
          </a:xfrm>
          <a:prstGeom prst="rect">
            <a:avLst/>
          </a:prstGeom>
          <a:noFill/>
        </p:spPr>
        <p:txBody>
          <a:bodyPr wrap="square" rtlCol="0">
            <a:spAutoFit/>
          </a:bodyPr>
          <a:lstStyle/>
          <a:p>
            <a:pPr>
              <a:lnSpc>
                <a:spcPct val="150000"/>
              </a:lnSpc>
            </a:pPr>
            <a:r>
              <a:rPr lang="ja-JP" altLang="en-US" b="1" dirty="0"/>
              <a:t>・ユーザの好みに合った献立を出力する</a:t>
            </a:r>
            <a:endParaRPr lang="en-US" altLang="ja-JP" b="1" dirty="0"/>
          </a:p>
          <a:p>
            <a:pPr>
              <a:lnSpc>
                <a:spcPct val="150000"/>
              </a:lnSpc>
            </a:pPr>
            <a:r>
              <a:rPr kumimoji="1" lang="ja-JP" altLang="en-US" b="1" dirty="0"/>
              <a:t>・今ある食材が含まれるレシピを出力できるようにする</a:t>
            </a:r>
            <a:endParaRPr kumimoji="1" lang="en-US" altLang="ja-JP" b="1" dirty="0"/>
          </a:p>
          <a:p>
            <a:pPr>
              <a:lnSpc>
                <a:spcPct val="150000"/>
              </a:lnSpc>
            </a:pPr>
            <a:r>
              <a:rPr kumimoji="1" lang="ja-JP" altLang="en-US" b="1" dirty="0"/>
              <a:t>・システムのデザインの改良</a:t>
            </a:r>
          </a:p>
        </p:txBody>
      </p:sp>
    </p:spTree>
    <p:extLst>
      <p:ext uri="{BB962C8B-B14F-4D97-AF65-F5344CB8AC3E}">
        <p14:creationId xmlns:p14="http://schemas.microsoft.com/office/powerpoint/2010/main" val="20893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1FF730F7-2674-4ADF-BEB8-1B5C9AFD1285}"/>
              </a:ext>
            </a:extLst>
          </p:cNvPr>
          <p:cNvGrpSpPr/>
          <p:nvPr/>
        </p:nvGrpSpPr>
        <p:grpSpPr>
          <a:xfrm>
            <a:off x="0" y="0"/>
            <a:ext cx="12192000" cy="6927006"/>
            <a:chOff x="0" y="0"/>
            <a:chExt cx="12192000" cy="6927006"/>
          </a:xfrm>
        </p:grpSpPr>
        <p:sp>
          <p:nvSpPr>
            <p:cNvPr id="13" name="正方形/長方形 12">
              <a:extLst>
                <a:ext uri="{FF2B5EF4-FFF2-40B4-BE49-F238E27FC236}">
                  <a16:creationId xmlns:a16="http://schemas.microsoft.com/office/drawing/2014/main" id="{8F853F9E-9F65-931F-5687-859CCD3FC2B0}"/>
                </a:ext>
              </a:extLst>
            </p:cNvPr>
            <p:cNvSpPr/>
            <p:nvPr/>
          </p:nvSpPr>
          <p:spPr>
            <a:xfrm>
              <a:off x="0" y="0"/>
              <a:ext cx="12192000" cy="61391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CFE9AF1F-A481-3C43-3B0A-C06E4999B344}"/>
                </a:ext>
              </a:extLst>
            </p:cNvPr>
            <p:cNvSpPr txBox="1"/>
            <p:nvPr/>
          </p:nvSpPr>
          <p:spPr>
            <a:xfrm>
              <a:off x="4288934" y="97029"/>
              <a:ext cx="3614131" cy="461665"/>
            </a:xfrm>
            <a:prstGeom prst="rect">
              <a:avLst/>
            </a:prstGeom>
            <a:noFill/>
          </p:spPr>
          <p:txBody>
            <a:bodyPr wrap="square" rtlCol="0">
              <a:spAutoFit/>
            </a:bodyPr>
            <a:lstStyle/>
            <a:p>
              <a:pPr algn="ctr"/>
              <a:r>
                <a:rPr lang="ja-JP" altLang="en-US" sz="2400" b="1" dirty="0">
                  <a:solidFill>
                    <a:schemeClr val="bg1"/>
                  </a:solidFill>
                  <a:latin typeface="Times New Roman" panose="02020603050405020304" pitchFamily="18" charset="0"/>
                  <a:ea typeface="メイリオ" panose="020B0604030504040204" pitchFamily="50" charset="-128"/>
                  <a:cs typeface="Times New Roman" panose="02020603050405020304" pitchFamily="18" charset="0"/>
                </a:rPr>
                <a:t>献立システムの実用化</a:t>
              </a:r>
              <a:endParaRPr lang="en-US" altLang="ja-JP" sz="2400" b="1" dirty="0">
                <a:solidFill>
                  <a:schemeClr val="bg1"/>
                </a:solidFill>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D5ABC005-F29D-939F-06FD-D4D59607053D}"/>
                </a:ext>
              </a:extLst>
            </p:cNvPr>
            <p:cNvSpPr/>
            <p:nvPr/>
          </p:nvSpPr>
          <p:spPr>
            <a:xfrm>
              <a:off x="0" y="15843"/>
              <a:ext cx="12192000" cy="6911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35E23750-5FD7-461C-AB17-30DC431C9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642" y="872209"/>
              <a:ext cx="5386740" cy="2443330"/>
            </a:xfrm>
            <a:prstGeom prst="rect">
              <a:avLst/>
            </a:prstGeom>
            <a:ln w="19050">
              <a:solidFill>
                <a:schemeClr val="tx1"/>
              </a:solidFill>
            </a:ln>
          </p:spPr>
        </p:pic>
        <p:pic>
          <p:nvPicPr>
            <p:cNvPr id="5" name="図 4">
              <a:extLst>
                <a:ext uri="{FF2B5EF4-FFF2-40B4-BE49-F238E27FC236}">
                  <a16:creationId xmlns:a16="http://schemas.microsoft.com/office/drawing/2014/main" id="{F297E556-FCB3-4057-BA2B-5EC750FE7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16" y="4000758"/>
              <a:ext cx="5154310" cy="2224642"/>
            </a:xfrm>
            <a:prstGeom prst="rect">
              <a:avLst/>
            </a:prstGeom>
            <a:ln w="19050">
              <a:solidFill>
                <a:schemeClr val="tx1"/>
              </a:solidFill>
            </a:ln>
          </p:spPr>
        </p:pic>
        <p:pic>
          <p:nvPicPr>
            <p:cNvPr id="7" name="図 6">
              <a:extLst>
                <a:ext uri="{FF2B5EF4-FFF2-40B4-BE49-F238E27FC236}">
                  <a16:creationId xmlns:a16="http://schemas.microsoft.com/office/drawing/2014/main" id="{CF402891-74F1-47D3-9B7A-90BB2CBCC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5642" y="3948530"/>
              <a:ext cx="5386740" cy="2260089"/>
            </a:xfrm>
            <a:prstGeom prst="rect">
              <a:avLst/>
            </a:prstGeom>
            <a:ln w="19050">
              <a:solidFill>
                <a:schemeClr val="tx1"/>
              </a:solidFill>
            </a:ln>
          </p:spPr>
        </p:pic>
        <p:pic>
          <p:nvPicPr>
            <p:cNvPr id="14" name="図 13">
              <a:extLst>
                <a:ext uri="{FF2B5EF4-FFF2-40B4-BE49-F238E27FC236}">
                  <a16:creationId xmlns:a16="http://schemas.microsoft.com/office/drawing/2014/main" id="{91173E18-35E0-4207-8CE8-456B9C182D50}"/>
                </a:ext>
              </a:extLst>
            </p:cNvPr>
            <p:cNvPicPr>
              <a:picLocks noChangeAspect="1"/>
            </p:cNvPicPr>
            <p:nvPr/>
          </p:nvPicPr>
          <p:blipFill rotWithShape="1">
            <a:blip r:embed="rId5">
              <a:extLst>
                <a:ext uri="{28A0092B-C50C-407E-A947-70E740481C1C}">
                  <a14:useLocalDpi xmlns:a14="http://schemas.microsoft.com/office/drawing/2010/main" val="0"/>
                </a:ext>
              </a:extLst>
            </a:blip>
            <a:srcRect l="9550" t="-770" r="11680" b="770"/>
            <a:stretch/>
          </p:blipFill>
          <p:spPr>
            <a:xfrm>
              <a:off x="309616" y="872209"/>
              <a:ext cx="5154310" cy="2515005"/>
            </a:xfrm>
            <a:prstGeom prst="rect">
              <a:avLst/>
            </a:prstGeom>
            <a:ln w="19050">
              <a:solidFill>
                <a:schemeClr val="tx1"/>
              </a:solidFill>
            </a:ln>
          </p:spPr>
        </p:pic>
        <p:sp>
          <p:nvSpPr>
            <p:cNvPr id="2" name="矢印: 右 1">
              <a:extLst>
                <a:ext uri="{FF2B5EF4-FFF2-40B4-BE49-F238E27FC236}">
                  <a16:creationId xmlns:a16="http://schemas.microsoft.com/office/drawing/2014/main" id="{FBF91CF6-14B5-40E1-AB36-2AC39F8E378B}"/>
                </a:ext>
              </a:extLst>
            </p:cNvPr>
            <p:cNvSpPr/>
            <p:nvPr/>
          </p:nvSpPr>
          <p:spPr>
            <a:xfrm>
              <a:off x="5738558" y="1976033"/>
              <a:ext cx="545946" cy="307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8C735BB7-9D95-4F70-ABB5-6265D397721C}"/>
                </a:ext>
              </a:extLst>
            </p:cNvPr>
            <p:cNvSpPr/>
            <p:nvPr/>
          </p:nvSpPr>
          <p:spPr>
            <a:xfrm>
              <a:off x="5642822" y="4959401"/>
              <a:ext cx="601207" cy="307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990A493-47E4-455F-86EB-71A9FB69434B}"/>
                </a:ext>
              </a:extLst>
            </p:cNvPr>
            <p:cNvSpPr txBox="1"/>
            <p:nvPr/>
          </p:nvSpPr>
          <p:spPr>
            <a:xfrm>
              <a:off x="3668427" y="3454033"/>
              <a:ext cx="5029005" cy="369332"/>
            </a:xfrm>
            <a:prstGeom prst="rect">
              <a:avLst/>
            </a:prstGeom>
            <a:noFill/>
          </p:spPr>
          <p:txBody>
            <a:bodyPr wrap="square" rtlCol="0">
              <a:spAutoFit/>
            </a:bodyPr>
            <a:lstStyle/>
            <a:p>
              <a:r>
                <a:rPr kumimoji="1" lang="ja-JP" altLang="en-US" dirty="0"/>
                <a:t>「</a:t>
              </a:r>
              <a:r>
                <a:rPr kumimoji="1" lang="en-US" altLang="ja-JP" b="1" dirty="0" err="1"/>
                <a:t>EatSmart</a:t>
              </a:r>
              <a:r>
                <a:rPr kumimoji="1" lang="ja-JP" altLang="en-US" b="1" dirty="0"/>
                <a:t>」の軽食レシピのデータベース化</a:t>
              </a:r>
            </a:p>
          </p:txBody>
        </p:sp>
        <p:sp>
          <p:nvSpPr>
            <p:cNvPr id="6" name="テキスト ボックス 5">
              <a:extLst>
                <a:ext uri="{FF2B5EF4-FFF2-40B4-BE49-F238E27FC236}">
                  <a16:creationId xmlns:a16="http://schemas.microsoft.com/office/drawing/2014/main" id="{51B75B78-73C5-4381-BFF0-4F3A8763E670}"/>
                </a:ext>
              </a:extLst>
            </p:cNvPr>
            <p:cNvSpPr txBox="1"/>
            <p:nvPr/>
          </p:nvSpPr>
          <p:spPr>
            <a:xfrm>
              <a:off x="3313419" y="6402792"/>
              <a:ext cx="5565160" cy="369332"/>
            </a:xfrm>
            <a:prstGeom prst="rect">
              <a:avLst/>
            </a:prstGeom>
            <a:noFill/>
          </p:spPr>
          <p:txBody>
            <a:bodyPr wrap="square" rtlCol="0">
              <a:spAutoFit/>
            </a:bodyPr>
            <a:lstStyle/>
            <a:p>
              <a:r>
                <a:rPr lang="ja-JP" altLang="en-US" dirty="0"/>
                <a:t>「</a:t>
              </a:r>
              <a:r>
                <a:rPr lang="ja-JP" altLang="en-US" b="1" dirty="0"/>
                <a:t>おいしい健康」の制限食レシピのデータベース化</a:t>
              </a:r>
              <a:endParaRPr kumimoji="1" lang="ja-JP" altLang="en-US" b="1" dirty="0"/>
            </a:p>
          </p:txBody>
        </p:sp>
      </p:grpSp>
    </p:spTree>
    <p:extLst>
      <p:ext uri="{BB962C8B-B14F-4D97-AF65-F5344CB8AC3E}">
        <p14:creationId xmlns:p14="http://schemas.microsoft.com/office/powerpoint/2010/main" val="292611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EF75D31-9D1B-4057-AD08-F47AA0E3C5F4}"/>
              </a:ext>
            </a:extLst>
          </p:cNvPr>
          <p:cNvGrpSpPr/>
          <p:nvPr/>
        </p:nvGrpSpPr>
        <p:grpSpPr>
          <a:xfrm>
            <a:off x="584791" y="914400"/>
            <a:ext cx="8123274" cy="3697491"/>
            <a:chOff x="584791" y="914400"/>
            <a:chExt cx="8123274" cy="3697491"/>
          </a:xfrm>
        </p:grpSpPr>
        <p:sp>
          <p:nvSpPr>
            <p:cNvPr id="4" name="正方形/長方形 3">
              <a:extLst>
                <a:ext uri="{FF2B5EF4-FFF2-40B4-BE49-F238E27FC236}">
                  <a16:creationId xmlns:a16="http://schemas.microsoft.com/office/drawing/2014/main" id="{374E4705-25D4-466A-948D-8C3DC9A50B1F}"/>
                </a:ext>
              </a:extLst>
            </p:cNvPr>
            <p:cNvSpPr/>
            <p:nvPr/>
          </p:nvSpPr>
          <p:spPr>
            <a:xfrm>
              <a:off x="584791" y="914400"/>
              <a:ext cx="8123274" cy="369749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https://i.gyazo.com/38b67886fa60c9e86a574a869845ae3b.png">
              <a:extLst>
                <a:ext uri="{FF2B5EF4-FFF2-40B4-BE49-F238E27FC236}">
                  <a16:creationId xmlns:a16="http://schemas.microsoft.com/office/drawing/2014/main" id="{8A1FA425-3F39-4738-8446-E76B9266E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55" y="2167788"/>
              <a:ext cx="4930687" cy="24228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i.gyazo.com/a09dc3a2bfe76fc7c94d214f46419689.png">
              <a:extLst>
                <a:ext uri="{FF2B5EF4-FFF2-40B4-BE49-F238E27FC236}">
                  <a16:creationId xmlns:a16="http://schemas.microsoft.com/office/drawing/2014/main" id="{102899BF-C563-4081-BF9D-D3E484C0D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21" y="1585225"/>
              <a:ext cx="4874356" cy="563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s://i.gyazo.com/a3d307b72bd2b7b5994bff5255afa2ee.png">
              <a:extLst>
                <a:ext uri="{FF2B5EF4-FFF2-40B4-BE49-F238E27FC236}">
                  <a16:creationId xmlns:a16="http://schemas.microsoft.com/office/drawing/2014/main" id="{35A73BB5-3EFD-4611-ACB6-6F03622E8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214" y="1013030"/>
              <a:ext cx="4365525" cy="603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s://i.gyazo.com/74bfc33b134cb2b5bfa08b7b8ed1cc59.png">
              <a:extLst>
                <a:ext uri="{FF2B5EF4-FFF2-40B4-BE49-F238E27FC236}">
                  <a16:creationId xmlns:a16="http://schemas.microsoft.com/office/drawing/2014/main" id="{59C58745-5CC6-47D4-888D-A36AEEBCF6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5243" y="1616859"/>
              <a:ext cx="2368737" cy="2607088"/>
            </a:xfrm>
            <a:prstGeom prst="rect">
              <a:avLst/>
            </a:prstGeom>
            <a:noFill/>
            <a:extLst>
              <a:ext uri="{909E8E84-426E-40DD-AFC4-6F175D3DCCD1}">
                <a14:hiddenFill xmlns:a14="http://schemas.microsoft.com/office/drawing/2010/main">
                  <a:solidFill>
                    <a:srgbClr val="FFFFFF"/>
                  </a:solidFill>
                </a14:hiddenFill>
              </a:ext>
            </a:extLst>
          </p:spPr>
        </p:pic>
        <p:sp>
          <p:nvSpPr>
            <p:cNvPr id="10" name="楕円 9">
              <a:extLst>
                <a:ext uri="{FF2B5EF4-FFF2-40B4-BE49-F238E27FC236}">
                  <a16:creationId xmlns:a16="http://schemas.microsoft.com/office/drawing/2014/main" id="{6AFDF5AB-309A-446B-8CB3-7BEDDA094718}"/>
                </a:ext>
              </a:extLst>
            </p:cNvPr>
            <p:cNvSpPr/>
            <p:nvPr/>
          </p:nvSpPr>
          <p:spPr>
            <a:xfrm>
              <a:off x="6430417" y="2599236"/>
              <a:ext cx="698081" cy="321167"/>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6592EB0-BD5D-4BF7-A9E0-8D4B97DB75D5}"/>
                </a:ext>
              </a:extLst>
            </p:cNvPr>
            <p:cNvSpPr txBox="1"/>
            <p:nvPr/>
          </p:nvSpPr>
          <p:spPr>
            <a:xfrm>
              <a:off x="5718812" y="1013030"/>
              <a:ext cx="2641601" cy="430887"/>
            </a:xfrm>
            <a:prstGeom prst="rect">
              <a:avLst/>
            </a:prstGeom>
            <a:noFill/>
          </p:spPr>
          <p:txBody>
            <a:bodyPr wrap="square" rtlCol="0">
              <a:spAutoFit/>
            </a:bodyPr>
            <a:lstStyle/>
            <a:p>
              <a:r>
                <a:rPr lang="ja-JP" altLang="en-US" sz="1100" dirty="0"/>
                <a:t>厚生労働省 「日本人の食事摂取基準」 </a:t>
              </a:r>
              <a:r>
                <a:rPr lang="en-US" altLang="ja-JP" sz="1100" dirty="0"/>
                <a:t>2021</a:t>
              </a:r>
              <a:r>
                <a:rPr lang="ja-JP" altLang="en-US" sz="1100" dirty="0"/>
                <a:t>年度版より</a:t>
              </a:r>
              <a:endParaRPr kumimoji="1" lang="ja-JP" altLang="en-US" sz="1100" dirty="0"/>
            </a:p>
          </p:txBody>
        </p:sp>
      </p:grpSp>
    </p:spTree>
    <p:extLst>
      <p:ext uri="{BB962C8B-B14F-4D97-AF65-F5344CB8AC3E}">
        <p14:creationId xmlns:p14="http://schemas.microsoft.com/office/powerpoint/2010/main" val="332882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二等辺三角形 43">
            <a:extLst>
              <a:ext uri="{FF2B5EF4-FFF2-40B4-BE49-F238E27FC236}">
                <a16:creationId xmlns:a16="http://schemas.microsoft.com/office/drawing/2014/main" id="{734C0278-E2F9-4D6F-95A5-C1707385A77D}"/>
              </a:ext>
            </a:extLst>
          </p:cNvPr>
          <p:cNvSpPr/>
          <p:nvPr/>
        </p:nvSpPr>
        <p:spPr>
          <a:xfrm>
            <a:off x="5603358" y="3103815"/>
            <a:ext cx="294693" cy="3251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704F24DD-11C7-404D-99EF-6491140F6D0D}"/>
              </a:ext>
            </a:extLst>
          </p:cNvPr>
          <p:cNvSpPr/>
          <p:nvPr/>
        </p:nvSpPr>
        <p:spPr>
          <a:xfrm>
            <a:off x="5006332" y="1275901"/>
            <a:ext cx="2259419" cy="1808285"/>
          </a:xfrm>
          <a:prstGeom prst="round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34509889-82DE-45DA-BCCE-C497615EA293}"/>
              </a:ext>
            </a:extLst>
          </p:cNvPr>
          <p:cNvCxnSpPr>
            <a:cxnSpLocks/>
          </p:cNvCxnSpPr>
          <p:nvPr/>
        </p:nvCxnSpPr>
        <p:spPr>
          <a:xfrm flipV="1">
            <a:off x="2558461" y="5709684"/>
            <a:ext cx="8281432" cy="20890"/>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EBA100FD-BB83-4EA8-BB8A-868347F0E0FE}"/>
              </a:ext>
            </a:extLst>
          </p:cNvPr>
          <p:cNvCxnSpPr>
            <a:cxnSpLocks/>
            <a:endCxn id="17" idx="1"/>
          </p:cNvCxnSpPr>
          <p:nvPr/>
        </p:nvCxnSpPr>
        <p:spPr>
          <a:xfrm>
            <a:off x="2491562" y="2304091"/>
            <a:ext cx="8075428" cy="0"/>
          </a:xfrm>
          <a:prstGeom prst="line">
            <a:avLst/>
          </a:prstGeom>
          <a:ln w="57150"/>
        </p:spPr>
        <p:style>
          <a:lnRef idx="1">
            <a:schemeClr val="dk1"/>
          </a:lnRef>
          <a:fillRef idx="0">
            <a:schemeClr val="dk1"/>
          </a:fillRef>
          <a:effectRef idx="0">
            <a:schemeClr val="dk1"/>
          </a:effectRef>
          <a:fontRef idx="minor">
            <a:schemeClr val="tx1"/>
          </a:fontRef>
        </p:style>
      </p:cxnSp>
      <p:sp>
        <p:nvSpPr>
          <p:cNvPr id="12" name="矢印: 山形 11">
            <a:extLst>
              <a:ext uri="{FF2B5EF4-FFF2-40B4-BE49-F238E27FC236}">
                <a16:creationId xmlns:a16="http://schemas.microsoft.com/office/drawing/2014/main" id="{EA420881-632F-4511-AD01-DD1DCB94DBA1}"/>
              </a:ext>
            </a:extLst>
          </p:cNvPr>
          <p:cNvSpPr/>
          <p:nvPr/>
        </p:nvSpPr>
        <p:spPr>
          <a:xfrm>
            <a:off x="340242" y="3530010"/>
            <a:ext cx="1669311" cy="99946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収集</a:t>
            </a:r>
          </a:p>
        </p:txBody>
      </p:sp>
      <p:sp>
        <p:nvSpPr>
          <p:cNvPr id="13" name="矢印: 山形 12">
            <a:extLst>
              <a:ext uri="{FF2B5EF4-FFF2-40B4-BE49-F238E27FC236}">
                <a16:creationId xmlns:a16="http://schemas.microsoft.com/office/drawing/2014/main" id="{D3F3B0BA-4606-4372-BE71-1B8FF2D45322}"/>
              </a:ext>
            </a:extLst>
          </p:cNvPr>
          <p:cNvSpPr/>
          <p:nvPr/>
        </p:nvSpPr>
        <p:spPr>
          <a:xfrm>
            <a:off x="7733415" y="1804361"/>
            <a:ext cx="1967023" cy="99946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分析</a:t>
            </a:r>
            <a:endParaRPr kumimoji="1" lang="en-US" altLang="ja-JP" dirty="0">
              <a:solidFill>
                <a:schemeClr val="tx1"/>
              </a:solidFill>
            </a:endParaRPr>
          </a:p>
          <a:p>
            <a:pPr algn="ctr"/>
            <a:r>
              <a:rPr kumimoji="1" lang="ja-JP" altLang="en-US" dirty="0">
                <a:solidFill>
                  <a:schemeClr val="tx1"/>
                </a:solidFill>
              </a:rPr>
              <a:t>処理</a:t>
            </a:r>
          </a:p>
        </p:txBody>
      </p:sp>
      <p:sp>
        <p:nvSpPr>
          <p:cNvPr id="14" name="矢印: 山形 13">
            <a:extLst>
              <a:ext uri="{FF2B5EF4-FFF2-40B4-BE49-F238E27FC236}">
                <a16:creationId xmlns:a16="http://schemas.microsoft.com/office/drawing/2014/main" id="{016D5D16-A257-4650-9F0D-51FF5129B62B}"/>
              </a:ext>
            </a:extLst>
          </p:cNvPr>
          <p:cNvSpPr/>
          <p:nvPr/>
        </p:nvSpPr>
        <p:spPr>
          <a:xfrm>
            <a:off x="5248940" y="1804361"/>
            <a:ext cx="1967023" cy="99946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集計</a:t>
            </a:r>
          </a:p>
        </p:txBody>
      </p:sp>
      <p:sp>
        <p:nvSpPr>
          <p:cNvPr id="15" name="矢印: 山形 14">
            <a:extLst>
              <a:ext uri="{FF2B5EF4-FFF2-40B4-BE49-F238E27FC236}">
                <a16:creationId xmlns:a16="http://schemas.microsoft.com/office/drawing/2014/main" id="{1F5AA5D7-7E8C-44C0-AB9B-9E639D9B6F61}"/>
              </a:ext>
            </a:extLst>
          </p:cNvPr>
          <p:cNvSpPr/>
          <p:nvPr/>
        </p:nvSpPr>
        <p:spPr>
          <a:xfrm>
            <a:off x="2764465" y="5207994"/>
            <a:ext cx="1967023" cy="99946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蓄積</a:t>
            </a:r>
          </a:p>
        </p:txBody>
      </p:sp>
      <p:sp>
        <p:nvSpPr>
          <p:cNvPr id="16" name="矢印: 山形 15">
            <a:extLst>
              <a:ext uri="{FF2B5EF4-FFF2-40B4-BE49-F238E27FC236}">
                <a16:creationId xmlns:a16="http://schemas.microsoft.com/office/drawing/2014/main" id="{5D7372A0-DA2B-436F-AD31-23265D60984E}"/>
              </a:ext>
            </a:extLst>
          </p:cNvPr>
          <p:cNvSpPr/>
          <p:nvPr/>
        </p:nvSpPr>
        <p:spPr>
          <a:xfrm>
            <a:off x="2764465" y="1790184"/>
            <a:ext cx="2117653" cy="99946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バッファ</a:t>
            </a:r>
          </a:p>
        </p:txBody>
      </p:sp>
      <p:sp>
        <p:nvSpPr>
          <p:cNvPr id="17" name="矢印: 山形 16">
            <a:extLst>
              <a:ext uri="{FF2B5EF4-FFF2-40B4-BE49-F238E27FC236}">
                <a16:creationId xmlns:a16="http://schemas.microsoft.com/office/drawing/2014/main" id="{826BAD52-C843-432C-88A4-4E0FD1FF19DA}"/>
              </a:ext>
            </a:extLst>
          </p:cNvPr>
          <p:cNvSpPr/>
          <p:nvPr/>
        </p:nvSpPr>
        <p:spPr>
          <a:xfrm>
            <a:off x="10067260" y="1804361"/>
            <a:ext cx="1967023" cy="99946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利用</a:t>
            </a:r>
            <a:endParaRPr kumimoji="1" lang="en-US" altLang="ja-JP" dirty="0">
              <a:solidFill>
                <a:schemeClr val="tx1"/>
              </a:solidFill>
            </a:endParaRPr>
          </a:p>
          <a:p>
            <a:pPr algn="ctr"/>
            <a:r>
              <a:rPr kumimoji="1" lang="ja-JP" altLang="en-US" dirty="0">
                <a:solidFill>
                  <a:schemeClr val="tx1"/>
                </a:solidFill>
              </a:rPr>
              <a:t>販売</a:t>
            </a:r>
          </a:p>
        </p:txBody>
      </p:sp>
      <p:sp>
        <p:nvSpPr>
          <p:cNvPr id="18" name="矢印: 山形 17">
            <a:extLst>
              <a:ext uri="{FF2B5EF4-FFF2-40B4-BE49-F238E27FC236}">
                <a16:creationId xmlns:a16="http://schemas.microsoft.com/office/drawing/2014/main" id="{FFF2E8F3-CD77-45C8-975C-7082CFAF5AD4}"/>
              </a:ext>
            </a:extLst>
          </p:cNvPr>
          <p:cNvSpPr/>
          <p:nvPr/>
        </p:nvSpPr>
        <p:spPr>
          <a:xfrm>
            <a:off x="10067260" y="5230844"/>
            <a:ext cx="1967023" cy="99946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利用</a:t>
            </a:r>
            <a:endParaRPr kumimoji="1" lang="en-US" altLang="ja-JP" dirty="0">
              <a:solidFill>
                <a:schemeClr val="tx1"/>
              </a:solidFill>
            </a:endParaRPr>
          </a:p>
          <a:p>
            <a:pPr algn="ctr"/>
            <a:r>
              <a:rPr kumimoji="1" lang="ja-JP" altLang="en-US" dirty="0">
                <a:solidFill>
                  <a:schemeClr val="tx1"/>
                </a:solidFill>
              </a:rPr>
              <a:t>販売</a:t>
            </a:r>
          </a:p>
        </p:txBody>
      </p:sp>
      <p:sp>
        <p:nvSpPr>
          <p:cNvPr id="19" name="矢印: 山形 18">
            <a:extLst>
              <a:ext uri="{FF2B5EF4-FFF2-40B4-BE49-F238E27FC236}">
                <a16:creationId xmlns:a16="http://schemas.microsoft.com/office/drawing/2014/main" id="{823CF6D1-C39C-4A42-9A0D-35F5E6AD585F}"/>
              </a:ext>
            </a:extLst>
          </p:cNvPr>
          <p:cNvSpPr/>
          <p:nvPr/>
        </p:nvSpPr>
        <p:spPr>
          <a:xfrm>
            <a:off x="7620000" y="5207994"/>
            <a:ext cx="1967023" cy="99946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分析</a:t>
            </a:r>
            <a:endParaRPr kumimoji="1" lang="en-US" altLang="ja-JP" dirty="0">
              <a:solidFill>
                <a:schemeClr val="tx1"/>
              </a:solidFill>
            </a:endParaRPr>
          </a:p>
          <a:p>
            <a:pPr algn="ctr"/>
            <a:r>
              <a:rPr kumimoji="1" lang="ja-JP" altLang="en-US" dirty="0">
                <a:solidFill>
                  <a:schemeClr val="tx1"/>
                </a:solidFill>
              </a:rPr>
              <a:t>処理</a:t>
            </a:r>
          </a:p>
        </p:txBody>
      </p:sp>
      <p:sp>
        <p:nvSpPr>
          <p:cNvPr id="20" name="矢印: 右 19">
            <a:extLst>
              <a:ext uri="{FF2B5EF4-FFF2-40B4-BE49-F238E27FC236}">
                <a16:creationId xmlns:a16="http://schemas.microsoft.com/office/drawing/2014/main" id="{5924EAB4-316A-4900-81FF-C5BE6B190CD2}"/>
              </a:ext>
            </a:extLst>
          </p:cNvPr>
          <p:cNvSpPr/>
          <p:nvPr/>
        </p:nvSpPr>
        <p:spPr>
          <a:xfrm>
            <a:off x="122275" y="3843670"/>
            <a:ext cx="435934" cy="372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71050DA7-3DCC-49BB-8ED0-911B6473A218}"/>
              </a:ext>
            </a:extLst>
          </p:cNvPr>
          <p:cNvSpPr/>
          <p:nvPr/>
        </p:nvSpPr>
        <p:spPr>
          <a:xfrm>
            <a:off x="2232734" y="1461954"/>
            <a:ext cx="1063459" cy="3437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496855D5-A3DD-48FB-8204-CCF8975608A6}"/>
              </a:ext>
            </a:extLst>
          </p:cNvPr>
          <p:cNvSpPr/>
          <p:nvPr/>
        </p:nvSpPr>
        <p:spPr>
          <a:xfrm>
            <a:off x="2336504" y="6382143"/>
            <a:ext cx="855921" cy="24194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00F69A8-3147-4DC9-ADEA-242794D1631B}"/>
              </a:ext>
            </a:extLst>
          </p:cNvPr>
          <p:cNvSpPr txBox="1"/>
          <p:nvPr/>
        </p:nvSpPr>
        <p:spPr>
          <a:xfrm>
            <a:off x="978195" y="6204646"/>
            <a:ext cx="1881963" cy="372140"/>
          </a:xfrm>
          <a:prstGeom prst="rect">
            <a:avLst/>
          </a:prstGeom>
          <a:noFill/>
        </p:spPr>
        <p:txBody>
          <a:bodyPr wrap="square" rtlCol="0">
            <a:spAutoFit/>
          </a:bodyPr>
          <a:lstStyle/>
          <a:p>
            <a:r>
              <a:rPr kumimoji="1" lang="ja-JP" altLang="en-US" b="1" dirty="0"/>
              <a:t>バッチ処理</a:t>
            </a:r>
          </a:p>
        </p:txBody>
      </p:sp>
      <p:sp>
        <p:nvSpPr>
          <p:cNvPr id="24" name="テキスト ボックス 23">
            <a:extLst>
              <a:ext uri="{FF2B5EF4-FFF2-40B4-BE49-F238E27FC236}">
                <a16:creationId xmlns:a16="http://schemas.microsoft.com/office/drawing/2014/main" id="{389D977E-8E3F-430B-8121-EAFB40F9E568}"/>
              </a:ext>
            </a:extLst>
          </p:cNvPr>
          <p:cNvSpPr txBox="1"/>
          <p:nvPr/>
        </p:nvSpPr>
        <p:spPr>
          <a:xfrm>
            <a:off x="978195" y="1093459"/>
            <a:ext cx="2332277" cy="369332"/>
          </a:xfrm>
          <a:prstGeom prst="rect">
            <a:avLst/>
          </a:prstGeom>
          <a:noFill/>
        </p:spPr>
        <p:txBody>
          <a:bodyPr wrap="square" rtlCol="0">
            <a:spAutoFit/>
          </a:bodyPr>
          <a:lstStyle/>
          <a:p>
            <a:r>
              <a:rPr kumimoji="1" lang="ja-JP" altLang="en-US" b="1" dirty="0"/>
              <a:t>リアルタイム処理</a:t>
            </a:r>
          </a:p>
        </p:txBody>
      </p:sp>
      <p:cxnSp>
        <p:nvCxnSpPr>
          <p:cNvPr id="31" name="直線コネクタ 30">
            <a:extLst>
              <a:ext uri="{FF2B5EF4-FFF2-40B4-BE49-F238E27FC236}">
                <a16:creationId xmlns:a16="http://schemas.microsoft.com/office/drawing/2014/main" id="{D5ED6578-DA8E-4C2D-9ECF-1030E414C48A}"/>
              </a:ext>
            </a:extLst>
          </p:cNvPr>
          <p:cNvCxnSpPr>
            <a:cxnSpLocks/>
          </p:cNvCxnSpPr>
          <p:nvPr/>
        </p:nvCxnSpPr>
        <p:spPr>
          <a:xfrm flipH="1" flipV="1">
            <a:off x="2502280" y="2298165"/>
            <a:ext cx="56182" cy="3432411"/>
          </a:xfrm>
          <a:prstGeom prst="line">
            <a:avLst/>
          </a:prstGeom>
          <a:ln w="57150"/>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3AD1A630-F56C-4CB6-8FD5-3D6B35A2C54F}"/>
              </a:ext>
            </a:extLst>
          </p:cNvPr>
          <p:cNvCxnSpPr>
            <a:cxnSpLocks/>
          </p:cNvCxnSpPr>
          <p:nvPr/>
        </p:nvCxnSpPr>
        <p:spPr>
          <a:xfrm>
            <a:off x="2009553" y="4029740"/>
            <a:ext cx="504775" cy="0"/>
          </a:xfrm>
          <a:prstGeom prst="line">
            <a:avLst/>
          </a:prstGeom>
          <a:ln w="57150"/>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97D85DAE-CB36-4BE3-945A-9EFAF069D6F9}"/>
              </a:ext>
            </a:extLst>
          </p:cNvPr>
          <p:cNvSpPr txBox="1"/>
          <p:nvPr/>
        </p:nvSpPr>
        <p:spPr>
          <a:xfrm>
            <a:off x="5357705" y="1352497"/>
            <a:ext cx="1341472" cy="369332"/>
          </a:xfrm>
          <a:prstGeom prst="rect">
            <a:avLst/>
          </a:prstGeom>
          <a:noFill/>
        </p:spPr>
        <p:txBody>
          <a:bodyPr wrap="square" rtlCol="0">
            <a:spAutoFit/>
          </a:bodyPr>
          <a:lstStyle/>
          <a:p>
            <a:r>
              <a:rPr kumimoji="1" lang="ja-JP" altLang="en-US" b="1" dirty="0"/>
              <a:t>適応</a:t>
            </a:r>
            <a:r>
              <a:rPr lang="ja-JP" altLang="en-US" b="1" dirty="0"/>
              <a:t>範囲</a:t>
            </a:r>
            <a:endParaRPr kumimoji="1" lang="ja-JP" altLang="en-US" b="1" dirty="0"/>
          </a:p>
        </p:txBody>
      </p:sp>
      <p:sp>
        <p:nvSpPr>
          <p:cNvPr id="42" name="正方形/長方形 41">
            <a:extLst>
              <a:ext uri="{FF2B5EF4-FFF2-40B4-BE49-F238E27FC236}">
                <a16:creationId xmlns:a16="http://schemas.microsoft.com/office/drawing/2014/main" id="{2B7E691D-AE62-4533-8723-23574B8F14E3}"/>
              </a:ext>
            </a:extLst>
          </p:cNvPr>
          <p:cNvSpPr/>
          <p:nvPr/>
        </p:nvSpPr>
        <p:spPr>
          <a:xfrm>
            <a:off x="5248940" y="3377557"/>
            <a:ext cx="5016795" cy="7408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バッファリングされたデータ取得から</a:t>
            </a:r>
            <a:endParaRPr kumimoji="1" lang="en-US" altLang="ja-JP" b="1" dirty="0">
              <a:solidFill>
                <a:schemeClr val="tx1"/>
              </a:solidFill>
            </a:endParaRPr>
          </a:p>
          <a:p>
            <a:pPr algn="ctr"/>
            <a:r>
              <a:rPr kumimoji="1" lang="ja-JP" altLang="en-US" b="1" dirty="0">
                <a:solidFill>
                  <a:schemeClr val="tx1"/>
                </a:solidFill>
              </a:rPr>
              <a:t>集計処理までの処理全体をプログラミング</a:t>
            </a:r>
          </a:p>
        </p:txBody>
      </p:sp>
      <p:sp>
        <p:nvSpPr>
          <p:cNvPr id="45" name="テキスト ボックス 44">
            <a:extLst>
              <a:ext uri="{FF2B5EF4-FFF2-40B4-BE49-F238E27FC236}">
                <a16:creationId xmlns:a16="http://schemas.microsoft.com/office/drawing/2014/main" id="{EDAEAF30-6DCE-4E43-BA1B-37D5BA3EFCC5}"/>
              </a:ext>
            </a:extLst>
          </p:cNvPr>
          <p:cNvSpPr txBox="1"/>
          <p:nvPr/>
        </p:nvSpPr>
        <p:spPr>
          <a:xfrm>
            <a:off x="30224" y="451616"/>
            <a:ext cx="3280248" cy="461665"/>
          </a:xfrm>
          <a:prstGeom prst="rect">
            <a:avLst/>
          </a:prstGeom>
          <a:noFill/>
        </p:spPr>
        <p:txBody>
          <a:bodyPr wrap="square" rtlCol="0">
            <a:spAutoFit/>
          </a:bodyPr>
          <a:lstStyle/>
          <a:p>
            <a:r>
              <a:rPr kumimoji="1" lang="ja-JP" altLang="en-US" sz="2400" b="1" dirty="0">
                <a:solidFill>
                  <a:schemeClr val="accent1">
                    <a:lumMod val="75000"/>
                  </a:schemeClr>
                </a:solidFill>
              </a:rPr>
              <a:t>データ</a:t>
            </a:r>
            <a:r>
              <a:rPr kumimoji="1" lang="en-US" altLang="ja-JP" sz="2400" b="1" dirty="0">
                <a:solidFill>
                  <a:schemeClr val="accent1">
                    <a:lumMod val="75000"/>
                  </a:schemeClr>
                </a:solidFill>
              </a:rPr>
              <a:t>/</a:t>
            </a:r>
            <a:r>
              <a:rPr kumimoji="1" lang="ja-JP" altLang="en-US" sz="2400" b="1" dirty="0">
                <a:solidFill>
                  <a:schemeClr val="accent1">
                    <a:lumMod val="75000"/>
                  </a:schemeClr>
                </a:solidFill>
              </a:rPr>
              <a:t>処理の流れ</a:t>
            </a:r>
          </a:p>
        </p:txBody>
      </p:sp>
    </p:spTree>
    <p:extLst>
      <p:ext uri="{BB962C8B-B14F-4D97-AF65-F5344CB8AC3E}">
        <p14:creationId xmlns:p14="http://schemas.microsoft.com/office/powerpoint/2010/main" val="146072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8BFCC65-A716-4C03-89D3-F77198D94654}"/>
              </a:ext>
            </a:extLst>
          </p:cNvPr>
          <p:cNvSpPr/>
          <p:nvPr/>
        </p:nvSpPr>
        <p:spPr>
          <a:xfrm>
            <a:off x="255616" y="680483"/>
            <a:ext cx="11663481" cy="5390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0" name="Picture 2" descr="https://i.gyazo.com/77b5a4637dc92fe9036ea6a4f2d5c5c8.png">
            <a:extLst>
              <a:ext uri="{FF2B5EF4-FFF2-40B4-BE49-F238E27FC236}">
                <a16:creationId xmlns:a16="http://schemas.microsoft.com/office/drawing/2014/main" id="{EAC66711-6E14-470C-BDBB-8AF5C63E7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17" y="788179"/>
            <a:ext cx="5655973" cy="4811943"/>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0F9FD679-AECA-4AA3-BACA-1A96346C3B4D}"/>
              </a:ext>
            </a:extLst>
          </p:cNvPr>
          <p:cNvSpPr/>
          <p:nvPr/>
        </p:nvSpPr>
        <p:spPr>
          <a:xfrm>
            <a:off x="1070965" y="5700489"/>
            <a:ext cx="4179349" cy="400110"/>
          </a:xfrm>
          <a:prstGeom prst="rect">
            <a:avLst/>
          </a:prstGeom>
        </p:spPr>
        <p:txBody>
          <a:bodyPr wrap="none">
            <a:spAutoFit/>
          </a:bodyPr>
          <a:lstStyle/>
          <a:p>
            <a:r>
              <a:rPr lang="ja-JP" altLang="en-US" sz="2000" b="1" dirty="0"/>
              <a:t>図</a:t>
            </a:r>
            <a:r>
              <a:rPr lang="en-US" altLang="ja-JP" sz="2000" b="1" dirty="0"/>
              <a:t>1</a:t>
            </a:r>
            <a:r>
              <a:rPr lang="ja-JP" altLang="en-US" sz="2000" b="1" dirty="0"/>
              <a:t>　生活習慣病を起因とする疾患</a:t>
            </a:r>
          </a:p>
        </p:txBody>
      </p:sp>
      <p:sp>
        <p:nvSpPr>
          <p:cNvPr id="7" name="正方形/長方形 6">
            <a:extLst>
              <a:ext uri="{FF2B5EF4-FFF2-40B4-BE49-F238E27FC236}">
                <a16:creationId xmlns:a16="http://schemas.microsoft.com/office/drawing/2014/main" id="{5E7696FD-4AF9-44AC-8758-86F05704C38B}"/>
              </a:ext>
            </a:extLst>
          </p:cNvPr>
          <p:cNvSpPr/>
          <p:nvPr/>
        </p:nvSpPr>
        <p:spPr>
          <a:xfrm>
            <a:off x="7433095" y="5700489"/>
            <a:ext cx="3409908" cy="400110"/>
          </a:xfrm>
          <a:prstGeom prst="rect">
            <a:avLst/>
          </a:prstGeom>
        </p:spPr>
        <p:txBody>
          <a:bodyPr wrap="none">
            <a:spAutoFit/>
          </a:bodyPr>
          <a:lstStyle/>
          <a:p>
            <a:r>
              <a:rPr lang="ja-JP" altLang="en-US" sz="2000" b="1" dirty="0"/>
              <a:t>図</a:t>
            </a:r>
            <a:r>
              <a:rPr lang="en-US" altLang="ja-JP" sz="2000" b="1" dirty="0"/>
              <a:t>2</a:t>
            </a:r>
            <a:r>
              <a:rPr lang="ja-JP" altLang="en-US" sz="2000" b="1" dirty="0"/>
              <a:t>　栄養士の主な業務内容</a:t>
            </a:r>
          </a:p>
        </p:txBody>
      </p:sp>
      <p:pic>
        <p:nvPicPr>
          <p:cNvPr id="7174" name="Picture 6" descr="管理栄養士の仕事内容は種類が豊富！気になる年収も紹介｜マイナビコメディカル">
            <a:extLst>
              <a:ext uri="{FF2B5EF4-FFF2-40B4-BE49-F238E27FC236}">
                <a16:creationId xmlns:a16="http://schemas.microsoft.com/office/drawing/2014/main" id="{6D9A429E-D93B-4F3D-9E70-2D108635A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568" y="3366002"/>
            <a:ext cx="2959866" cy="1974743"/>
          </a:xfrm>
          <a:prstGeom prst="rect">
            <a:avLst/>
          </a:prstGeom>
          <a:noFill/>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5B0B284C-59A8-4A6B-90FE-F45ECC9B6C79}"/>
              </a:ext>
            </a:extLst>
          </p:cNvPr>
          <p:cNvSpPr/>
          <p:nvPr/>
        </p:nvSpPr>
        <p:spPr>
          <a:xfrm>
            <a:off x="6184302" y="1786621"/>
            <a:ext cx="2730898" cy="1094551"/>
          </a:xfrm>
          <a:prstGeom prst="roundRect">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管理栄養士</a:t>
            </a:r>
            <a:endParaRPr kumimoji="1" lang="en-US" altLang="ja-JP" sz="2400" b="1" dirty="0">
              <a:solidFill>
                <a:schemeClr val="tx1"/>
              </a:solidFill>
            </a:endParaRPr>
          </a:p>
          <a:p>
            <a:pPr algn="ctr"/>
            <a:r>
              <a:rPr lang="ja-JP" altLang="en-US" sz="2400" b="1" dirty="0">
                <a:solidFill>
                  <a:schemeClr val="tx1"/>
                </a:solidFill>
              </a:rPr>
              <a:t>栄養士</a:t>
            </a:r>
            <a:endParaRPr kumimoji="1" lang="ja-JP" altLang="en-US" sz="2400" b="1" dirty="0">
              <a:solidFill>
                <a:schemeClr val="tx1"/>
              </a:solidFill>
            </a:endParaRPr>
          </a:p>
        </p:txBody>
      </p:sp>
      <p:sp>
        <p:nvSpPr>
          <p:cNvPr id="10" name="四角形: 角を丸くする 9">
            <a:extLst>
              <a:ext uri="{FF2B5EF4-FFF2-40B4-BE49-F238E27FC236}">
                <a16:creationId xmlns:a16="http://schemas.microsoft.com/office/drawing/2014/main" id="{9D307C5C-F5A8-4567-AA3C-5656F2D87B4D}"/>
              </a:ext>
            </a:extLst>
          </p:cNvPr>
          <p:cNvSpPr/>
          <p:nvPr/>
        </p:nvSpPr>
        <p:spPr>
          <a:xfrm>
            <a:off x="9813724" y="3720708"/>
            <a:ext cx="2037272" cy="868225"/>
          </a:xfrm>
          <a:prstGeom prst="roundRect">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栄養管理・指導</a:t>
            </a:r>
          </a:p>
        </p:txBody>
      </p:sp>
      <p:sp>
        <p:nvSpPr>
          <p:cNvPr id="11" name="四角形: 角を丸くする 10">
            <a:extLst>
              <a:ext uri="{FF2B5EF4-FFF2-40B4-BE49-F238E27FC236}">
                <a16:creationId xmlns:a16="http://schemas.microsoft.com/office/drawing/2014/main" id="{0DF6035D-8FE6-42E0-8981-BDB80171B1C1}"/>
              </a:ext>
            </a:extLst>
          </p:cNvPr>
          <p:cNvSpPr/>
          <p:nvPr/>
        </p:nvSpPr>
        <p:spPr>
          <a:xfrm>
            <a:off x="9813724" y="1780508"/>
            <a:ext cx="2037272" cy="868225"/>
          </a:xfrm>
          <a:prstGeom prst="roundRect">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献立作成</a:t>
            </a:r>
          </a:p>
        </p:txBody>
      </p:sp>
      <p:sp>
        <p:nvSpPr>
          <p:cNvPr id="12" name="四角形: 角を丸くする 11">
            <a:extLst>
              <a:ext uri="{FF2B5EF4-FFF2-40B4-BE49-F238E27FC236}">
                <a16:creationId xmlns:a16="http://schemas.microsoft.com/office/drawing/2014/main" id="{2FCD1EF1-7CB1-4240-B827-C78C1BDF7076}"/>
              </a:ext>
            </a:extLst>
          </p:cNvPr>
          <p:cNvSpPr/>
          <p:nvPr/>
        </p:nvSpPr>
        <p:spPr>
          <a:xfrm>
            <a:off x="9813724" y="2756667"/>
            <a:ext cx="2037272" cy="856107"/>
          </a:xfrm>
          <a:prstGeom prst="roundRect">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食材管理</a:t>
            </a:r>
          </a:p>
        </p:txBody>
      </p:sp>
      <p:sp>
        <p:nvSpPr>
          <p:cNvPr id="13" name="四角形: 角を丸くする 12">
            <a:extLst>
              <a:ext uri="{FF2B5EF4-FFF2-40B4-BE49-F238E27FC236}">
                <a16:creationId xmlns:a16="http://schemas.microsoft.com/office/drawing/2014/main" id="{571394FD-3382-4DFA-80E2-067E94E47667}"/>
              </a:ext>
            </a:extLst>
          </p:cNvPr>
          <p:cNvSpPr/>
          <p:nvPr/>
        </p:nvSpPr>
        <p:spPr>
          <a:xfrm>
            <a:off x="9813724" y="4696867"/>
            <a:ext cx="2037272" cy="868225"/>
          </a:xfrm>
          <a:prstGeom prst="roundRect">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食事配膳の確認</a:t>
            </a:r>
            <a:endParaRPr kumimoji="1" lang="ja-JP" altLang="en-US" b="1" dirty="0">
              <a:solidFill>
                <a:schemeClr val="tx1"/>
              </a:solidFill>
            </a:endParaRPr>
          </a:p>
        </p:txBody>
      </p:sp>
      <p:sp>
        <p:nvSpPr>
          <p:cNvPr id="14" name="四角形: 角を丸くする 13">
            <a:extLst>
              <a:ext uri="{FF2B5EF4-FFF2-40B4-BE49-F238E27FC236}">
                <a16:creationId xmlns:a16="http://schemas.microsoft.com/office/drawing/2014/main" id="{764FECCF-C8FE-4F48-B32D-324CC6692754}"/>
              </a:ext>
            </a:extLst>
          </p:cNvPr>
          <p:cNvSpPr/>
          <p:nvPr/>
        </p:nvSpPr>
        <p:spPr>
          <a:xfrm>
            <a:off x="9813724" y="788179"/>
            <a:ext cx="2037272" cy="868225"/>
          </a:xfrm>
          <a:prstGeom prst="roundRect">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衛生管理</a:t>
            </a:r>
          </a:p>
        </p:txBody>
      </p:sp>
      <p:pic>
        <p:nvPicPr>
          <p:cNvPr id="17" name="Picture 2" descr="https://i.gyazo.com/a324b9fbffa25c1f490e7ec09ffe8106.png">
            <a:extLst>
              <a:ext uri="{FF2B5EF4-FFF2-40B4-BE49-F238E27FC236}">
                <a16:creationId xmlns:a16="http://schemas.microsoft.com/office/drawing/2014/main" id="{34B782F4-AD16-4E4B-A6D5-D83A6D011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7468" y="1193075"/>
            <a:ext cx="563067" cy="391394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コネクタ 3">
            <a:extLst>
              <a:ext uri="{FF2B5EF4-FFF2-40B4-BE49-F238E27FC236}">
                <a16:creationId xmlns:a16="http://schemas.microsoft.com/office/drawing/2014/main" id="{C8596012-FE7C-4AFC-99CD-9CCCDF757535}"/>
              </a:ext>
            </a:extLst>
          </p:cNvPr>
          <p:cNvCxnSpPr>
            <a:cxnSpLocks/>
          </p:cNvCxnSpPr>
          <p:nvPr/>
        </p:nvCxnSpPr>
        <p:spPr>
          <a:xfrm>
            <a:off x="9026434" y="2333897"/>
            <a:ext cx="25254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22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DFF2C82-A870-4DE5-A7FD-E34324282543}"/>
              </a:ext>
            </a:extLst>
          </p:cNvPr>
          <p:cNvGrpSpPr/>
          <p:nvPr/>
        </p:nvGrpSpPr>
        <p:grpSpPr>
          <a:xfrm>
            <a:off x="0" y="-69006"/>
            <a:ext cx="12192000" cy="6927890"/>
            <a:chOff x="0" y="-69006"/>
            <a:chExt cx="12192000" cy="6927890"/>
          </a:xfrm>
        </p:grpSpPr>
        <p:sp>
          <p:nvSpPr>
            <p:cNvPr id="6" name="正方形/長方形 5">
              <a:extLst>
                <a:ext uri="{FF2B5EF4-FFF2-40B4-BE49-F238E27FC236}">
                  <a16:creationId xmlns:a16="http://schemas.microsoft.com/office/drawing/2014/main" id="{8652C732-027F-4F03-A22A-3345C74F7B54}"/>
                </a:ext>
              </a:extLst>
            </p:cNvPr>
            <p:cNvSpPr/>
            <p:nvPr/>
          </p:nvSpPr>
          <p:spPr>
            <a:xfrm>
              <a:off x="0" y="-54047"/>
              <a:ext cx="12192000" cy="691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F853F9E-9F65-931F-5687-859CCD3FC2B0}"/>
                </a:ext>
              </a:extLst>
            </p:cNvPr>
            <p:cNvSpPr/>
            <p:nvPr/>
          </p:nvSpPr>
          <p:spPr>
            <a:xfrm>
              <a:off x="0" y="-69006"/>
              <a:ext cx="12192000" cy="61391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CFE9AF1F-A481-3C43-3B0A-C06E4999B344}"/>
                </a:ext>
              </a:extLst>
            </p:cNvPr>
            <p:cNvSpPr txBox="1"/>
            <p:nvPr/>
          </p:nvSpPr>
          <p:spPr>
            <a:xfrm>
              <a:off x="2472059" y="73609"/>
              <a:ext cx="7247882" cy="461665"/>
            </a:xfrm>
            <a:prstGeom prst="rect">
              <a:avLst/>
            </a:prstGeom>
            <a:noFill/>
          </p:spPr>
          <p:txBody>
            <a:bodyPr wrap="square" rtlCol="0">
              <a:spAutoFit/>
            </a:bodyP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数値実験と実験結果</a:t>
              </a:r>
            </a:p>
          </p:txBody>
        </p:sp>
        <p:sp>
          <p:nvSpPr>
            <p:cNvPr id="11" name="正方形/長方形 10">
              <a:extLst>
                <a:ext uri="{FF2B5EF4-FFF2-40B4-BE49-F238E27FC236}">
                  <a16:creationId xmlns:a16="http://schemas.microsoft.com/office/drawing/2014/main" id="{D5ABC005-F29D-939F-06FD-D4D59607053D}"/>
                </a:ext>
              </a:extLst>
            </p:cNvPr>
            <p:cNvSpPr/>
            <p:nvPr/>
          </p:nvSpPr>
          <p:spPr>
            <a:xfrm>
              <a:off x="0" y="-53163"/>
              <a:ext cx="12192000" cy="6911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0B0DCAEB-49A8-4E77-B596-C406BAED5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38" y="3652777"/>
              <a:ext cx="6458231" cy="1445015"/>
            </a:xfrm>
            <a:prstGeom prst="rect">
              <a:avLst/>
            </a:prstGeom>
            <a:ln w="19050">
              <a:noFill/>
            </a:ln>
          </p:spPr>
        </p:pic>
        <p:pic>
          <p:nvPicPr>
            <p:cNvPr id="10" name="図 9">
              <a:extLst>
                <a:ext uri="{FF2B5EF4-FFF2-40B4-BE49-F238E27FC236}">
                  <a16:creationId xmlns:a16="http://schemas.microsoft.com/office/drawing/2014/main" id="{EEA46688-DCE3-45CC-A0E5-5DBB8EF35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946" y="784265"/>
              <a:ext cx="4097612" cy="2114991"/>
            </a:xfrm>
            <a:prstGeom prst="rect">
              <a:avLst/>
            </a:prstGeom>
            <a:ln>
              <a:solidFill>
                <a:schemeClr val="tx1"/>
              </a:solidFill>
            </a:ln>
          </p:spPr>
        </p:pic>
        <p:pic>
          <p:nvPicPr>
            <p:cNvPr id="12" name="Picture 22" descr="https://i.gyazo.com/e2423dfcf3c62f89a30559eac0347b1b.png">
              <a:extLst>
                <a:ext uri="{FF2B5EF4-FFF2-40B4-BE49-F238E27FC236}">
                  <a16:creationId xmlns:a16="http://schemas.microsoft.com/office/drawing/2014/main" id="{8921B9CD-170A-47CA-A807-7802032BAB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5815" b="2756"/>
            <a:stretch/>
          </p:blipFill>
          <p:spPr bwMode="auto">
            <a:xfrm>
              <a:off x="190454" y="5424058"/>
              <a:ext cx="6369834" cy="1048937"/>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15099CEC-88B2-481B-9F29-F2D966CEB84D}"/>
                </a:ext>
              </a:extLst>
            </p:cNvPr>
            <p:cNvGrpSpPr/>
            <p:nvPr/>
          </p:nvGrpSpPr>
          <p:grpSpPr>
            <a:xfrm>
              <a:off x="6909856" y="3429001"/>
              <a:ext cx="5253208" cy="3043994"/>
              <a:chOff x="505466" y="2841247"/>
              <a:chExt cx="5699126" cy="2751089"/>
            </a:xfrm>
          </p:grpSpPr>
          <p:pic>
            <p:nvPicPr>
              <p:cNvPr id="17" name="図 16">
                <a:extLst>
                  <a:ext uri="{FF2B5EF4-FFF2-40B4-BE49-F238E27FC236}">
                    <a16:creationId xmlns:a16="http://schemas.microsoft.com/office/drawing/2014/main" id="{577A4DD5-A2CC-45EA-A373-BDCC17D7D0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18" y="2841247"/>
                <a:ext cx="3770735" cy="1374622"/>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a:extLst>
                  <a:ext uri="{FF2B5EF4-FFF2-40B4-BE49-F238E27FC236}">
                    <a16:creationId xmlns:a16="http://schemas.microsoft.com/office/drawing/2014/main" id="{226B1368-80E7-4658-878A-4340899FF12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445" r="49454"/>
              <a:stretch/>
            </p:blipFill>
            <p:spPr bwMode="auto">
              <a:xfrm>
                <a:off x="4295552" y="2843092"/>
                <a:ext cx="1509824" cy="136740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2476DBE8-F723-4565-AB36-4C0AB600DE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93"/>
              <a:stretch/>
            </p:blipFill>
            <p:spPr bwMode="auto">
              <a:xfrm>
                <a:off x="2466755" y="4217714"/>
                <a:ext cx="3737837" cy="1369246"/>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E35B8EB0-6CEC-4E57-BE64-F825127673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582" r="-1"/>
              <a:stretch/>
            </p:blipFill>
            <p:spPr bwMode="auto">
              <a:xfrm>
                <a:off x="956930" y="4210493"/>
                <a:ext cx="1509825" cy="1367401"/>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FA215A3C-2E65-4AE3-8996-F31D6B16C0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506"/>
              <a:stretch/>
            </p:blipFill>
            <p:spPr bwMode="auto">
              <a:xfrm>
                <a:off x="505466" y="4217714"/>
                <a:ext cx="471098" cy="137462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テキスト ボックス 1">
              <a:extLst>
                <a:ext uri="{FF2B5EF4-FFF2-40B4-BE49-F238E27FC236}">
                  <a16:creationId xmlns:a16="http://schemas.microsoft.com/office/drawing/2014/main" id="{69C51729-1E34-466E-AB17-3063F0C196A7}"/>
                </a:ext>
              </a:extLst>
            </p:cNvPr>
            <p:cNvSpPr txBox="1"/>
            <p:nvPr/>
          </p:nvSpPr>
          <p:spPr>
            <a:xfrm>
              <a:off x="8741914" y="2966315"/>
              <a:ext cx="2179675" cy="307777"/>
            </a:xfrm>
            <a:prstGeom prst="rect">
              <a:avLst/>
            </a:prstGeom>
            <a:noFill/>
          </p:spPr>
          <p:txBody>
            <a:bodyPr wrap="square" rtlCol="0">
              <a:spAutoFit/>
            </a:bodyPr>
            <a:lstStyle/>
            <a:p>
              <a:pPr algn="ctr"/>
              <a:r>
                <a:rPr lang="ja-JP" altLang="en-US" sz="1400" b="1" dirty="0"/>
                <a:t>設定した制約条件</a:t>
              </a:r>
              <a:endParaRPr kumimoji="1" lang="ja-JP" altLang="en-US" sz="1400" b="1" dirty="0"/>
            </a:p>
          </p:txBody>
        </p:sp>
        <p:sp>
          <p:nvSpPr>
            <p:cNvPr id="3" name="テキスト ボックス 2">
              <a:extLst>
                <a:ext uri="{FF2B5EF4-FFF2-40B4-BE49-F238E27FC236}">
                  <a16:creationId xmlns:a16="http://schemas.microsoft.com/office/drawing/2014/main" id="{7BD18A71-211E-4FD8-97A9-33A35DEA92AF}"/>
                </a:ext>
              </a:extLst>
            </p:cNvPr>
            <p:cNvSpPr txBox="1"/>
            <p:nvPr/>
          </p:nvSpPr>
          <p:spPr>
            <a:xfrm>
              <a:off x="8342617" y="6551107"/>
              <a:ext cx="2604888" cy="307777"/>
            </a:xfrm>
            <a:prstGeom prst="rect">
              <a:avLst/>
            </a:prstGeom>
            <a:noFill/>
          </p:spPr>
          <p:txBody>
            <a:bodyPr wrap="square" rtlCol="0">
              <a:spAutoFit/>
            </a:bodyPr>
            <a:lstStyle/>
            <a:p>
              <a:pPr algn="ctr"/>
              <a:r>
                <a:rPr kumimoji="1" lang="en-US" altLang="ja-JP" sz="1400" b="1" dirty="0"/>
                <a:t>1</a:t>
              </a:r>
              <a:r>
                <a:rPr kumimoji="1" lang="ja-JP" altLang="en-US" sz="1400" b="1" dirty="0"/>
                <a:t>週間分の献立の出力結果</a:t>
              </a:r>
            </a:p>
          </p:txBody>
        </p:sp>
        <p:grpSp>
          <p:nvGrpSpPr>
            <p:cNvPr id="38" name="グループ化 37">
              <a:extLst>
                <a:ext uri="{FF2B5EF4-FFF2-40B4-BE49-F238E27FC236}">
                  <a16:creationId xmlns:a16="http://schemas.microsoft.com/office/drawing/2014/main" id="{B55E067E-987D-49CF-ACB1-A51A8A25D643}"/>
                </a:ext>
              </a:extLst>
            </p:cNvPr>
            <p:cNvGrpSpPr/>
            <p:nvPr/>
          </p:nvGrpSpPr>
          <p:grpSpPr>
            <a:xfrm>
              <a:off x="102057" y="584623"/>
              <a:ext cx="7286724" cy="2658445"/>
              <a:chOff x="584791" y="914400"/>
              <a:chExt cx="8123274" cy="3697491"/>
            </a:xfrm>
          </p:grpSpPr>
          <p:sp>
            <p:nvSpPr>
              <p:cNvPr id="39" name="正方形/長方形 38">
                <a:extLst>
                  <a:ext uri="{FF2B5EF4-FFF2-40B4-BE49-F238E27FC236}">
                    <a16:creationId xmlns:a16="http://schemas.microsoft.com/office/drawing/2014/main" id="{B9699024-DAC7-44A6-B697-3C7229F86D5C}"/>
                  </a:ext>
                </a:extLst>
              </p:cNvPr>
              <p:cNvSpPr/>
              <p:nvPr/>
            </p:nvSpPr>
            <p:spPr>
              <a:xfrm>
                <a:off x="584791" y="914400"/>
                <a:ext cx="8123274" cy="36974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Picture 6" descr="https://i.gyazo.com/38b67886fa60c9e86a574a869845ae3b.png">
                <a:extLst>
                  <a:ext uri="{FF2B5EF4-FFF2-40B4-BE49-F238E27FC236}">
                    <a16:creationId xmlns:a16="http://schemas.microsoft.com/office/drawing/2014/main" id="{BC93CD99-A67A-4FB4-90DE-2B81C0BA69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355" y="2167788"/>
                <a:ext cx="4930687" cy="242283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s://i.gyazo.com/a09dc3a2bfe76fc7c94d214f46419689.png">
                <a:extLst>
                  <a:ext uri="{FF2B5EF4-FFF2-40B4-BE49-F238E27FC236}">
                    <a16:creationId xmlns:a16="http://schemas.microsoft.com/office/drawing/2014/main" id="{63B69BC3-B7A0-4243-B361-462FD83E80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521" y="1585225"/>
                <a:ext cx="4874356" cy="5630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https://i.gyazo.com/a3d307b72bd2b7b5994bff5255afa2ee.png">
                <a:extLst>
                  <a:ext uri="{FF2B5EF4-FFF2-40B4-BE49-F238E27FC236}">
                    <a16:creationId xmlns:a16="http://schemas.microsoft.com/office/drawing/2014/main" id="{429EA16D-A414-4859-9F3A-C942A3D174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214" y="1013030"/>
                <a:ext cx="4365525" cy="60382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https://i.gyazo.com/74bfc33b134cb2b5bfa08b7b8ed1cc59.png">
                <a:extLst>
                  <a:ext uri="{FF2B5EF4-FFF2-40B4-BE49-F238E27FC236}">
                    <a16:creationId xmlns:a16="http://schemas.microsoft.com/office/drawing/2014/main" id="{16E3DF60-8103-4598-ACF4-9D57F1843E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5243" y="1616859"/>
                <a:ext cx="2368737" cy="2607088"/>
              </a:xfrm>
              <a:prstGeom prst="rect">
                <a:avLst/>
              </a:prstGeom>
              <a:noFill/>
              <a:extLst>
                <a:ext uri="{909E8E84-426E-40DD-AFC4-6F175D3DCCD1}">
                  <a14:hiddenFill xmlns:a14="http://schemas.microsoft.com/office/drawing/2010/main">
                    <a:solidFill>
                      <a:srgbClr val="FFFFFF"/>
                    </a:solidFill>
                  </a14:hiddenFill>
                </a:ext>
              </a:extLst>
            </p:spPr>
          </p:pic>
          <p:sp>
            <p:nvSpPr>
              <p:cNvPr id="44" name="楕円 43">
                <a:extLst>
                  <a:ext uri="{FF2B5EF4-FFF2-40B4-BE49-F238E27FC236}">
                    <a16:creationId xmlns:a16="http://schemas.microsoft.com/office/drawing/2014/main" id="{B677BBE3-5F35-4006-BA96-26F87FEEE69C}"/>
                  </a:ext>
                </a:extLst>
              </p:cNvPr>
              <p:cNvSpPr/>
              <p:nvPr/>
            </p:nvSpPr>
            <p:spPr>
              <a:xfrm>
                <a:off x="6430417" y="2599236"/>
                <a:ext cx="698081" cy="321167"/>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D12F1B42-627A-4BB1-8A79-7C69899E11C7}"/>
                  </a:ext>
                </a:extLst>
              </p:cNvPr>
              <p:cNvSpPr txBox="1"/>
              <p:nvPr/>
            </p:nvSpPr>
            <p:spPr>
              <a:xfrm>
                <a:off x="5718812" y="1013030"/>
                <a:ext cx="2641601" cy="430887"/>
              </a:xfrm>
              <a:prstGeom prst="rect">
                <a:avLst/>
              </a:prstGeom>
              <a:noFill/>
            </p:spPr>
            <p:txBody>
              <a:bodyPr wrap="square" rtlCol="0">
                <a:spAutoFit/>
              </a:bodyPr>
              <a:lstStyle/>
              <a:p>
                <a:r>
                  <a:rPr lang="ja-JP" altLang="en-US" sz="1100" dirty="0"/>
                  <a:t>厚生労働省 「日本人の食事摂取基準」 </a:t>
                </a:r>
                <a:r>
                  <a:rPr lang="en-US" altLang="ja-JP" sz="1100" dirty="0"/>
                  <a:t>2021</a:t>
                </a:r>
                <a:r>
                  <a:rPr lang="ja-JP" altLang="en-US" sz="1100" dirty="0"/>
                  <a:t>年度版より</a:t>
                </a:r>
                <a:endParaRPr kumimoji="1" lang="ja-JP" altLang="en-US" sz="1100" dirty="0"/>
              </a:p>
            </p:txBody>
          </p:sp>
        </p:grpSp>
        <p:sp>
          <p:nvSpPr>
            <p:cNvPr id="46" name="テキスト ボックス 45">
              <a:extLst>
                <a:ext uri="{FF2B5EF4-FFF2-40B4-BE49-F238E27FC236}">
                  <a16:creationId xmlns:a16="http://schemas.microsoft.com/office/drawing/2014/main" id="{D16A62BD-7A61-45A4-AB5B-CF0FE3E2DA32}"/>
                </a:ext>
              </a:extLst>
            </p:cNvPr>
            <p:cNvSpPr txBox="1"/>
            <p:nvPr/>
          </p:nvSpPr>
          <p:spPr>
            <a:xfrm>
              <a:off x="2274143" y="3292960"/>
              <a:ext cx="3170493" cy="307777"/>
            </a:xfrm>
            <a:prstGeom prst="rect">
              <a:avLst/>
            </a:prstGeom>
            <a:noFill/>
          </p:spPr>
          <p:txBody>
            <a:bodyPr wrap="square" rtlCol="0">
              <a:spAutoFit/>
            </a:bodyPr>
            <a:lstStyle/>
            <a:p>
              <a:pPr algn="ctr"/>
              <a:r>
                <a:rPr lang="en-US" altLang="ja-JP" sz="1400" b="1" dirty="0"/>
                <a:t>1</a:t>
              </a:r>
              <a:r>
                <a:rPr lang="ja-JP" altLang="en-US" sz="1400" b="1" dirty="0"/>
                <a:t>日に取るべき３大栄養素の計算式</a:t>
              </a:r>
              <a:endParaRPr kumimoji="1" lang="ja-JP" altLang="en-US" sz="1400" b="1" dirty="0"/>
            </a:p>
          </p:txBody>
        </p:sp>
        <p:sp>
          <p:nvSpPr>
            <p:cNvPr id="47" name="テキスト ボックス 46">
              <a:extLst>
                <a:ext uri="{FF2B5EF4-FFF2-40B4-BE49-F238E27FC236}">
                  <a16:creationId xmlns:a16="http://schemas.microsoft.com/office/drawing/2014/main" id="{F5AA6EE6-0167-4206-9342-9533A658546E}"/>
                </a:ext>
              </a:extLst>
            </p:cNvPr>
            <p:cNvSpPr txBox="1"/>
            <p:nvPr/>
          </p:nvSpPr>
          <p:spPr>
            <a:xfrm>
              <a:off x="2769551" y="5113635"/>
              <a:ext cx="2179675" cy="307777"/>
            </a:xfrm>
            <a:prstGeom prst="rect">
              <a:avLst/>
            </a:prstGeom>
            <a:noFill/>
          </p:spPr>
          <p:txBody>
            <a:bodyPr wrap="square" rtlCol="0">
              <a:spAutoFit/>
            </a:bodyPr>
            <a:lstStyle/>
            <a:p>
              <a:pPr algn="ctr"/>
              <a:r>
                <a:rPr lang="en-US" altLang="ja-JP" sz="1400" b="1" dirty="0"/>
                <a:t>1</a:t>
              </a:r>
              <a:r>
                <a:rPr lang="ja-JP" altLang="en-US" sz="1400" b="1" dirty="0"/>
                <a:t>日ごとのパラメータ</a:t>
              </a:r>
              <a:endParaRPr kumimoji="1" lang="ja-JP" altLang="en-US" sz="1400" b="1" dirty="0"/>
            </a:p>
          </p:txBody>
        </p:sp>
        <p:sp>
          <p:nvSpPr>
            <p:cNvPr id="48" name="テキスト ボックス 47">
              <a:extLst>
                <a:ext uri="{FF2B5EF4-FFF2-40B4-BE49-F238E27FC236}">
                  <a16:creationId xmlns:a16="http://schemas.microsoft.com/office/drawing/2014/main" id="{57E73CF0-3EC7-4B2D-9B6D-2EF507F74FD0}"/>
                </a:ext>
              </a:extLst>
            </p:cNvPr>
            <p:cNvSpPr txBox="1"/>
            <p:nvPr/>
          </p:nvSpPr>
          <p:spPr>
            <a:xfrm>
              <a:off x="2478748" y="6537609"/>
              <a:ext cx="2741271" cy="307777"/>
            </a:xfrm>
            <a:prstGeom prst="rect">
              <a:avLst/>
            </a:prstGeom>
            <a:noFill/>
          </p:spPr>
          <p:txBody>
            <a:bodyPr wrap="square" rtlCol="0">
              <a:spAutoFit/>
            </a:bodyPr>
            <a:lstStyle/>
            <a:p>
              <a:pPr algn="ctr"/>
              <a:r>
                <a:rPr lang="ja-JP" altLang="en-US" sz="1400" b="1" dirty="0"/>
                <a:t>並列分散処理による実験結果</a:t>
              </a:r>
              <a:endParaRPr kumimoji="1" lang="ja-JP" altLang="en-US" sz="1400" b="1" dirty="0"/>
            </a:p>
          </p:txBody>
        </p:sp>
      </p:grpSp>
    </p:spTree>
    <p:extLst>
      <p:ext uri="{BB962C8B-B14F-4D97-AF65-F5344CB8AC3E}">
        <p14:creationId xmlns:p14="http://schemas.microsoft.com/office/powerpoint/2010/main" val="807536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1F8A050-E8AC-48B0-93CE-4D180BB0B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8480"/>
            <a:ext cx="6509114" cy="5542088"/>
          </a:xfrm>
          <a:prstGeom prst="rect">
            <a:avLst/>
          </a:prstGeom>
        </p:spPr>
      </p:pic>
      <p:pic>
        <p:nvPicPr>
          <p:cNvPr id="7" name="図 6">
            <a:extLst>
              <a:ext uri="{FF2B5EF4-FFF2-40B4-BE49-F238E27FC236}">
                <a16:creationId xmlns:a16="http://schemas.microsoft.com/office/drawing/2014/main" id="{F402F61C-4D35-4F79-9437-01E2D4361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114" y="538480"/>
            <a:ext cx="5682886" cy="5542088"/>
          </a:xfrm>
          <a:prstGeom prst="rect">
            <a:avLst/>
          </a:prstGeom>
        </p:spPr>
      </p:pic>
    </p:spTree>
    <p:extLst>
      <p:ext uri="{BB962C8B-B14F-4D97-AF65-F5344CB8AC3E}">
        <p14:creationId xmlns:p14="http://schemas.microsoft.com/office/powerpoint/2010/main" val="53317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images/visualization_pcp_5_1.png">
            <a:extLst>
              <a:ext uri="{FF2B5EF4-FFF2-40B4-BE49-F238E27FC236}">
                <a16:creationId xmlns:a16="http://schemas.microsoft.com/office/drawing/2014/main" id="{0927B737-0B07-4AA8-A569-E135CFBB0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175" y="299695"/>
            <a:ext cx="3844926" cy="3298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_images/visualization_scatter_8_1.png">
            <a:extLst>
              <a:ext uri="{FF2B5EF4-FFF2-40B4-BE49-F238E27FC236}">
                <a16:creationId xmlns:a16="http://schemas.microsoft.com/office/drawing/2014/main" id="{F50344C2-E592-4609-AA67-552755933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493" y="468659"/>
            <a:ext cx="3270345" cy="31293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_images/visualization_heatmap_5_1.png">
            <a:extLst>
              <a:ext uri="{FF2B5EF4-FFF2-40B4-BE49-F238E27FC236}">
                <a16:creationId xmlns:a16="http://schemas.microsoft.com/office/drawing/2014/main" id="{DBB5B87B-6903-4E55-908F-7CB658F44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493" y="3872608"/>
            <a:ext cx="3626829" cy="25250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_images/visualization_radar_5_1.png">
            <a:extLst>
              <a:ext uri="{FF2B5EF4-FFF2-40B4-BE49-F238E27FC236}">
                <a16:creationId xmlns:a16="http://schemas.microsoft.com/office/drawing/2014/main" id="{AB4794B0-C4BA-49AB-9C63-AC3EABBFD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175" y="3429000"/>
            <a:ext cx="4386263" cy="324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4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gyazo.com/b1306ca29ae19e854b0fbcf170e365a8.png">
            <a:extLst>
              <a:ext uri="{FF2B5EF4-FFF2-40B4-BE49-F238E27FC236}">
                <a16:creationId xmlns:a16="http://schemas.microsoft.com/office/drawing/2014/main" id="{D5347F4B-09E7-4979-8E4B-9E421B2C2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2" y="636744"/>
            <a:ext cx="60102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gyazo.com/baf33b41c2a52c38d0b5a003abf2b6df.png">
            <a:extLst>
              <a:ext uri="{FF2B5EF4-FFF2-40B4-BE49-F238E27FC236}">
                <a16:creationId xmlns:a16="http://schemas.microsoft.com/office/drawing/2014/main" id="{C102AB13-7653-4DD3-ACE6-72165B46A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249" y="4233822"/>
            <a:ext cx="6447258" cy="15496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gyazo.com/b1c1a5fdc4c4e69ee17e937e661a6671.png">
            <a:extLst>
              <a:ext uri="{FF2B5EF4-FFF2-40B4-BE49-F238E27FC236}">
                <a16:creationId xmlns:a16="http://schemas.microsoft.com/office/drawing/2014/main" id="{08804B3E-C5B1-4D75-B5E6-DB76673B34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580"/>
          <a:stretch/>
        </p:blipFill>
        <p:spPr bwMode="auto">
          <a:xfrm>
            <a:off x="6838507" y="4249864"/>
            <a:ext cx="2254103" cy="15320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gyazo.com/6f6041a74b3d654d24f72fa3ecf8dcb3.png">
            <a:extLst>
              <a:ext uri="{FF2B5EF4-FFF2-40B4-BE49-F238E27FC236}">
                <a16:creationId xmlns:a16="http://schemas.microsoft.com/office/drawing/2014/main" id="{85860CBD-BDB8-426D-99EC-4AAF4A0D65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4772" y="2410320"/>
            <a:ext cx="6202658" cy="171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5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B3F0AC5D-F834-4C7C-8E02-4A202E3CE0BE}"/>
              </a:ext>
            </a:extLst>
          </p:cNvPr>
          <p:cNvSpPr/>
          <p:nvPr/>
        </p:nvSpPr>
        <p:spPr>
          <a:xfrm>
            <a:off x="7377259" y="1185147"/>
            <a:ext cx="1253258" cy="45743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8DFA9EEE-0E19-49EB-AB66-FDD0760FB35D}"/>
              </a:ext>
            </a:extLst>
          </p:cNvPr>
          <p:cNvSpPr/>
          <p:nvPr/>
        </p:nvSpPr>
        <p:spPr>
          <a:xfrm>
            <a:off x="3141230" y="1184110"/>
            <a:ext cx="1253258" cy="45743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20" name="Picture 4" descr="https://i.gyazo.com/2da735ccf059aec429b593c1b5f1e040.png">
            <a:extLst>
              <a:ext uri="{FF2B5EF4-FFF2-40B4-BE49-F238E27FC236}">
                <a16:creationId xmlns:a16="http://schemas.microsoft.com/office/drawing/2014/main" id="{47361459-654B-4CF5-BAE1-97BE87B1D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313" y="2338820"/>
            <a:ext cx="37052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i.gyazo.com/d9514ce9dafec2be5335a66b875ccf41.png">
            <a:extLst>
              <a:ext uri="{FF2B5EF4-FFF2-40B4-BE49-F238E27FC236}">
                <a16:creationId xmlns:a16="http://schemas.microsoft.com/office/drawing/2014/main" id="{34E96575-0C76-4A95-9EF7-1C760F9AA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15" b="8571"/>
          <a:stretch/>
        </p:blipFill>
        <p:spPr bwMode="auto">
          <a:xfrm>
            <a:off x="6208136" y="2034019"/>
            <a:ext cx="2945534" cy="30480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i.gyazo.com/72075e6965c72626cac094bb0517ea67.png">
            <a:extLst>
              <a:ext uri="{FF2B5EF4-FFF2-40B4-BE49-F238E27FC236}">
                <a16:creationId xmlns:a16="http://schemas.microsoft.com/office/drawing/2014/main" id="{78B998A2-28D5-4195-85F7-5ABFE219F1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2" t="23484" b="21970"/>
          <a:stretch/>
        </p:blipFill>
        <p:spPr bwMode="auto">
          <a:xfrm>
            <a:off x="1874982" y="2103293"/>
            <a:ext cx="2532496" cy="16625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i.gyazo.com/aa639502f6298c909ad60d6678a27a7f.png">
            <a:extLst>
              <a:ext uri="{FF2B5EF4-FFF2-40B4-BE49-F238E27FC236}">
                <a16:creationId xmlns:a16="http://schemas.microsoft.com/office/drawing/2014/main" id="{899AD618-871C-43C3-A67D-EB269C4808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187" b="-561"/>
          <a:stretch/>
        </p:blipFill>
        <p:spPr bwMode="auto">
          <a:xfrm>
            <a:off x="2200421" y="2306493"/>
            <a:ext cx="1337107" cy="258619"/>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s://i.gyazo.com/0c84daacbfed72f2a77e0143109095e1.png">
            <a:extLst>
              <a:ext uri="{FF2B5EF4-FFF2-40B4-BE49-F238E27FC236}">
                <a16:creationId xmlns:a16="http://schemas.microsoft.com/office/drawing/2014/main" id="{BCA8F264-FB21-48A6-B60A-B26C659657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7528" y="2297689"/>
            <a:ext cx="4286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s://i.gyazo.com/956b5872d31f35c7484cf94c4bdf79ac.png">
            <a:extLst>
              <a:ext uri="{FF2B5EF4-FFF2-40B4-BE49-F238E27FC236}">
                <a16:creationId xmlns:a16="http://schemas.microsoft.com/office/drawing/2014/main" id="{723C07DE-D529-4CE3-BA3A-3875012673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974" y="4405237"/>
            <a:ext cx="183832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https://i.gyazo.com/0a0c8f1a615b37bbfd71e6a950ce6e6b.png">
            <a:extLst>
              <a:ext uri="{FF2B5EF4-FFF2-40B4-BE49-F238E27FC236}">
                <a16:creationId xmlns:a16="http://schemas.microsoft.com/office/drawing/2014/main" id="{7EDFB92E-9FB9-42C8-8FDD-E6ED461BEE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4982" y="2731293"/>
            <a:ext cx="382905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https://i.gyazo.com/d10d61fc204c593848cd744d94c308e2.png">
            <a:extLst>
              <a:ext uri="{FF2B5EF4-FFF2-40B4-BE49-F238E27FC236}">
                <a16:creationId xmlns:a16="http://schemas.microsoft.com/office/drawing/2014/main" id="{41817277-D470-41DD-9B4B-AC59F6A15A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8136" y="2795156"/>
            <a:ext cx="376237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https://i.gyazo.com/da92d54f58f34a581ec6cceaa959e314.png">
            <a:extLst>
              <a:ext uri="{FF2B5EF4-FFF2-40B4-BE49-F238E27FC236}">
                <a16:creationId xmlns:a16="http://schemas.microsoft.com/office/drawing/2014/main" id="{84ABB604-D128-4D62-AB66-B59133E5462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75"/>
          <a:stretch/>
        </p:blipFill>
        <p:spPr bwMode="auto">
          <a:xfrm>
            <a:off x="7089341" y="4438288"/>
            <a:ext cx="1800225" cy="1414173"/>
          </a:xfrm>
          <a:prstGeom prst="rect">
            <a:avLst/>
          </a:prstGeom>
          <a:noFill/>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C2A3273A-766E-43F9-9C6F-B116B2DEC18E}"/>
              </a:ext>
            </a:extLst>
          </p:cNvPr>
          <p:cNvSpPr/>
          <p:nvPr/>
        </p:nvSpPr>
        <p:spPr>
          <a:xfrm>
            <a:off x="1560945" y="947814"/>
            <a:ext cx="8820728" cy="5286732"/>
          </a:xfrm>
          <a:prstGeom prst="round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66B9C7B7-B080-4A68-A7AA-39717DCBA644}"/>
              </a:ext>
            </a:extLst>
          </p:cNvPr>
          <p:cNvCxnSpPr>
            <a:cxnSpLocks/>
          </p:cNvCxnSpPr>
          <p:nvPr/>
        </p:nvCxnSpPr>
        <p:spPr>
          <a:xfrm>
            <a:off x="1560945" y="1865746"/>
            <a:ext cx="882072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45C6726-19B5-4BCF-A638-A3899E0ECEA3}"/>
              </a:ext>
            </a:extLst>
          </p:cNvPr>
          <p:cNvCxnSpPr>
            <a:cxnSpLocks/>
            <a:stCxn id="6" idx="0"/>
            <a:endCxn id="6" idx="2"/>
          </p:cNvCxnSpPr>
          <p:nvPr/>
        </p:nvCxnSpPr>
        <p:spPr>
          <a:xfrm>
            <a:off x="5971309" y="947814"/>
            <a:ext cx="0" cy="5286732"/>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F3964B81-8F32-4EB1-BB29-1A81D5746601}"/>
              </a:ext>
            </a:extLst>
          </p:cNvPr>
          <p:cNvSpPr txBox="1"/>
          <p:nvPr/>
        </p:nvSpPr>
        <p:spPr>
          <a:xfrm>
            <a:off x="3325090" y="1185147"/>
            <a:ext cx="1082388" cy="523220"/>
          </a:xfrm>
          <a:prstGeom prst="rect">
            <a:avLst/>
          </a:prstGeom>
          <a:noFill/>
        </p:spPr>
        <p:txBody>
          <a:bodyPr wrap="square" rtlCol="0">
            <a:spAutoFit/>
          </a:bodyPr>
          <a:lstStyle/>
          <a:p>
            <a:r>
              <a:rPr kumimoji="1" lang="ja-JP" altLang="en-US" sz="2800" b="1" dirty="0"/>
              <a:t>主菜</a:t>
            </a:r>
          </a:p>
        </p:txBody>
      </p:sp>
      <p:sp>
        <p:nvSpPr>
          <p:cNvPr id="26" name="テキスト ボックス 25">
            <a:extLst>
              <a:ext uri="{FF2B5EF4-FFF2-40B4-BE49-F238E27FC236}">
                <a16:creationId xmlns:a16="http://schemas.microsoft.com/office/drawing/2014/main" id="{2A2C4277-06FF-4A16-9690-671A32192718}"/>
              </a:ext>
            </a:extLst>
          </p:cNvPr>
          <p:cNvSpPr txBox="1"/>
          <p:nvPr/>
        </p:nvSpPr>
        <p:spPr>
          <a:xfrm>
            <a:off x="7548129" y="1184110"/>
            <a:ext cx="1082388" cy="523220"/>
          </a:xfrm>
          <a:prstGeom prst="rect">
            <a:avLst/>
          </a:prstGeom>
          <a:noFill/>
        </p:spPr>
        <p:txBody>
          <a:bodyPr wrap="square" rtlCol="0">
            <a:spAutoFit/>
          </a:bodyPr>
          <a:lstStyle/>
          <a:p>
            <a:r>
              <a:rPr lang="ja-JP" altLang="en-US" sz="2800" b="1" dirty="0"/>
              <a:t>副</a:t>
            </a:r>
            <a:r>
              <a:rPr kumimoji="1" lang="ja-JP" altLang="en-US" sz="2800" b="1" dirty="0"/>
              <a:t>菜</a:t>
            </a:r>
          </a:p>
        </p:txBody>
      </p:sp>
      <p:pic>
        <p:nvPicPr>
          <p:cNvPr id="9242" name="Picture 26" descr="https://i.gyazo.com/302e0713e1634a095778c214a3905476.png">
            <a:extLst>
              <a:ext uri="{FF2B5EF4-FFF2-40B4-BE49-F238E27FC236}">
                <a16:creationId xmlns:a16="http://schemas.microsoft.com/office/drawing/2014/main" id="{7C0FD7F4-F60F-4299-BB76-1825D53F3F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6427" y="202404"/>
            <a:ext cx="8153400" cy="25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6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1・2弁当箱法」 | NPO法人 食生態学実践フォーラム">
            <a:extLst>
              <a:ext uri="{FF2B5EF4-FFF2-40B4-BE49-F238E27FC236}">
                <a16:creationId xmlns:a16="http://schemas.microsoft.com/office/drawing/2014/main" id="{354A899B-A13B-4378-91EC-D7644A733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04" y="1024804"/>
            <a:ext cx="952500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90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gyazo.com/bf9039bde1332467ca25352e1290b17f.png">
            <a:extLst>
              <a:ext uri="{FF2B5EF4-FFF2-40B4-BE49-F238E27FC236}">
                <a16:creationId xmlns:a16="http://schemas.microsoft.com/office/drawing/2014/main" id="{2A98243A-0DEE-4C4C-B1DB-C112B44BC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20" y="1123553"/>
            <a:ext cx="10439759" cy="46108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gyazo.com/47d2078e87589d1fc7ef187892b8ebc3.png">
            <a:extLst>
              <a:ext uri="{FF2B5EF4-FFF2-40B4-BE49-F238E27FC236}">
                <a16:creationId xmlns:a16="http://schemas.microsoft.com/office/drawing/2014/main" id="{2CA368CC-C153-4190-AD1C-B6268A561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474" y="2072640"/>
            <a:ext cx="1270777" cy="1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1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スクレイピングについて | keywalker">
            <a:extLst>
              <a:ext uri="{FF2B5EF4-FFF2-40B4-BE49-F238E27FC236}">
                <a16:creationId xmlns:a16="http://schemas.microsoft.com/office/drawing/2014/main" id="{73B36829-8DB9-488C-AD36-AB0E8B3BA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85061"/>
            <a:ext cx="114300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4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gyazo.com/d6699b4ac7a7155eb8b120125051bc9f.png">
            <a:extLst>
              <a:ext uri="{FF2B5EF4-FFF2-40B4-BE49-F238E27FC236}">
                <a16:creationId xmlns:a16="http://schemas.microsoft.com/office/drawing/2014/main" id="{FAE0CFBE-B523-44F0-9181-8CB6D6C42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765" y="2778453"/>
            <a:ext cx="2961222" cy="32477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gyazo.com/0a0a27b3e05f8b0088401d9e75829f3f.png">
            <a:extLst>
              <a:ext uri="{FF2B5EF4-FFF2-40B4-BE49-F238E27FC236}">
                <a16:creationId xmlns:a16="http://schemas.microsoft.com/office/drawing/2014/main" id="{F7906760-CBFB-4B53-9CFA-204F964A3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109" y="2711545"/>
            <a:ext cx="34671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i.gyazo.com/dd4819fe2a2f9b69f4c586e4bb1e2157.png">
            <a:extLst>
              <a:ext uri="{FF2B5EF4-FFF2-40B4-BE49-F238E27FC236}">
                <a16:creationId xmlns:a16="http://schemas.microsoft.com/office/drawing/2014/main" id="{D43FAF79-90D2-42CC-A2DC-898F2DE52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760" y="951346"/>
            <a:ext cx="8998968" cy="99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90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頭の体操？AIの定番「ナップザック問題」を考える | GRIInc. 株式会社GRI">
            <a:extLst>
              <a:ext uri="{FF2B5EF4-FFF2-40B4-BE49-F238E27FC236}">
                <a16:creationId xmlns:a16="http://schemas.microsoft.com/office/drawing/2014/main" id="{56E87B61-983C-40F7-BC3B-91C4A5C66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11" t="5438" r="7126" b="14309"/>
          <a:stretch/>
        </p:blipFill>
        <p:spPr bwMode="auto">
          <a:xfrm>
            <a:off x="1958109" y="1052946"/>
            <a:ext cx="5902036" cy="449810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233A159-65C4-4B5D-89D9-8B04237601D7}"/>
              </a:ext>
            </a:extLst>
          </p:cNvPr>
          <p:cNvSpPr txBox="1"/>
          <p:nvPr/>
        </p:nvSpPr>
        <p:spPr>
          <a:xfrm>
            <a:off x="5772727" y="406615"/>
            <a:ext cx="5486399" cy="369332"/>
          </a:xfrm>
          <a:prstGeom prst="rect">
            <a:avLst/>
          </a:prstGeom>
          <a:noFill/>
        </p:spPr>
        <p:txBody>
          <a:bodyPr wrap="square" rtlCol="0">
            <a:spAutoFit/>
          </a:bodyPr>
          <a:lstStyle/>
          <a:p>
            <a:r>
              <a:rPr lang="en-US" altLang="ja-JP" dirty="0"/>
              <a:t>https://gri.jp/report/data-science/10980</a:t>
            </a:r>
            <a:endParaRPr kumimoji="1" lang="ja-JP" altLang="en-US" dirty="0"/>
          </a:p>
        </p:txBody>
      </p:sp>
    </p:spTree>
    <p:extLst>
      <p:ext uri="{BB962C8B-B14F-4D97-AF65-F5344CB8AC3E}">
        <p14:creationId xmlns:p14="http://schemas.microsoft.com/office/powerpoint/2010/main" val="368818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2595F79-9664-4140-A25D-20E4D6579DB2}"/>
              </a:ext>
            </a:extLst>
          </p:cNvPr>
          <p:cNvSpPr/>
          <p:nvPr/>
        </p:nvSpPr>
        <p:spPr>
          <a:xfrm>
            <a:off x="0" y="0"/>
            <a:ext cx="12192000" cy="6833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984C9E05-301F-436C-860E-1637DFA2F940}"/>
              </a:ext>
            </a:extLst>
          </p:cNvPr>
          <p:cNvSpPr/>
          <p:nvPr/>
        </p:nvSpPr>
        <p:spPr>
          <a:xfrm>
            <a:off x="-20752" y="558051"/>
            <a:ext cx="2387001" cy="19382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レシピサイト</a:t>
            </a:r>
          </a:p>
        </p:txBody>
      </p:sp>
      <p:grpSp>
        <p:nvGrpSpPr>
          <p:cNvPr id="27" name="グループ化 26">
            <a:extLst>
              <a:ext uri="{FF2B5EF4-FFF2-40B4-BE49-F238E27FC236}">
                <a16:creationId xmlns:a16="http://schemas.microsoft.com/office/drawing/2014/main" id="{2D76ACB5-CB30-4AD8-B199-3A35DD55F874}"/>
              </a:ext>
            </a:extLst>
          </p:cNvPr>
          <p:cNvGrpSpPr/>
          <p:nvPr/>
        </p:nvGrpSpPr>
        <p:grpSpPr>
          <a:xfrm>
            <a:off x="24113" y="2664990"/>
            <a:ext cx="2428401" cy="2235551"/>
            <a:chOff x="225955" y="392351"/>
            <a:chExt cx="1794971" cy="910059"/>
          </a:xfrm>
        </p:grpSpPr>
        <p:sp>
          <p:nvSpPr>
            <p:cNvPr id="7" name="四角形: 角を丸くする 6">
              <a:extLst>
                <a:ext uri="{FF2B5EF4-FFF2-40B4-BE49-F238E27FC236}">
                  <a16:creationId xmlns:a16="http://schemas.microsoft.com/office/drawing/2014/main" id="{D522727F-B0AD-4046-9B10-3C63A03E7378}"/>
                </a:ext>
              </a:extLst>
            </p:cNvPr>
            <p:cNvSpPr/>
            <p:nvPr/>
          </p:nvSpPr>
          <p:spPr>
            <a:xfrm>
              <a:off x="225956" y="392351"/>
              <a:ext cx="1794970" cy="9100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14AB5F8-5F63-4037-9321-01F21DD87A08}"/>
                </a:ext>
              </a:extLst>
            </p:cNvPr>
            <p:cNvSpPr txBox="1"/>
            <p:nvPr/>
          </p:nvSpPr>
          <p:spPr>
            <a:xfrm flipH="1">
              <a:off x="225955" y="674204"/>
              <a:ext cx="1794971" cy="616475"/>
            </a:xfrm>
            <a:prstGeom prst="rect">
              <a:avLst/>
            </a:prstGeom>
            <a:noFill/>
          </p:spPr>
          <p:txBody>
            <a:bodyPr wrap="square" rtlCol="0">
              <a:spAutoFit/>
            </a:bodyPr>
            <a:lstStyle/>
            <a:p>
              <a:pPr algn="ctr"/>
              <a:r>
                <a:rPr lang="ja-JP" altLang="en-US" sz="2400" b="1" dirty="0"/>
                <a:t>食材価格</a:t>
              </a:r>
              <a:endParaRPr lang="en-US" altLang="ja-JP" sz="2400" b="1" dirty="0"/>
            </a:p>
            <a:p>
              <a:pPr algn="ctr"/>
              <a:r>
                <a:rPr lang="ja-JP" altLang="en-US" sz="2400" b="1" dirty="0"/>
                <a:t>サイト</a:t>
              </a:r>
              <a:endParaRPr kumimoji="1" lang="ja-JP" altLang="en-US" sz="2400" b="1" dirty="0"/>
            </a:p>
          </p:txBody>
        </p:sp>
      </p:grpSp>
      <p:sp>
        <p:nvSpPr>
          <p:cNvPr id="14" name="テキスト ボックス 13">
            <a:extLst>
              <a:ext uri="{FF2B5EF4-FFF2-40B4-BE49-F238E27FC236}">
                <a16:creationId xmlns:a16="http://schemas.microsoft.com/office/drawing/2014/main" id="{6AFCA328-999C-4118-9E3C-13A9C29F93DB}"/>
              </a:ext>
            </a:extLst>
          </p:cNvPr>
          <p:cNvSpPr txBox="1"/>
          <p:nvPr/>
        </p:nvSpPr>
        <p:spPr>
          <a:xfrm>
            <a:off x="2393838" y="1026372"/>
            <a:ext cx="1946797" cy="369332"/>
          </a:xfrm>
          <a:prstGeom prst="rect">
            <a:avLst/>
          </a:prstGeom>
          <a:noFill/>
        </p:spPr>
        <p:txBody>
          <a:bodyPr wrap="square" rtlCol="0">
            <a:spAutoFit/>
          </a:bodyPr>
          <a:lstStyle/>
          <a:p>
            <a:r>
              <a:rPr kumimoji="1" lang="ja-JP" altLang="en-US" b="1" dirty="0"/>
              <a:t>スクレイピング</a:t>
            </a:r>
          </a:p>
        </p:txBody>
      </p:sp>
      <p:sp>
        <p:nvSpPr>
          <p:cNvPr id="16" name="四角形: 角を丸くする 15">
            <a:extLst>
              <a:ext uri="{FF2B5EF4-FFF2-40B4-BE49-F238E27FC236}">
                <a16:creationId xmlns:a16="http://schemas.microsoft.com/office/drawing/2014/main" id="{AB7AD493-9BD3-4FC3-BFA4-7DCBFCD7056B}"/>
              </a:ext>
            </a:extLst>
          </p:cNvPr>
          <p:cNvSpPr/>
          <p:nvPr/>
        </p:nvSpPr>
        <p:spPr>
          <a:xfrm>
            <a:off x="10177260" y="571052"/>
            <a:ext cx="1549679" cy="5736617"/>
          </a:xfrm>
          <a:prstGeom prst="round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pic>
        <p:nvPicPr>
          <p:cNvPr id="22" name="図 21">
            <a:extLst>
              <a:ext uri="{FF2B5EF4-FFF2-40B4-BE49-F238E27FC236}">
                <a16:creationId xmlns:a16="http://schemas.microsoft.com/office/drawing/2014/main" id="{6AF22D4E-C915-4CA6-8E0E-DAB2DE76E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985" y="1731421"/>
            <a:ext cx="2877254" cy="1697579"/>
          </a:xfrm>
          <a:prstGeom prst="rect">
            <a:avLst/>
          </a:prstGeom>
        </p:spPr>
      </p:pic>
      <p:sp>
        <p:nvSpPr>
          <p:cNvPr id="25" name="テキスト ボックス 24">
            <a:extLst>
              <a:ext uri="{FF2B5EF4-FFF2-40B4-BE49-F238E27FC236}">
                <a16:creationId xmlns:a16="http://schemas.microsoft.com/office/drawing/2014/main" id="{466AB892-3BC0-451E-99A9-52A105C16C29}"/>
              </a:ext>
            </a:extLst>
          </p:cNvPr>
          <p:cNvSpPr txBox="1"/>
          <p:nvPr/>
        </p:nvSpPr>
        <p:spPr>
          <a:xfrm>
            <a:off x="7582034" y="636171"/>
            <a:ext cx="2341305" cy="461665"/>
          </a:xfrm>
          <a:prstGeom prst="rect">
            <a:avLst/>
          </a:prstGeom>
          <a:noFill/>
        </p:spPr>
        <p:txBody>
          <a:bodyPr wrap="square" rtlCol="0">
            <a:spAutoFit/>
          </a:bodyPr>
          <a:lstStyle/>
          <a:p>
            <a:pPr algn="ctr"/>
            <a:r>
              <a:rPr kumimoji="1" lang="ja-JP" altLang="en-US" sz="2400" b="1" dirty="0"/>
              <a:t>身体情報を入力</a:t>
            </a:r>
          </a:p>
        </p:txBody>
      </p:sp>
      <p:sp>
        <p:nvSpPr>
          <p:cNvPr id="26" name="テキスト ボックス 25">
            <a:extLst>
              <a:ext uri="{FF2B5EF4-FFF2-40B4-BE49-F238E27FC236}">
                <a16:creationId xmlns:a16="http://schemas.microsoft.com/office/drawing/2014/main" id="{E33AE8B4-2AF1-4B73-8B34-78C740229A90}"/>
              </a:ext>
            </a:extLst>
          </p:cNvPr>
          <p:cNvSpPr txBox="1"/>
          <p:nvPr/>
        </p:nvSpPr>
        <p:spPr>
          <a:xfrm>
            <a:off x="7934343" y="5061574"/>
            <a:ext cx="1967937" cy="461665"/>
          </a:xfrm>
          <a:prstGeom prst="rect">
            <a:avLst/>
          </a:prstGeom>
          <a:noFill/>
        </p:spPr>
        <p:txBody>
          <a:bodyPr wrap="square" rtlCol="0">
            <a:spAutoFit/>
          </a:bodyPr>
          <a:lstStyle/>
          <a:p>
            <a:r>
              <a:rPr kumimoji="1" lang="ja-JP" altLang="en-US" sz="2400" b="1" dirty="0"/>
              <a:t>献立を出力</a:t>
            </a:r>
          </a:p>
        </p:txBody>
      </p:sp>
      <p:pic>
        <p:nvPicPr>
          <p:cNvPr id="3" name="図 2">
            <a:extLst>
              <a:ext uri="{FF2B5EF4-FFF2-40B4-BE49-F238E27FC236}">
                <a16:creationId xmlns:a16="http://schemas.microsoft.com/office/drawing/2014/main" id="{A1389884-A9CE-43F6-B0F0-4BBE437BC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004" y="4309598"/>
            <a:ext cx="1440000" cy="1748103"/>
          </a:xfrm>
          <a:prstGeom prst="rect">
            <a:avLst/>
          </a:prstGeom>
        </p:spPr>
      </p:pic>
      <p:pic>
        <p:nvPicPr>
          <p:cNvPr id="33" name="図 32">
            <a:extLst>
              <a:ext uri="{FF2B5EF4-FFF2-40B4-BE49-F238E27FC236}">
                <a16:creationId xmlns:a16="http://schemas.microsoft.com/office/drawing/2014/main" id="{3A5330C3-6769-4B6C-91A1-5B44A57D9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2438" y="740752"/>
            <a:ext cx="1440000" cy="1309586"/>
          </a:xfrm>
          <a:prstGeom prst="rect">
            <a:avLst/>
          </a:prstGeom>
        </p:spPr>
      </p:pic>
      <p:sp>
        <p:nvSpPr>
          <p:cNvPr id="34" name="テキスト ボックス 33">
            <a:extLst>
              <a:ext uri="{FF2B5EF4-FFF2-40B4-BE49-F238E27FC236}">
                <a16:creationId xmlns:a16="http://schemas.microsoft.com/office/drawing/2014/main" id="{B574472F-5CC1-49BA-90BF-7CCB8C7F3417}"/>
              </a:ext>
            </a:extLst>
          </p:cNvPr>
          <p:cNvSpPr txBox="1"/>
          <p:nvPr/>
        </p:nvSpPr>
        <p:spPr>
          <a:xfrm>
            <a:off x="10084052" y="45341"/>
            <a:ext cx="1965904" cy="523220"/>
          </a:xfrm>
          <a:prstGeom prst="rect">
            <a:avLst/>
          </a:prstGeom>
          <a:noFill/>
        </p:spPr>
        <p:txBody>
          <a:bodyPr wrap="square" rtlCol="0">
            <a:spAutoFit/>
          </a:bodyPr>
          <a:lstStyle/>
          <a:p>
            <a:r>
              <a:rPr lang="ja-JP" altLang="en-US" sz="2800" b="1" dirty="0">
                <a:solidFill>
                  <a:schemeClr val="accent2">
                    <a:lumMod val="60000"/>
                    <a:lumOff val="40000"/>
                  </a:schemeClr>
                </a:solidFill>
              </a:rPr>
              <a:t>ユーザー</a:t>
            </a:r>
            <a:endParaRPr kumimoji="1" lang="ja-JP" altLang="en-US" sz="2800" b="1" dirty="0">
              <a:solidFill>
                <a:schemeClr val="accent2">
                  <a:lumMod val="60000"/>
                  <a:lumOff val="40000"/>
                </a:schemeClr>
              </a:solidFill>
            </a:endParaRPr>
          </a:p>
        </p:txBody>
      </p:sp>
      <p:sp>
        <p:nvSpPr>
          <p:cNvPr id="32" name="矢印: 右 31">
            <a:extLst>
              <a:ext uri="{FF2B5EF4-FFF2-40B4-BE49-F238E27FC236}">
                <a16:creationId xmlns:a16="http://schemas.microsoft.com/office/drawing/2014/main" id="{CA6A2E6A-E0BC-4EDA-A0E2-724611E48127}"/>
              </a:ext>
            </a:extLst>
          </p:cNvPr>
          <p:cNvSpPr/>
          <p:nvPr/>
        </p:nvSpPr>
        <p:spPr>
          <a:xfrm>
            <a:off x="2588106" y="1507455"/>
            <a:ext cx="1416065" cy="476208"/>
          </a:xfrm>
          <a:prstGeom prst="rightArrow">
            <a:avLst>
              <a:gd name="adj1" fmla="val 50000"/>
              <a:gd name="adj2" fmla="val 582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7C06AF4B-479A-4C05-A817-D06779D8EFE3}"/>
              </a:ext>
            </a:extLst>
          </p:cNvPr>
          <p:cNvSpPr/>
          <p:nvPr/>
        </p:nvSpPr>
        <p:spPr>
          <a:xfrm rot="10800000">
            <a:off x="7183963" y="1176524"/>
            <a:ext cx="2889276" cy="476208"/>
          </a:xfrm>
          <a:prstGeom prst="rightArrow">
            <a:avLst>
              <a:gd name="adj1" fmla="val 50000"/>
              <a:gd name="adj2" fmla="val 582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0088A98E-1642-46B6-93BF-B15E6A3E51AE}"/>
              </a:ext>
            </a:extLst>
          </p:cNvPr>
          <p:cNvSpPr txBox="1"/>
          <p:nvPr/>
        </p:nvSpPr>
        <p:spPr>
          <a:xfrm>
            <a:off x="4515262" y="85829"/>
            <a:ext cx="2216749" cy="523220"/>
          </a:xfrm>
          <a:prstGeom prst="rect">
            <a:avLst/>
          </a:prstGeom>
          <a:noFill/>
        </p:spPr>
        <p:txBody>
          <a:bodyPr wrap="square" rtlCol="0">
            <a:spAutoFit/>
          </a:bodyPr>
          <a:lstStyle/>
          <a:p>
            <a:pPr algn="ctr"/>
            <a:r>
              <a:rPr lang="ja-JP" altLang="en-US" sz="2800" b="1" dirty="0">
                <a:solidFill>
                  <a:schemeClr val="accent6">
                    <a:lumMod val="60000"/>
                    <a:lumOff val="40000"/>
                  </a:schemeClr>
                </a:solidFill>
              </a:rPr>
              <a:t>システム</a:t>
            </a:r>
            <a:endParaRPr kumimoji="1" lang="ja-JP" altLang="en-US" sz="2800" b="1" dirty="0">
              <a:solidFill>
                <a:schemeClr val="accent6">
                  <a:lumMod val="60000"/>
                  <a:lumOff val="40000"/>
                </a:schemeClr>
              </a:solidFill>
            </a:endParaRPr>
          </a:p>
        </p:txBody>
      </p:sp>
      <p:sp>
        <p:nvSpPr>
          <p:cNvPr id="41" name="テキスト ボックス 40">
            <a:extLst>
              <a:ext uri="{FF2B5EF4-FFF2-40B4-BE49-F238E27FC236}">
                <a16:creationId xmlns:a16="http://schemas.microsoft.com/office/drawing/2014/main" id="{5A5830A9-3F02-4D91-BCB4-FC01C213A2D9}"/>
              </a:ext>
            </a:extLst>
          </p:cNvPr>
          <p:cNvSpPr txBox="1"/>
          <p:nvPr/>
        </p:nvSpPr>
        <p:spPr>
          <a:xfrm>
            <a:off x="98958" y="32585"/>
            <a:ext cx="2523964" cy="523220"/>
          </a:xfrm>
          <a:prstGeom prst="rect">
            <a:avLst/>
          </a:prstGeom>
          <a:noFill/>
        </p:spPr>
        <p:txBody>
          <a:bodyPr wrap="square" rtlCol="0">
            <a:spAutoFit/>
          </a:bodyPr>
          <a:lstStyle/>
          <a:p>
            <a:pPr algn="ctr"/>
            <a:r>
              <a:rPr lang="en-US" altLang="ja-JP" sz="2800" b="1" dirty="0">
                <a:solidFill>
                  <a:schemeClr val="accent1">
                    <a:lumMod val="60000"/>
                    <a:lumOff val="40000"/>
                  </a:schemeClr>
                </a:solidFill>
              </a:rPr>
              <a:t>Web</a:t>
            </a:r>
            <a:r>
              <a:rPr lang="ja-JP" altLang="en-US" sz="2800" b="1" dirty="0">
                <a:solidFill>
                  <a:schemeClr val="accent1">
                    <a:lumMod val="60000"/>
                    <a:lumOff val="40000"/>
                  </a:schemeClr>
                </a:solidFill>
              </a:rPr>
              <a:t>データ</a:t>
            </a:r>
            <a:endParaRPr kumimoji="1" lang="ja-JP" altLang="en-US" sz="2800" b="1" dirty="0">
              <a:solidFill>
                <a:schemeClr val="accent1">
                  <a:lumMod val="60000"/>
                  <a:lumOff val="40000"/>
                </a:schemeClr>
              </a:solidFill>
            </a:endParaRPr>
          </a:p>
        </p:txBody>
      </p:sp>
      <p:grpSp>
        <p:nvGrpSpPr>
          <p:cNvPr id="10" name="グループ化 9">
            <a:extLst>
              <a:ext uri="{FF2B5EF4-FFF2-40B4-BE49-F238E27FC236}">
                <a16:creationId xmlns:a16="http://schemas.microsoft.com/office/drawing/2014/main" id="{84B4C9DD-6370-4B92-B786-687896802363}"/>
              </a:ext>
            </a:extLst>
          </p:cNvPr>
          <p:cNvGrpSpPr/>
          <p:nvPr/>
        </p:nvGrpSpPr>
        <p:grpSpPr>
          <a:xfrm>
            <a:off x="4103590" y="512334"/>
            <a:ext cx="3040095" cy="5736617"/>
            <a:chOff x="4103590" y="512334"/>
            <a:chExt cx="3040095" cy="5736617"/>
          </a:xfrm>
        </p:grpSpPr>
        <p:sp>
          <p:nvSpPr>
            <p:cNvPr id="12" name="四角形: 角を丸くする 11">
              <a:extLst>
                <a:ext uri="{FF2B5EF4-FFF2-40B4-BE49-F238E27FC236}">
                  <a16:creationId xmlns:a16="http://schemas.microsoft.com/office/drawing/2014/main" id="{EAF5FD5C-5D13-4759-9792-3FFF409712E0}"/>
                </a:ext>
              </a:extLst>
            </p:cNvPr>
            <p:cNvSpPr/>
            <p:nvPr/>
          </p:nvSpPr>
          <p:spPr>
            <a:xfrm>
              <a:off x="4103590" y="512334"/>
              <a:ext cx="3040095" cy="573661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2" name="正方形/長方形 1">
              <a:extLst>
                <a:ext uri="{FF2B5EF4-FFF2-40B4-BE49-F238E27FC236}">
                  <a16:creationId xmlns:a16="http://schemas.microsoft.com/office/drawing/2014/main" id="{854E716C-F03F-4483-8443-16FE8158CBD8}"/>
                </a:ext>
              </a:extLst>
            </p:cNvPr>
            <p:cNvSpPr/>
            <p:nvPr/>
          </p:nvSpPr>
          <p:spPr>
            <a:xfrm>
              <a:off x="4504797" y="1064546"/>
              <a:ext cx="2216750" cy="96216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レシピのデータ</a:t>
              </a:r>
              <a:r>
                <a:rPr lang="ja-JP" altLang="en-US" sz="2000" b="1" dirty="0">
                  <a:solidFill>
                    <a:schemeClr val="tx1"/>
                  </a:solidFill>
                </a:rPr>
                <a:t>ベース</a:t>
              </a:r>
              <a:r>
                <a:rPr kumimoji="1" lang="ja-JP" altLang="en-US" sz="2000" b="1" dirty="0">
                  <a:solidFill>
                    <a:schemeClr val="tx1"/>
                  </a:solidFill>
                </a:rPr>
                <a:t>作成</a:t>
              </a:r>
            </a:p>
          </p:txBody>
        </p:sp>
        <p:sp>
          <p:nvSpPr>
            <p:cNvPr id="42" name="正方形/長方形 41">
              <a:extLst>
                <a:ext uri="{FF2B5EF4-FFF2-40B4-BE49-F238E27FC236}">
                  <a16:creationId xmlns:a16="http://schemas.microsoft.com/office/drawing/2014/main" id="{2B5312B8-6B9E-4F8E-8489-A60506542CF9}"/>
                </a:ext>
              </a:extLst>
            </p:cNvPr>
            <p:cNvSpPr/>
            <p:nvPr/>
          </p:nvSpPr>
          <p:spPr>
            <a:xfrm>
              <a:off x="4504797" y="2826023"/>
              <a:ext cx="2216750" cy="96216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err="1">
                  <a:solidFill>
                    <a:schemeClr val="tx1"/>
                  </a:solidFill>
                </a:rPr>
                <a:t>NSGAⅡ</a:t>
              </a:r>
              <a:r>
                <a:rPr lang="ja-JP" altLang="en-US" sz="2000" b="1" dirty="0">
                  <a:solidFill>
                    <a:schemeClr val="tx1"/>
                  </a:solidFill>
                </a:rPr>
                <a:t>による</a:t>
              </a:r>
              <a:endParaRPr lang="en-US" altLang="ja-JP" sz="2000" b="1" dirty="0">
                <a:solidFill>
                  <a:schemeClr val="tx1"/>
                </a:solidFill>
              </a:endParaRPr>
            </a:p>
            <a:p>
              <a:pPr algn="ctr"/>
              <a:r>
                <a:rPr lang="ja-JP" altLang="en-US" sz="2000" b="1" dirty="0">
                  <a:solidFill>
                    <a:schemeClr val="tx1"/>
                  </a:solidFill>
                </a:rPr>
                <a:t>献立作成</a:t>
              </a:r>
              <a:endParaRPr lang="en-US" altLang="ja-JP" sz="2000" b="1" dirty="0">
                <a:solidFill>
                  <a:schemeClr val="tx1"/>
                </a:solidFill>
              </a:endParaRPr>
            </a:p>
          </p:txBody>
        </p:sp>
        <p:sp>
          <p:nvSpPr>
            <p:cNvPr id="43" name="矢印: 右 42">
              <a:extLst>
                <a:ext uri="{FF2B5EF4-FFF2-40B4-BE49-F238E27FC236}">
                  <a16:creationId xmlns:a16="http://schemas.microsoft.com/office/drawing/2014/main" id="{C0F2A51D-A06B-42D4-B6AC-DEB4CF72E500}"/>
                </a:ext>
              </a:extLst>
            </p:cNvPr>
            <p:cNvSpPr/>
            <p:nvPr/>
          </p:nvSpPr>
          <p:spPr>
            <a:xfrm rot="5400000">
              <a:off x="5277138" y="2239236"/>
              <a:ext cx="563077" cy="380044"/>
            </a:xfrm>
            <a:prstGeom prst="rightArrow">
              <a:avLst>
                <a:gd name="adj1" fmla="val 50000"/>
                <a:gd name="adj2" fmla="val 582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8AEA0110-4A04-4663-A70C-09219501F876}"/>
                </a:ext>
              </a:extLst>
            </p:cNvPr>
            <p:cNvSpPr/>
            <p:nvPr/>
          </p:nvSpPr>
          <p:spPr>
            <a:xfrm rot="5400000">
              <a:off x="5286951" y="4046364"/>
              <a:ext cx="563077" cy="380044"/>
            </a:xfrm>
            <a:prstGeom prst="rightArrow">
              <a:avLst>
                <a:gd name="adj1" fmla="val 50000"/>
                <a:gd name="adj2" fmla="val 582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27472763-4E51-41E1-A705-864D4B0A1B40}"/>
                </a:ext>
              </a:extLst>
            </p:cNvPr>
            <p:cNvSpPr/>
            <p:nvPr/>
          </p:nvSpPr>
          <p:spPr>
            <a:xfrm>
              <a:off x="4504797" y="4739571"/>
              <a:ext cx="2216750" cy="96216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レシピサイトの</a:t>
              </a:r>
              <a:endParaRPr lang="en-US" altLang="ja-JP" sz="2000" b="1" dirty="0">
                <a:solidFill>
                  <a:schemeClr val="tx1"/>
                </a:solidFill>
              </a:endParaRPr>
            </a:p>
            <a:p>
              <a:pPr algn="ctr"/>
              <a:r>
                <a:rPr lang="ja-JP" altLang="en-US" sz="2000" b="1" dirty="0">
                  <a:solidFill>
                    <a:schemeClr val="tx1"/>
                  </a:solidFill>
                </a:rPr>
                <a:t>作成</a:t>
              </a:r>
              <a:endParaRPr lang="en-US" altLang="ja-JP" sz="2000" b="1" dirty="0">
                <a:solidFill>
                  <a:schemeClr val="tx1"/>
                </a:solidFill>
              </a:endParaRPr>
            </a:p>
          </p:txBody>
        </p:sp>
      </p:grpSp>
      <p:sp>
        <p:nvSpPr>
          <p:cNvPr id="47" name="矢印: 右 46">
            <a:extLst>
              <a:ext uri="{FF2B5EF4-FFF2-40B4-BE49-F238E27FC236}">
                <a16:creationId xmlns:a16="http://schemas.microsoft.com/office/drawing/2014/main" id="{723BE185-A476-43B1-8965-16B71265F8BE}"/>
              </a:ext>
            </a:extLst>
          </p:cNvPr>
          <p:cNvSpPr/>
          <p:nvPr/>
        </p:nvSpPr>
        <p:spPr>
          <a:xfrm>
            <a:off x="7334181" y="5437875"/>
            <a:ext cx="2739058" cy="476208"/>
          </a:xfrm>
          <a:prstGeom prst="rightArrow">
            <a:avLst>
              <a:gd name="adj1" fmla="val 50000"/>
              <a:gd name="adj2" fmla="val 582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47">
            <a:extLst>
              <a:ext uri="{FF2B5EF4-FFF2-40B4-BE49-F238E27FC236}">
                <a16:creationId xmlns:a16="http://schemas.microsoft.com/office/drawing/2014/main" id="{791DD7BD-0FED-445D-8369-1C602F8E3C65}"/>
              </a:ext>
            </a:extLst>
          </p:cNvPr>
          <p:cNvSpPr/>
          <p:nvPr/>
        </p:nvSpPr>
        <p:spPr>
          <a:xfrm rot="10800000">
            <a:off x="7183963" y="4568080"/>
            <a:ext cx="2889276" cy="476208"/>
          </a:xfrm>
          <a:prstGeom prst="rightArrow">
            <a:avLst>
              <a:gd name="adj1" fmla="val 50000"/>
              <a:gd name="adj2" fmla="val 582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8F716DF5-4642-4B3A-84CE-BD15B9961170}"/>
              </a:ext>
            </a:extLst>
          </p:cNvPr>
          <p:cNvSpPr txBox="1"/>
          <p:nvPr/>
        </p:nvSpPr>
        <p:spPr>
          <a:xfrm>
            <a:off x="7853760" y="4147418"/>
            <a:ext cx="1832499" cy="461665"/>
          </a:xfrm>
          <a:prstGeom prst="rect">
            <a:avLst/>
          </a:prstGeom>
          <a:noFill/>
        </p:spPr>
        <p:txBody>
          <a:bodyPr wrap="square" rtlCol="0">
            <a:spAutoFit/>
          </a:bodyPr>
          <a:lstStyle/>
          <a:p>
            <a:r>
              <a:rPr kumimoji="1" lang="ja-JP" altLang="en-US" sz="2400" b="1" dirty="0"/>
              <a:t>献立の選択</a:t>
            </a:r>
          </a:p>
        </p:txBody>
      </p:sp>
      <p:sp>
        <p:nvSpPr>
          <p:cNvPr id="4" name="テキスト ボックス 3">
            <a:extLst>
              <a:ext uri="{FF2B5EF4-FFF2-40B4-BE49-F238E27FC236}">
                <a16:creationId xmlns:a16="http://schemas.microsoft.com/office/drawing/2014/main" id="{E217B902-9EEF-4045-9F9E-0626E9BD123B}"/>
              </a:ext>
            </a:extLst>
          </p:cNvPr>
          <p:cNvSpPr txBox="1"/>
          <p:nvPr/>
        </p:nvSpPr>
        <p:spPr>
          <a:xfrm>
            <a:off x="4163835" y="6401053"/>
            <a:ext cx="2809307" cy="400110"/>
          </a:xfrm>
          <a:prstGeom prst="rect">
            <a:avLst/>
          </a:prstGeom>
          <a:noFill/>
        </p:spPr>
        <p:txBody>
          <a:bodyPr wrap="square" rtlCol="0">
            <a:spAutoFit/>
          </a:bodyPr>
          <a:lstStyle/>
          <a:p>
            <a:pPr algn="ctr"/>
            <a:r>
              <a:rPr kumimoji="1" lang="ja-JP" altLang="en-US" sz="2000" b="1" dirty="0"/>
              <a:t>図</a:t>
            </a:r>
            <a:r>
              <a:rPr kumimoji="1" lang="en-US" altLang="ja-JP" sz="2000" b="1" dirty="0"/>
              <a:t>3</a:t>
            </a:r>
            <a:r>
              <a:rPr kumimoji="1" lang="ja-JP" altLang="en-US" sz="2000" b="1" dirty="0"/>
              <a:t>　システムの流れ</a:t>
            </a:r>
          </a:p>
        </p:txBody>
      </p:sp>
      <p:pic>
        <p:nvPicPr>
          <p:cNvPr id="28" name="図 27">
            <a:extLst>
              <a:ext uri="{FF2B5EF4-FFF2-40B4-BE49-F238E27FC236}">
                <a16:creationId xmlns:a16="http://schemas.microsoft.com/office/drawing/2014/main" id="{7FF5904D-7D6A-4F7A-81B3-7059069432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8106" y="2285367"/>
            <a:ext cx="1379892" cy="1508079"/>
          </a:xfrm>
          <a:prstGeom prst="rect">
            <a:avLst/>
          </a:prstGeom>
        </p:spPr>
      </p:pic>
    </p:spTree>
    <p:extLst>
      <p:ext uri="{BB962C8B-B14F-4D97-AF65-F5344CB8AC3E}">
        <p14:creationId xmlns:p14="http://schemas.microsoft.com/office/powerpoint/2010/main" val="3430161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巡回セールスマン問題 | 時事用語事典 | 情報・知識＆オピニオン imidas - イミダス">
            <a:extLst>
              <a:ext uri="{FF2B5EF4-FFF2-40B4-BE49-F238E27FC236}">
                <a16:creationId xmlns:a16="http://schemas.microsoft.com/office/drawing/2014/main" id="{E8AE445C-2939-4851-B79B-4DAA337F29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1" t="21154" r="1683" b="3206"/>
          <a:stretch/>
        </p:blipFill>
        <p:spPr bwMode="auto">
          <a:xfrm>
            <a:off x="2706255" y="1154547"/>
            <a:ext cx="7721600" cy="326967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202ACDD9-CC04-4670-8860-B23A973D0306}"/>
              </a:ext>
            </a:extLst>
          </p:cNvPr>
          <p:cNvSpPr/>
          <p:nvPr/>
        </p:nvSpPr>
        <p:spPr>
          <a:xfrm>
            <a:off x="1907228" y="5518787"/>
            <a:ext cx="5311069" cy="369332"/>
          </a:xfrm>
          <a:prstGeom prst="rect">
            <a:avLst/>
          </a:prstGeom>
        </p:spPr>
        <p:txBody>
          <a:bodyPr wrap="none">
            <a:spAutoFit/>
          </a:bodyPr>
          <a:lstStyle/>
          <a:p>
            <a:r>
              <a:rPr lang="en-US" altLang="ja-JP" dirty="0"/>
              <a:t>https://imidas.jp/genre/detail/K-102-0074.html</a:t>
            </a:r>
            <a:endParaRPr lang="ja-JP" altLang="en-US" dirty="0"/>
          </a:p>
        </p:txBody>
      </p:sp>
    </p:spTree>
    <p:extLst>
      <p:ext uri="{BB962C8B-B14F-4D97-AF65-F5344CB8AC3E}">
        <p14:creationId xmlns:p14="http://schemas.microsoft.com/office/powerpoint/2010/main" val="3843893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gyazo.com/7e9032c50ab26694c777c58630a7effd.png">
            <a:extLst>
              <a:ext uri="{FF2B5EF4-FFF2-40B4-BE49-F238E27FC236}">
                <a16:creationId xmlns:a16="http://schemas.microsoft.com/office/drawing/2014/main" id="{5F1502BD-7CD4-4DE2-9D23-810543DBF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105333"/>
            <a:ext cx="9353550" cy="370522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531CFD4A-BA44-487C-920D-749850BFD1E0}"/>
              </a:ext>
            </a:extLst>
          </p:cNvPr>
          <p:cNvSpPr/>
          <p:nvPr/>
        </p:nvSpPr>
        <p:spPr>
          <a:xfrm>
            <a:off x="2363742" y="538079"/>
            <a:ext cx="6005170" cy="369332"/>
          </a:xfrm>
          <a:prstGeom prst="rect">
            <a:avLst/>
          </a:prstGeom>
        </p:spPr>
        <p:txBody>
          <a:bodyPr wrap="none">
            <a:spAutoFit/>
          </a:bodyPr>
          <a:lstStyle/>
          <a:p>
            <a:r>
              <a:rPr lang="en-US" altLang="ja-JP" dirty="0"/>
              <a:t>https://qiita.com/DS27/items/025a52b26a9f2471e67c</a:t>
            </a:r>
            <a:endParaRPr lang="ja-JP" altLang="en-US" dirty="0"/>
          </a:p>
        </p:txBody>
      </p:sp>
      <p:pic>
        <p:nvPicPr>
          <p:cNvPr id="3" name="図 2">
            <a:extLst>
              <a:ext uri="{FF2B5EF4-FFF2-40B4-BE49-F238E27FC236}">
                <a16:creationId xmlns:a16="http://schemas.microsoft.com/office/drawing/2014/main" id="{B3FA7962-1C13-4AAD-A231-3608FCCF5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101850"/>
            <a:ext cx="8763000" cy="2654300"/>
          </a:xfrm>
          <a:prstGeom prst="rect">
            <a:avLst/>
          </a:prstGeom>
        </p:spPr>
      </p:pic>
    </p:spTree>
    <p:extLst>
      <p:ext uri="{BB962C8B-B14F-4D97-AF65-F5344CB8AC3E}">
        <p14:creationId xmlns:p14="http://schemas.microsoft.com/office/powerpoint/2010/main" val="1067595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AB5D60C-D3B8-4D19-A1B3-D4FE4C4F4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636"/>
            <a:ext cx="2108308" cy="1676486"/>
          </a:xfrm>
          <a:prstGeom prst="rect">
            <a:avLst/>
          </a:prstGeom>
        </p:spPr>
      </p:pic>
      <p:pic>
        <p:nvPicPr>
          <p:cNvPr id="7" name="図 6">
            <a:extLst>
              <a:ext uri="{FF2B5EF4-FFF2-40B4-BE49-F238E27FC236}">
                <a16:creationId xmlns:a16="http://schemas.microsoft.com/office/drawing/2014/main" id="{CA0A94E8-4066-4601-A795-EF157D4EB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060" y="305721"/>
            <a:ext cx="2297129" cy="1698717"/>
          </a:xfrm>
          <a:prstGeom prst="rect">
            <a:avLst/>
          </a:prstGeom>
        </p:spPr>
      </p:pic>
      <p:cxnSp>
        <p:nvCxnSpPr>
          <p:cNvPr id="3" name="直線矢印コネクタ 2">
            <a:extLst>
              <a:ext uri="{FF2B5EF4-FFF2-40B4-BE49-F238E27FC236}">
                <a16:creationId xmlns:a16="http://schemas.microsoft.com/office/drawing/2014/main" id="{416FCB5C-112B-46D2-9B15-72F5F59A5D97}"/>
              </a:ext>
            </a:extLst>
          </p:cNvPr>
          <p:cNvCxnSpPr>
            <a:cxnSpLocks/>
          </p:cNvCxnSpPr>
          <p:nvPr/>
        </p:nvCxnSpPr>
        <p:spPr>
          <a:xfrm flipV="1">
            <a:off x="1594884" y="3051544"/>
            <a:ext cx="0" cy="208398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65BF5E90-EBB1-4057-8684-6AA1D9E6C451}"/>
              </a:ext>
            </a:extLst>
          </p:cNvPr>
          <p:cNvCxnSpPr>
            <a:cxnSpLocks/>
          </p:cNvCxnSpPr>
          <p:nvPr/>
        </p:nvCxnSpPr>
        <p:spPr>
          <a:xfrm flipV="1">
            <a:off x="1609557" y="5135524"/>
            <a:ext cx="2293088" cy="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8" name="楕円 7">
            <a:extLst>
              <a:ext uri="{FF2B5EF4-FFF2-40B4-BE49-F238E27FC236}">
                <a16:creationId xmlns:a16="http://schemas.microsoft.com/office/drawing/2014/main" id="{6DDA894C-183B-42AD-86FD-C150C4B0884C}"/>
              </a:ext>
            </a:extLst>
          </p:cNvPr>
          <p:cNvSpPr/>
          <p:nvPr/>
        </p:nvSpPr>
        <p:spPr>
          <a:xfrm>
            <a:off x="1988289" y="3845450"/>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35C682CF-4C77-4057-ACC8-23F91FE37A2E}"/>
              </a:ext>
            </a:extLst>
          </p:cNvPr>
          <p:cNvSpPr/>
          <p:nvPr/>
        </p:nvSpPr>
        <p:spPr>
          <a:xfrm>
            <a:off x="2332076" y="3505204"/>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37C2A7A9-0555-4405-BE46-3C24C270DD97}"/>
              </a:ext>
            </a:extLst>
          </p:cNvPr>
          <p:cNvSpPr/>
          <p:nvPr/>
        </p:nvSpPr>
        <p:spPr>
          <a:xfrm>
            <a:off x="2431312" y="3845450"/>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087C9DB2-32E3-4079-8D14-07FF08428871}"/>
              </a:ext>
            </a:extLst>
          </p:cNvPr>
          <p:cNvSpPr/>
          <p:nvPr/>
        </p:nvSpPr>
        <p:spPr>
          <a:xfrm>
            <a:off x="2332076" y="4398334"/>
            <a:ext cx="95692" cy="956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5FA69914-C863-4823-BC4E-29FDE6A3F852}"/>
              </a:ext>
            </a:extLst>
          </p:cNvPr>
          <p:cNvSpPr/>
          <p:nvPr/>
        </p:nvSpPr>
        <p:spPr>
          <a:xfrm>
            <a:off x="2658388" y="4794168"/>
            <a:ext cx="95692" cy="956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7534E773-6767-41CF-9ECB-69606015CE93}"/>
              </a:ext>
            </a:extLst>
          </p:cNvPr>
          <p:cNvSpPr/>
          <p:nvPr/>
        </p:nvSpPr>
        <p:spPr>
          <a:xfrm>
            <a:off x="2754080" y="3650720"/>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6B1D6208-BC35-47CA-A3B9-C6AE9698FDCA}"/>
              </a:ext>
            </a:extLst>
          </p:cNvPr>
          <p:cNvSpPr/>
          <p:nvPr/>
        </p:nvSpPr>
        <p:spPr>
          <a:xfrm>
            <a:off x="2284230" y="3115348"/>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B8842835-599A-489F-BF72-83CACF0A35EA}"/>
              </a:ext>
            </a:extLst>
          </p:cNvPr>
          <p:cNvSpPr/>
          <p:nvPr/>
        </p:nvSpPr>
        <p:spPr>
          <a:xfrm>
            <a:off x="3182681" y="3797608"/>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D9FE762-FECF-4452-8007-0498A713851F}"/>
              </a:ext>
            </a:extLst>
          </p:cNvPr>
          <p:cNvSpPr/>
          <p:nvPr/>
        </p:nvSpPr>
        <p:spPr>
          <a:xfrm>
            <a:off x="1704633" y="3570841"/>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243C264-25E7-497F-A039-15469C3C10AA}"/>
              </a:ext>
            </a:extLst>
          </p:cNvPr>
          <p:cNvSpPr/>
          <p:nvPr/>
        </p:nvSpPr>
        <p:spPr>
          <a:xfrm>
            <a:off x="3086989" y="4111245"/>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EA91446C-FCD1-4F4C-ADDA-18A0DA5AF879}"/>
              </a:ext>
            </a:extLst>
          </p:cNvPr>
          <p:cNvSpPr/>
          <p:nvPr/>
        </p:nvSpPr>
        <p:spPr>
          <a:xfrm>
            <a:off x="3086989" y="4514408"/>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D41CB8E-16CC-447B-A869-4E423A266F8B}"/>
              </a:ext>
            </a:extLst>
          </p:cNvPr>
          <p:cNvSpPr/>
          <p:nvPr/>
        </p:nvSpPr>
        <p:spPr>
          <a:xfrm>
            <a:off x="3558364" y="4370882"/>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3472DD3A-55F5-4EFB-B170-C6D704AE6D14}"/>
              </a:ext>
            </a:extLst>
          </p:cNvPr>
          <p:cNvSpPr/>
          <p:nvPr/>
        </p:nvSpPr>
        <p:spPr>
          <a:xfrm>
            <a:off x="1903233" y="4146783"/>
            <a:ext cx="95692" cy="956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弧 20">
            <a:extLst>
              <a:ext uri="{FF2B5EF4-FFF2-40B4-BE49-F238E27FC236}">
                <a16:creationId xmlns:a16="http://schemas.microsoft.com/office/drawing/2014/main" id="{A41DA9FB-0619-4FE7-BBC6-DA0976FBE1D5}"/>
              </a:ext>
            </a:extLst>
          </p:cNvPr>
          <p:cNvSpPr/>
          <p:nvPr/>
        </p:nvSpPr>
        <p:spPr>
          <a:xfrm>
            <a:off x="1266025" y="4412482"/>
            <a:ext cx="1190843" cy="1189717"/>
          </a:xfrm>
          <a:prstGeom prst="arc">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70A32C5C-5CD7-4F45-B478-54F0684B8E9B}"/>
              </a:ext>
            </a:extLst>
          </p:cNvPr>
          <p:cNvSpPr/>
          <p:nvPr/>
        </p:nvSpPr>
        <p:spPr>
          <a:xfrm>
            <a:off x="2542957" y="4124096"/>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DD55285B-8EBE-4752-8B05-B48392A90D9B}"/>
              </a:ext>
            </a:extLst>
          </p:cNvPr>
          <p:cNvSpPr/>
          <p:nvPr/>
        </p:nvSpPr>
        <p:spPr>
          <a:xfrm>
            <a:off x="2746992" y="3151779"/>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44633D0-A51E-4F70-B8E3-B03143DBC403}"/>
              </a:ext>
            </a:extLst>
          </p:cNvPr>
          <p:cNvSpPr/>
          <p:nvPr/>
        </p:nvSpPr>
        <p:spPr>
          <a:xfrm>
            <a:off x="1851841" y="3185446"/>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70680930-7839-47CF-92A3-D6DD17A8A8BD}"/>
              </a:ext>
            </a:extLst>
          </p:cNvPr>
          <p:cNvSpPr/>
          <p:nvPr/>
        </p:nvSpPr>
        <p:spPr>
          <a:xfrm>
            <a:off x="2899392" y="3304179"/>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48FEE86-B975-4711-A591-26370DF9D758}"/>
              </a:ext>
            </a:extLst>
          </p:cNvPr>
          <p:cNvSpPr/>
          <p:nvPr/>
        </p:nvSpPr>
        <p:spPr>
          <a:xfrm>
            <a:off x="2498658" y="3326260"/>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0E839C13-DAFD-446D-9C25-63096B219345}"/>
              </a:ext>
            </a:extLst>
          </p:cNvPr>
          <p:cNvGrpSpPr/>
          <p:nvPr/>
        </p:nvGrpSpPr>
        <p:grpSpPr>
          <a:xfrm>
            <a:off x="508061" y="4633827"/>
            <a:ext cx="1765135" cy="750515"/>
            <a:chOff x="362252" y="4633827"/>
            <a:chExt cx="1904437" cy="750515"/>
          </a:xfrm>
        </p:grpSpPr>
        <p:sp>
          <p:nvSpPr>
            <p:cNvPr id="72" name="正方形/長方形 71">
              <a:extLst>
                <a:ext uri="{FF2B5EF4-FFF2-40B4-BE49-F238E27FC236}">
                  <a16:creationId xmlns:a16="http://schemas.microsoft.com/office/drawing/2014/main" id="{EDAA4E73-80C4-4867-877A-792456E475D9}"/>
                </a:ext>
              </a:extLst>
            </p:cNvPr>
            <p:cNvSpPr/>
            <p:nvPr/>
          </p:nvSpPr>
          <p:spPr>
            <a:xfrm>
              <a:off x="362252" y="4633827"/>
              <a:ext cx="1822831" cy="7505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A53D9D09-C3B9-4AC9-8598-24E195675295}"/>
                </a:ext>
              </a:extLst>
            </p:cNvPr>
            <p:cNvSpPr txBox="1"/>
            <p:nvPr/>
          </p:nvSpPr>
          <p:spPr>
            <a:xfrm>
              <a:off x="384664" y="4673574"/>
              <a:ext cx="1882025" cy="677108"/>
            </a:xfrm>
            <a:prstGeom prst="rect">
              <a:avLst/>
            </a:prstGeom>
            <a:noFill/>
            <a:ln>
              <a:noFill/>
            </a:ln>
          </p:spPr>
          <p:txBody>
            <a:bodyPr wrap="square" rtlCol="0">
              <a:spAutoFit/>
            </a:bodyPr>
            <a:lstStyle/>
            <a:p>
              <a:r>
                <a:rPr kumimoji="1" lang="en-US" altLang="ja-JP" sz="1400" b="1" dirty="0">
                  <a:solidFill>
                    <a:srgbClr val="FF0000"/>
                  </a:solidFill>
                </a:rPr>
                <a:t>N=Rank1&lt;M</a:t>
              </a:r>
            </a:p>
            <a:p>
              <a:r>
                <a:rPr kumimoji="1" lang="ja-JP" altLang="en-US" sz="1200" b="1" dirty="0"/>
                <a:t>ランク</a:t>
              </a:r>
              <a:r>
                <a:rPr kumimoji="1" lang="en-US" altLang="ja-JP" sz="1200" b="1" dirty="0"/>
                <a:t>1</a:t>
              </a:r>
              <a:r>
                <a:rPr kumimoji="1" lang="ja-JP" altLang="en-US" sz="1200" b="1" dirty="0"/>
                <a:t>の個体は</a:t>
              </a:r>
              <a:endParaRPr kumimoji="1" lang="en-US" altLang="ja-JP" sz="1200" b="1" dirty="0"/>
            </a:p>
            <a:p>
              <a:r>
                <a:rPr kumimoji="1" lang="ja-JP" altLang="en-US" sz="1200" b="1" dirty="0"/>
                <a:t>すべて選択される</a:t>
              </a:r>
            </a:p>
          </p:txBody>
        </p:sp>
      </p:grpSp>
      <p:sp>
        <p:nvSpPr>
          <p:cNvPr id="74" name="テキスト ボックス 73">
            <a:extLst>
              <a:ext uri="{FF2B5EF4-FFF2-40B4-BE49-F238E27FC236}">
                <a16:creationId xmlns:a16="http://schemas.microsoft.com/office/drawing/2014/main" id="{B659B54F-8AB0-46B4-8472-3FB4299C33B1}"/>
              </a:ext>
            </a:extLst>
          </p:cNvPr>
          <p:cNvSpPr txBox="1"/>
          <p:nvPr/>
        </p:nvSpPr>
        <p:spPr>
          <a:xfrm>
            <a:off x="2871525" y="5240931"/>
            <a:ext cx="1565061" cy="461665"/>
          </a:xfrm>
          <a:prstGeom prst="rect">
            <a:avLst/>
          </a:prstGeom>
          <a:noFill/>
        </p:spPr>
        <p:txBody>
          <a:bodyPr wrap="square" rtlCol="0">
            <a:spAutoFit/>
          </a:bodyPr>
          <a:lstStyle/>
          <a:p>
            <a:r>
              <a:rPr kumimoji="1" lang="en-US" altLang="ja-JP" sz="1200" b="1" dirty="0"/>
              <a:t>N:</a:t>
            </a:r>
            <a:r>
              <a:rPr kumimoji="1" lang="ja-JP" altLang="en-US" sz="1200" b="1" dirty="0"/>
              <a:t>各ランクの和</a:t>
            </a:r>
            <a:endParaRPr kumimoji="1" lang="en-US" altLang="ja-JP" sz="1200" b="1" dirty="0"/>
          </a:p>
          <a:p>
            <a:r>
              <a:rPr lang="en-US" altLang="ja-JP" sz="1200" b="1" dirty="0"/>
              <a:t>M:</a:t>
            </a:r>
            <a:r>
              <a:rPr lang="ja-JP" altLang="en-US" sz="1200" b="1" dirty="0"/>
              <a:t>選択する個体数</a:t>
            </a:r>
            <a:endParaRPr kumimoji="1" lang="ja-JP" altLang="en-US" sz="1200" b="1" dirty="0"/>
          </a:p>
        </p:txBody>
      </p:sp>
      <p:cxnSp>
        <p:nvCxnSpPr>
          <p:cNvPr id="75" name="直線矢印コネクタ 74">
            <a:extLst>
              <a:ext uri="{FF2B5EF4-FFF2-40B4-BE49-F238E27FC236}">
                <a16:creationId xmlns:a16="http://schemas.microsoft.com/office/drawing/2014/main" id="{9D254604-6280-43AA-BF01-8E23785C0048}"/>
              </a:ext>
            </a:extLst>
          </p:cNvPr>
          <p:cNvCxnSpPr>
            <a:cxnSpLocks/>
          </p:cNvCxnSpPr>
          <p:nvPr/>
        </p:nvCxnSpPr>
        <p:spPr>
          <a:xfrm flipV="1">
            <a:off x="5632756" y="3057009"/>
            <a:ext cx="0" cy="208398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cxnSp>
        <p:nvCxnSpPr>
          <p:cNvPr id="76" name="直線矢印コネクタ 75">
            <a:extLst>
              <a:ext uri="{FF2B5EF4-FFF2-40B4-BE49-F238E27FC236}">
                <a16:creationId xmlns:a16="http://schemas.microsoft.com/office/drawing/2014/main" id="{33A0B55A-8F1B-4FE9-8963-81EF5807B081}"/>
              </a:ext>
            </a:extLst>
          </p:cNvPr>
          <p:cNvCxnSpPr>
            <a:cxnSpLocks/>
          </p:cNvCxnSpPr>
          <p:nvPr/>
        </p:nvCxnSpPr>
        <p:spPr>
          <a:xfrm flipV="1">
            <a:off x="5647429" y="5140989"/>
            <a:ext cx="2293088" cy="1"/>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77" name="楕円 76">
            <a:extLst>
              <a:ext uri="{FF2B5EF4-FFF2-40B4-BE49-F238E27FC236}">
                <a16:creationId xmlns:a16="http://schemas.microsoft.com/office/drawing/2014/main" id="{CCE995DD-6D2C-4A52-A92F-AA735C797A4D}"/>
              </a:ext>
            </a:extLst>
          </p:cNvPr>
          <p:cNvSpPr/>
          <p:nvPr/>
        </p:nvSpPr>
        <p:spPr>
          <a:xfrm>
            <a:off x="6026161" y="3850915"/>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6E70059D-4C64-48D7-AB03-5DD1A081E17B}"/>
              </a:ext>
            </a:extLst>
          </p:cNvPr>
          <p:cNvSpPr/>
          <p:nvPr/>
        </p:nvSpPr>
        <p:spPr>
          <a:xfrm>
            <a:off x="6369948" y="3510669"/>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a:extLst>
              <a:ext uri="{FF2B5EF4-FFF2-40B4-BE49-F238E27FC236}">
                <a16:creationId xmlns:a16="http://schemas.microsoft.com/office/drawing/2014/main" id="{1213BD27-80B7-464E-99D6-25F313E4C3C7}"/>
              </a:ext>
            </a:extLst>
          </p:cNvPr>
          <p:cNvSpPr/>
          <p:nvPr/>
        </p:nvSpPr>
        <p:spPr>
          <a:xfrm>
            <a:off x="6469184" y="3850915"/>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751F9A49-45BA-4CB2-B8F3-3EA2F2D48F5B}"/>
              </a:ext>
            </a:extLst>
          </p:cNvPr>
          <p:cNvSpPr/>
          <p:nvPr/>
        </p:nvSpPr>
        <p:spPr>
          <a:xfrm>
            <a:off x="6369948" y="4403799"/>
            <a:ext cx="95692" cy="956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18AC23F5-BC5A-4D33-9371-A3A4FBAAF533}"/>
              </a:ext>
            </a:extLst>
          </p:cNvPr>
          <p:cNvSpPr/>
          <p:nvPr/>
        </p:nvSpPr>
        <p:spPr>
          <a:xfrm>
            <a:off x="6696260" y="4799633"/>
            <a:ext cx="95692" cy="956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597BBC97-E4E6-4456-A5C2-8BAA9CED835E}"/>
              </a:ext>
            </a:extLst>
          </p:cNvPr>
          <p:cNvSpPr/>
          <p:nvPr/>
        </p:nvSpPr>
        <p:spPr>
          <a:xfrm>
            <a:off x="6791952" y="3656185"/>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814A1910-D5C3-48D9-BA47-F3EBE93B8B5B}"/>
              </a:ext>
            </a:extLst>
          </p:cNvPr>
          <p:cNvSpPr/>
          <p:nvPr/>
        </p:nvSpPr>
        <p:spPr>
          <a:xfrm>
            <a:off x="6322102" y="3120813"/>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2A69DEFA-0C47-4556-81C6-1892146AEB85}"/>
              </a:ext>
            </a:extLst>
          </p:cNvPr>
          <p:cNvSpPr/>
          <p:nvPr/>
        </p:nvSpPr>
        <p:spPr>
          <a:xfrm>
            <a:off x="7220553" y="3803073"/>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444797C3-1587-4312-B366-76AF46D66AD2}"/>
              </a:ext>
            </a:extLst>
          </p:cNvPr>
          <p:cNvSpPr/>
          <p:nvPr/>
        </p:nvSpPr>
        <p:spPr>
          <a:xfrm>
            <a:off x="5742505" y="3576306"/>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20026D26-59C0-4506-9211-1C01347430A6}"/>
              </a:ext>
            </a:extLst>
          </p:cNvPr>
          <p:cNvSpPr/>
          <p:nvPr/>
        </p:nvSpPr>
        <p:spPr>
          <a:xfrm>
            <a:off x="7124861" y="4116710"/>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92B2428C-5AF5-45E1-9C99-420B059BC858}"/>
              </a:ext>
            </a:extLst>
          </p:cNvPr>
          <p:cNvSpPr/>
          <p:nvPr/>
        </p:nvSpPr>
        <p:spPr>
          <a:xfrm>
            <a:off x="7124861" y="4519873"/>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楕円 87">
            <a:extLst>
              <a:ext uri="{FF2B5EF4-FFF2-40B4-BE49-F238E27FC236}">
                <a16:creationId xmlns:a16="http://schemas.microsoft.com/office/drawing/2014/main" id="{FDA5F7C5-6A8E-4936-A8D2-55A9CA9834E9}"/>
              </a:ext>
            </a:extLst>
          </p:cNvPr>
          <p:cNvSpPr/>
          <p:nvPr/>
        </p:nvSpPr>
        <p:spPr>
          <a:xfrm>
            <a:off x="7596236" y="4376347"/>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88">
            <a:extLst>
              <a:ext uri="{FF2B5EF4-FFF2-40B4-BE49-F238E27FC236}">
                <a16:creationId xmlns:a16="http://schemas.microsoft.com/office/drawing/2014/main" id="{863FED9A-C44A-40DF-A802-C07618250A11}"/>
              </a:ext>
            </a:extLst>
          </p:cNvPr>
          <p:cNvSpPr/>
          <p:nvPr/>
        </p:nvSpPr>
        <p:spPr>
          <a:xfrm>
            <a:off x="5985405" y="4129111"/>
            <a:ext cx="95692" cy="956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弧 89">
            <a:extLst>
              <a:ext uri="{FF2B5EF4-FFF2-40B4-BE49-F238E27FC236}">
                <a16:creationId xmlns:a16="http://schemas.microsoft.com/office/drawing/2014/main" id="{708ECCA9-FBD6-486F-B282-504FA424E61E}"/>
              </a:ext>
            </a:extLst>
          </p:cNvPr>
          <p:cNvSpPr/>
          <p:nvPr/>
        </p:nvSpPr>
        <p:spPr>
          <a:xfrm>
            <a:off x="5303897" y="4417947"/>
            <a:ext cx="1190843" cy="1189717"/>
          </a:xfrm>
          <a:prstGeom prst="arc">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D2C11943-8407-4C2D-A7FD-38F73C4B8E48}"/>
              </a:ext>
            </a:extLst>
          </p:cNvPr>
          <p:cNvSpPr/>
          <p:nvPr/>
        </p:nvSpPr>
        <p:spPr>
          <a:xfrm>
            <a:off x="6580829" y="4129561"/>
            <a:ext cx="95692" cy="9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91">
            <a:extLst>
              <a:ext uri="{FF2B5EF4-FFF2-40B4-BE49-F238E27FC236}">
                <a16:creationId xmlns:a16="http://schemas.microsoft.com/office/drawing/2014/main" id="{B4AF0B91-6EB7-4B16-B278-4466A8303FD8}"/>
              </a:ext>
            </a:extLst>
          </p:cNvPr>
          <p:cNvSpPr/>
          <p:nvPr/>
        </p:nvSpPr>
        <p:spPr>
          <a:xfrm>
            <a:off x="6784864" y="3157244"/>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EF800A5B-B917-4224-B7F5-E5DFA5916B0D}"/>
              </a:ext>
            </a:extLst>
          </p:cNvPr>
          <p:cNvSpPr/>
          <p:nvPr/>
        </p:nvSpPr>
        <p:spPr>
          <a:xfrm>
            <a:off x="5889713" y="3190911"/>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93">
            <a:extLst>
              <a:ext uri="{FF2B5EF4-FFF2-40B4-BE49-F238E27FC236}">
                <a16:creationId xmlns:a16="http://schemas.microsoft.com/office/drawing/2014/main" id="{1C278CD4-2F56-4143-A877-F3B9A156E9F2}"/>
              </a:ext>
            </a:extLst>
          </p:cNvPr>
          <p:cNvSpPr/>
          <p:nvPr/>
        </p:nvSpPr>
        <p:spPr>
          <a:xfrm>
            <a:off x="6937264" y="3309644"/>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a:extLst>
              <a:ext uri="{FF2B5EF4-FFF2-40B4-BE49-F238E27FC236}">
                <a16:creationId xmlns:a16="http://schemas.microsoft.com/office/drawing/2014/main" id="{F2183E96-EBFE-44BF-A491-C00CD605C140}"/>
              </a:ext>
            </a:extLst>
          </p:cNvPr>
          <p:cNvSpPr/>
          <p:nvPr/>
        </p:nvSpPr>
        <p:spPr>
          <a:xfrm>
            <a:off x="6536530" y="3331725"/>
            <a:ext cx="95692" cy="9568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a:extLst>
              <a:ext uri="{FF2B5EF4-FFF2-40B4-BE49-F238E27FC236}">
                <a16:creationId xmlns:a16="http://schemas.microsoft.com/office/drawing/2014/main" id="{654AAD37-BF6E-492B-B1B7-4B42F2D92ADE}"/>
              </a:ext>
            </a:extLst>
          </p:cNvPr>
          <p:cNvGrpSpPr/>
          <p:nvPr/>
        </p:nvGrpSpPr>
        <p:grpSpPr>
          <a:xfrm>
            <a:off x="4334762" y="4639292"/>
            <a:ext cx="2206903" cy="750515"/>
            <a:chOff x="134416" y="4633827"/>
            <a:chExt cx="2381069" cy="750515"/>
          </a:xfrm>
        </p:grpSpPr>
        <p:sp>
          <p:nvSpPr>
            <p:cNvPr id="97" name="正方形/長方形 96">
              <a:extLst>
                <a:ext uri="{FF2B5EF4-FFF2-40B4-BE49-F238E27FC236}">
                  <a16:creationId xmlns:a16="http://schemas.microsoft.com/office/drawing/2014/main" id="{70161717-51F6-4FBA-9C19-F068169C8582}"/>
                </a:ext>
              </a:extLst>
            </p:cNvPr>
            <p:cNvSpPr/>
            <p:nvPr/>
          </p:nvSpPr>
          <p:spPr>
            <a:xfrm>
              <a:off x="191267" y="4633827"/>
              <a:ext cx="1993816" cy="7505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5DC3AE01-7D1E-43C3-85C5-30E2803557E1}"/>
                </a:ext>
              </a:extLst>
            </p:cNvPr>
            <p:cNvSpPr txBox="1"/>
            <p:nvPr/>
          </p:nvSpPr>
          <p:spPr>
            <a:xfrm>
              <a:off x="134416" y="4682530"/>
              <a:ext cx="2381069" cy="677108"/>
            </a:xfrm>
            <a:prstGeom prst="rect">
              <a:avLst/>
            </a:prstGeom>
            <a:noFill/>
            <a:ln>
              <a:noFill/>
            </a:ln>
          </p:spPr>
          <p:txBody>
            <a:bodyPr wrap="square" rtlCol="0">
              <a:spAutoFit/>
            </a:bodyPr>
            <a:lstStyle/>
            <a:p>
              <a:r>
                <a:rPr kumimoji="1" lang="en-US" altLang="ja-JP" sz="1400" b="1" dirty="0">
                  <a:solidFill>
                    <a:srgbClr val="FF0000"/>
                  </a:solidFill>
                </a:rPr>
                <a:t>N=Rank1+Rank2&gt;M</a:t>
              </a:r>
            </a:p>
            <a:p>
              <a:r>
                <a:rPr lang="ja-JP" altLang="en-US" sz="1200" b="1" dirty="0"/>
                <a:t>ランク</a:t>
              </a:r>
              <a:r>
                <a:rPr lang="en-US" altLang="ja-JP" sz="1200" b="1" dirty="0"/>
                <a:t>2</a:t>
              </a:r>
              <a:r>
                <a:rPr lang="ja-JP" altLang="en-US" sz="1200" b="1" dirty="0"/>
                <a:t>の個体の適応度を</a:t>
              </a:r>
              <a:endParaRPr lang="en-US" altLang="ja-JP" sz="1200" b="1" dirty="0"/>
            </a:p>
            <a:p>
              <a:r>
                <a:rPr kumimoji="1" lang="ja-JP" altLang="en-US" sz="1200" b="1" dirty="0"/>
                <a:t>考慮して選択</a:t>
              </a:r>
            </a:p>
          </p:txBody>
        </p:sp>
      </p:grpSp>
      <p:sp>
        <p:nvSpPr>
          <p:cNvPr id="99" name="テキスト ボックス 98">
            <a:extLst>
              <a:ext uri="{FF2B5EF4-FFF2-40B4-BE49-F238E27FC236}">
                <a16:creationId xmlns:a16="http://schemas.microsoft.com/office/drawing/2014/main" id="{4F7F99A9-4A43-4E7E-8561-6504B94B18C6}"/>
              </a:ext>
            </a:extLst>
          </p:cNvPr>
          <p:cNvSpPr txBox="1"/>
          <p:nvPr/>
        </p:nvSpPr>
        <p:spPr>
          <a:xfrm>
            <a:off x="6909397" y="5246396"/>
            <a:ext cx="1565061" cy="461665"/>
          </a:xfrm>
          <a:prstGeom prst="rect">
            <a:avLst/>
          </a:prstGeom>
          <a:noFill/>
        </p:spPr>
        <p:txBody>
          <a:bodyPr wrap="square" rtlCol="0">
            <a:spAutoFit/>
          </a:bodyPr>
          <a:lstStyle/>
          <a:p>
            <a:r>
              <a:rPr kumimoji="1" lang="en-US" altLang="ja-JP" sz="1200" b="1" dirty="0"/>
              <a:t>N:</a:t>
            </a:r>
            <a:r>
              <a:rPr kumimoji="1" lang="ja-JP" altLang="en-US" sz="1200" b="1" dirty="0"/>
              <a:t>各ランクの和</a:t>
            </a:r>
            <a:endParaRPr kumimoji="1" lang="en-US" altLang="ja-JP" sz="1200" b="1" dirty="0"/>
          </a:p>
          <a:p>
            <a:r>
              <a:rPr lang="en-US" altLang="ja-JP" sz="1200" b="1" dirty="0"/>
              <a:t>M:</a:t>
            </a:r>
            <a:r>
              <a:rPr lang="ja-JP" altLang="en-US" sz="1200" b="1" dirty="0"/>
              <a:t>選択する個体数</a:t>
            </a:r>
            <a:endParaRPr kumimoji="1" lang="ja-JP" altLang="en-US" sz="1200" b="1" dirty="0"/>
          </a:p>
        </p:txBody>
      </p:sp>
      <p:sp>
        <p:nvSpPr>
          <p:cNvPr id="100" name="円弧 99">
            <a:extLst>
              <a:ext uri="{FF2B5EF4-FFF2-40B4-BE49-F238E27FC236}">
                <a16:creationId xmlns:a16="http://schemas.microsoft.com/office/drawing/2014/main" id="{CBA2C382-3D6D-4D87-92A5-4F8E268ADF65}"/>
              </a:ext>
            </a:extLst>
          </p:cNvPr>
          <p:cNvSpPr/>
          <p:nvPr/>
        </p:nvSpPr>
        <p:spPr>
          <a:xfrm>
            <a:off x="852672" y="4212048"/>
            <a:ext cx="1859154" cy="1417569"/>
          </a:xfrm>
          <a:prstGeom prst="arc">
            <a:avLst>
              <a:gd name="adj1" fmla="val 15930557"/>
              <a:gd name="adj2" fmla="val 21521454"/>
            </a:avLst>
          </a:prstGeom>
          <a:ln w="174625">
            <a:solidFill>
              <a:srgbClr val="FF0000">
                <a:alpha val="27000"/>
              </a:srgb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103" name="フリーフォーム: 図形 102">
            <a:extLst>
              <a:ext uri="{FF2B5EF4-FFF2-40B4-BE49-F238E27FC236}">
                <a16:creationId xmlns:a16="http://schemas.microsoft.com/office/drawing/2014/main" id="{8D72347F-B35A-419B-BE07-2F57695C5070}"/>
              </a:ext>
            </a:extLst>
          </p:cNvPr>
          <p:cNvSpPr/>
          <p:nvPr/>
        </p:nvSpPr>
        <p:spPr>
          <a:xfrm>
            <a:off x="5815263" y="3726488"/>
            <a:ext cx="1685709" cy="1127820"/>
          </a:xfrm>
          <a:custGeom>
            <a:avLst/>
            <a:gdLst>
              <a:gd name="connsiteX0" fmla="*/ 0 w 1608365"/>
              <a:gd name="connsiteY0" fmla="*/ 97415 h 1253809"/>
              <a:gd name="connsiteX1" fmla="*/ 244929 w 1608365"/>
              <a:gd name="connsiteY1" fmla="*/ 97415 h 1253809"/>
              <a:gd name="connsiteX2" fmla="*/ 661307 w 1608365"/>
              <a:gd name="connsiteY2" fmla="*/ 1109786 h 1253809"/>
              <a:gd name="connsiteX3" fmla="*/ 1608365 w 1608365"/>
              <a:gd name="connsiteY3" fmla="*/ 1224086 h 1253809"/>
              <a:gd name="connsiteX0" fmla="*/ 0 w 1608365"/>
              <a:gd name="connsiteY0" fmla="*/ 78128 h 1208531"/>
              <a:gd name="connsiteX1" fmla="*/ 244929 w 1608365"/>
              <a:gd name="connsiteY1" fmla="*/ 78128 h 1208531"/>
              <a:gd name="connsiteX2" fmla="*/ 803589 w 1608365"/>
              <a:gd name="connsiteY2" fmla="*/ 811703 h 1208531"/>
              <a:gd name="connsiteX3" fmla="*/ 1608365 w 1608365"/>
              <a:gd name="connsiteY3" fmla="*/ 1204799 h 1208531"/>
              <a:gd name="connsiteX0" fmla="*/ 0 w 1632079"/>
              <a:gd name="connsiteY0" fmla="*/ 78127 h 1444288"/>
              <a:gd name="connsiteX1" fmla="*/ 244929 w 1632079"/>
              <a:gd name="connsiteY1" fmla="*/ 78127 h 1444288"/>
              <a:gd name="connsiteX2" fmla="*/ 803589 w 1632079"/>
              <a:gd name="connsiteY2" fmla="*/ 811702 h 1444288"/>
              <a:gd name="connsiteX3" fmla="*/ 1632079 w 1632079"/>
              <a:gd name="connsiteY3" fmla="*/ 1442290 h 1444288"/>
              <a:gd name="connsiteX0" fmla="*/ 0 w 1632079"/>
              <a:gd name="connsiteY0" fmla="*/ 88029 h 1454980"/>
              <a:gd name="connsiteX1" fmla="*/ 244929 w 1632079"/>
              <a:gd name="connsiteY1" fmla="*/ 88029 h 1454980"/>
              <a:gd name="connsiteX2" fmla="*/ 724544 w 1632079"/>
              <a:gd name="connsiteY2" fmla="*/ 966165 h 1454980"/>
              <a:gd name="connsiteX3" fmla="*/ 1632079 w 1632079"/>
              <a:gd name="connsiteY3" fmla="*/ 1452192 h 1454980"/>
              <a:gd name="connsiteX0" fmla="*/ 0 w 1632079"/>
              <a:gd name="connsiteY0" fmla="*/ 88029 h 1454981"/>
              <a:gd name="connsiteX1" fmla="*/ 244929 w 1632079"/>
              <a:gd name="connsiteY1" fmla="*/ 88029 h 1454981"/>
              <a:gd name="connsiteX2" fmla="*/ 724544 w 1632079"/>
              <a:gd name="connsiteY2" fmla="*/ 966165 h 1454981"/>
              <a:gd name="connsiteX3" fmla="*/ 1632079 w 1632079"/>
              <a:gd name="connsiteY3" fmla="*/ 1452192 h 1454981"/>
              <a:gd name="connsiteX0" fmla="*/ 0 w 1632079"/>
              <a:gd name="connsiteY0" fmla="*/ 88029 h 1454981"/>
              <a:gd name="connsiteX1" fmla="*/ 244929 w 1632079"/>
              <a:gd name="connsiteY1" fmla="*/ 88029 h 1454981"/>
              <a:gd name="connsiteX2" fmla="*/ 724544 w 1632079"/>
              <a:gd name="connsiteY2" fmla="*/ 966165 h 1454981"/>
              <a:gd name="connsiteX3" fmla="*/ 1632079 w 1632079"/>
              <a:gd name="connsiteY3" fmla="*/ 1452192 h 1454981"/>
              <a:gd name="connsiteX0" fmla="*/ 0 w 1632079"/>
              <a:gd name="connsiteY0" fmla="*/ 85887 h 1452621"/>
              <a:gd name="connsiteX1" fmla="*/ 244929 w 1632079"/>
              <a:gd name="connsiteY1" fmla="*/ 85887 h 1452621"/>
              <a:gd name="connsiteX2" fmla="*/ 764067 w 1632079"/>
              <a:gd name="connsiteY2" fmla="*/ 933046 h 1452621"/>
              <a:gd name="connsiteX3" fmla="*/ 1632079 w 1632079"/>
              <a:gd name="connsiteY3" fmla="*/ 1450050 h 1452621"/>
              <a:gd name="connsiteX0" fmla="*/ 0 w 1632079"/>
              <a:gd name="connsiteY0" fmla="*/ 59676 h 1426410"/>
              <a:gd name="connsiteX1" fmla="*/ 213311 w 1632079"/>
              <a:gd name="connsiteY1" fmla="*/ 111304 h 1426410"/>
              <a:gd name="connsiteX2" fmla="*/ 764067 w 1632079"/>
              <a:gd name="connsiteY2" fmla="*/ 906835 h 1426410"/>
              <a:gd name="connsiteX3" fmla="*/ 1632079 w 1632079"/>
              <a:gd name="connsiteY3" fmla="*/ 1423839 h 1426410"/>
            </a:gdLst>
            <a:ahLst/>
            <a:cxnLst>
              <a:cxn ang="0">
                <a:pos x="connsiteX0" y="connsiteY0"/>
              </a:cxn>
              <a:cxn ang="0">
                <a:pos x="connsiteX1" y="connsiteY1"/>
              </a:cxn>
              <a:cxn ang="0">
                <a:pos x="connsiteX2" y="connsiteY2"/>
              </a:cxn>
              <a:cxn ang="0">
                <a:pos x="connsiteX3" y="connsiteY3"/>
              </a:cxn>
            </a:cxnLst>
            <a:rect l="l" t="t" r="r" b="b"/>
            <a:pathLst>
              <a:path w="1632079" h="1426410">
                <a:moveTo>
                  <a:pt x="0" y="59676"/>
                </a:moveTo>
                <a:cubicBezTo>
                  <a:pt x="67355" y="-24688"/>
                  <a:pt x="85967" y="-29889"/>
                  <a:pt x="213311" y="111304"/>
                </a:cubicBezTo>
                <a:cubicBezTo>
                  <a:pt x="340655" y="252497"/>
                  <a:pt x="631682" y="522867"/>
                  <a:pt x="764067" y="906835"/>
                </a:cubicBezTo>
                <a:cubicBezTo>
                  <a:pt x="991306" y="1094613"/>
                  <a:pt x="1272169" y="1460578"/>
                  <a:pt x="1632079" y="1423839"/>
                </a:cubicBezTo>
              </a:path>
            </a:pathLst>
          </a:custGeom>
          <a:noFill/>
          <a:ln w="698500" cap="sq">
            <a:solidFill>
              <a:srgbClr val="FF000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628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3B51B9DF-400A-4F97-AE15-3F4D8194807A}"/>
              </a:ext>
            </a:extLst>
          </p:cNvPr>
          <p:cNvGrpSpPr/>
          <p:nvPr/>
        </p:nvGrpSpPr>
        <p:grpSpPr>
          <a:xfrm>
            <a:off x="0" y="0"/>
            <a:ext cx="12192000" cy="6858000"/>
            <a:chOff x="0" y="0"/>
            <a:chExt cx="12192000" cy="6858000"/>
          </a:xfrm>
        </p:grpSpPr>
        <p:sp>
          <p:nvSpPr>
            <p:cNvPr id="7" name="正方形/長方形 6">
              <a:extLst>
                <a:ext uri="{FF2B5EF4-FFF2-40B4-BE49-F238E27FC236}">
                  <a16:creationId xmlns:a16="http://schemas.microsoft.com/office/drawing/2014/main" id="{968F9BCA-D26D-4850-B203-417E13A6DE1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https://i.gyazo.com/9cff663ef933b75308712dd63f1ddb2b.png">
              <a:extLst>
                <a:ext uri="{FF2B5EF4-FFF2-40B4-BE49-F238E27FC236}">
                  <a16:creationId xmlns:a16="http://schemas.microsoft.com/office/drawing/2014/main" id="{B5628798-1533-4061-9A4A-499E2BFA6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90" y="233300"/>
              <a:ext cx="4763644" cy="26280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gyazo.com/926c8d88369438c6c0024c35c3dee6e7.png">
              <a:extLst>
                <a:ext uri="{FF2B5EF4-FFF2-40B4-BE49-F238E27FC236}">
                  <a16:creationId xmlns:a16="http://schemas.microsoft.com/office/drawing/2014/main" id="{E4D75E68-0276-4449-BFA0-E4D923E4C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934" y="201225"/>
              <a:ext cx="2983712" cy="27073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gyazo.com/80fd332eeef20af86873e8ed4a0cf564.png">
              <a:extLst>
                <a:ext uri="{FF2B5EF4-FFF2-40B4-BE49-F238E27FC236}">
                  <a16:creationId xmlns:a16="http://schemas.microsoft.com/office/drawing/2014/main" id="{82692BA0-DB1B-46FC-8865-06A807F98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08" y="3141492"/>
              <a:ext cx="5642583" cy="32064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i.gyazo.com/f7d340827f526137bdf6af57c3475131.png">
              <a:extLst>
                <a:ext uri="{FF2B5EF4-FFF2-40B4-BE49-F238E27FC236}">
                  <a16:creationId xmlns:a16="http://schemas.microsoft.com/office/drawing/2014/main" id="{6736B3D0-BBA8-4694-9150-B3FE36AB02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150" y="3781017"/>
              <a:ext cx="2101035" cy="519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gyazo.com/d0ea1248ea4c4d42a3e1ac08511bb0f7.png">
              <a:extLst>
                <a:ext uri="{FF2B5EF4-FFF2-40B4-BE49-F238E27FC236}">
                  <a16:creationId xmlns:a16="http://schemas.microsoft.com/office/drawing/2014/main" id="{0F792301-22BB-4279-A153-A419851918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884" y="4844658"/>
              <a:ext cx="1290403" cy="150325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i.gyazo.com/064949bc1cf4400b91672be782153d3e.png">
              <a:extLst>
                <a:ext uri="{FF2B5EF4-FFF2-40B4-BE49-F238E27FC236}">
                  <a16:creationId xmlns:a16="http://schemas.microsoft.com/office/drawing/2014/main" id="{2CC07045-17F5-44E9-BD3E-7602C1AE8C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353" y="3781017"/>
              <a:ext cx="2267230" cy="25224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i.gyazo.com/796dc7fd8cb25d2a7e056e349d3eacc8.png">
              <a:extLst>
                <a:ext uri="{FF2B5EF4-FFF2-40B4-BE49-F238E27FC236}">
                  <a16:creationId xmlns:a16="http://schemas.microsoft.com/office/drawing/2014/main" id="{3E2D9FED-A2E8-4BD2-A553-94FEF23AFE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9022" y="5042258"/>
              <a:ext cx="8286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s://i.gyazo.com/796dc7fd8cb25d2a7e056e349d3eacc8.png">
              <a:extLst>
                <a:ext uri="{FF2B5EF4-FFF2-40B4-BE49-F238E27FC236}">
                  <a16:creationId xmlns:a16="http://schemas.microsoft.com/office/drawing/2014/main" id="{06A29063-85EB-47DC-BCD6-2F11975DF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7907" y="5042258"/>
              <a:ext cx="828675" cy="447675"/>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角を丸くする 3">
              <a:extLst>
                <a:ext uri="{FF2B5EF4-FFF2-40B4-BE49-F238E27FC236}">
                  <a16:creationId xmlns:a16="http://schemas.microsoft.com/office/drawing/2014/main" id="{78270A31-3E49-42C0-978B-D81BC84D8FA3}"/>
                </a:ext>
              </a:extLst>
            </p:cNvPr>
            <p:cNvSpPr/>
            <p:nvPr/>
          </p:nvSpPr>
          <p:spPr>
            <a:xfrm>
              <a:off x="10591149" y="4899852"/>
              <a:ext cx="1455456" cy="811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食材コストの計算</a:t>
              </a:r>
            </a:p>
          </p:txBody>
        </p:sp>
        <p:sp>
          <p:nvSpPr>
            <p:cNvPr id="14" name="正方形/長方形 13">
              <a:extLst>
                <a:ext uri="{FF2B5EF4-FFF2-40B4-BE49-F238E27FC236}">
                  <a16:creationId xmlns:a16="http://schemas.microsoft.com/office/drawing/2014/main" id="{1FBFEDBB-5B79-4FA2-9EC1-58BCA7FEC85F}"/>
                </a:ext>
              </a:extLst>
            </p:cNvPr>
            <p:cNvSpPr/>
            <p:nvPr/>
          </p:nvSpPr>
          <p:spPr>
            <a:xfrm>
              <a:off x="761214" y="2931053"/>
              <a:ext cx="6647974" cy="369332"/>
            </a:xfrm>
            <a:prstGeom prst="rect">
              <a:avLst/>
            </a:prstGeom>
          </p:spPr>
          <p:txBody>
            <a:bodyPr wrap="none">
              <a:spAutoFit/>
            </a:bodyPr>
            <a:lstStyle/>
            <a:p>
              <a:r>
                <a:rPr lang="ja-JP" altLang="en-US" b="1" dirty="0"/>
                <a:t>図</a:t>
              </a:r>
              <a:r>
                <a:rPr lang="en-US" altLang="ja-JP" b="1" dirty="0"/>
                <a:t>4</a:t>
              </a:r>
              <a:r>
                <a:rPr lang="ja-JP" altLang="en-US" b="1" dirty="0"/>
                <a:t>　レシピサイト・ボブとアンジーにおける料理レシピ情報</a:t>
              </a:r>
            </a:p>
          </p:txBody>
        </p:sp>
        <p:sp>
          <p:nvSpPr>
            <p:cNvPr id="15" name="正方形/長方形 14">
              <a:extLst>
                <a:ext uri="{FF2B5EF4-FFF2-40B4-BE49-F238E27FC236}">
                  <a16:creationId xmlns:a16="http://schemas.microsoft.com/office/drawing/2014/main" id="{88D05C66-9BF3-465E-9248-F13861162AB0}"/>
                </a:ext>
              </a:extLst>
            </p:cNvPr>
            <p:cNvSpPr/>
            <p:nvPr/>
          </p:nvSpPr>
          <p:spPr>
            <a:xfrm>
              <a:off x="930757" y="6370392"/>
              <a:ext cx="4179349" cy="400110"/>
            </a:xfrm>
            <a:prstGeom prst="rect">
              <a:avLst/>
            </a:prstGeom>
          </p:spPr>
          <p:txBody>
            <a:bodyPr wrap="none">
              <a:spAutoFit/>
            </a:bodyPr>
            <a:lstStyle/>
            <a:p>
              <a:r>
                <a:rPr lang="ja-JP" altLang="en-US" sz="2000" b="1" dirty="0"/>
                <a:t>図</a:t>
              </a:r>
              <a:r>
                <a:rPr lang="en-US" altLang="ja-JP" sz="2000" b="1" dirty="0"/>
                <a:t>5</a:t>
              </a:r>
              <a:r>
                <a:rPr lang="ja-JP" altLang="en-US" sz="2000" b="1" dirty="0"/>
                <a:t>　食品価格推移調査サイトの例</a:t>
              </a:r>
            </a:p>
          </p:txBody>
        </p:sp>
        <p:sp>
          <p:nvSpPr>
            <p:cNvPr id="3" name="四角形: 角を丸くする 2">
              <a:extLst>
                <a:ext uri="{FF2B5EF4-FFF2-40B4-BE49-F238E27FC236}">
                  <a16:creationId xmlns:a16="http://schemas.microsoft.com/office/drawing/2014/main" id="{AD98B82E-347F-4B21-B3FB-98B51477A872}"/>
                </a:ext>
              </a:extLst>
            </p:cNvPr>
            <p:cNvSpPr/>
            <p:nvPr/>
          </p:nvSpPr>
          <p:spPr>
            <a:xfrm>
              <a:off x="8106428" y="707739"/>
              <a:ext cx="3780044" cy="2597531"/>
            </a:xfrm>
            <a:prstGeom prst="roundRect">
              <a:avLst>
                <a:gd name="adj" fmla="val 966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03B968A3-C3F2-4838-AFE4-F16B732C483C}"/>
                </a:ext>
              </a:extLst>
            </p:cNvPr>
            <p:cNvSpPr/>
            <p:nvPr/>
          </p:nvSpPr>
          <p:spPr>
            <a:xfrm>
              <a:off x="8215660" y="384142"/>
              <a:ext cx="3561580" cy="612359"/>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スクレイピングする主な</a:t>
              </a:r>
              <a:r>
                <a:rPr kumimoji="1" lang="ja-JP" altLang="en-US" b="1" dirty="0">
                  <a:solidFill>
                    <a:schemeClr val="tx1"/>
                  </a:solidFill>
                </a:rPr>
                <a:t>データ</a:t>
              </a:r>
            </a:p>
          </p:txBody>
        </p:sp>
        <p:sp>
          <p:nvSpPr>
            <p:cNvPr id="5" name="テキスト ボックス 4">
              <a:extLst>
                <a:ext uri="{FF2B5EF4-FFF2-40B4-BE49-F238E27FC236}">
                  <a16:creationId xmlns:a16="http://schemas.microsoft.com/office/drawing/2014/main" id="{8C1EE018-54BD-4C08-B901-07C403D11855}"/>
                </a:ext>
              </a:extLst>
            </p:cNvPr>
            <p:cNvSpPr txBox="1"/>
            <p:nvPr/>
          </p:nvSpPr>
          <p:spPr>
            <a:xfrm>
              <a:off x="8106428" y="1213009"/>
              <a:ext cx="2256718" cy="1938992"/>
            </a:xfrm>
            <a:prstGeom prst="rect">
              <a:avLst/>
            </a:prstGeom>
            <a:noFill/>
          </p:spPr>
          <p:txBody>
            <a:bodyPr wrap="square" rtlCol="0">
              <a:spAutoFit/>
            </a:bodyPr>
            <a:lstStyle/>
            <a:p>
              <a:r>
                <a:rPr kumimoji="1" lang="ja-JP" altLang="en-US" sz="2000" dirty="0"/>
                <a:t>・料理レシピ名</a:t>
              </a:r>
              <a:endParaRPr kumimoji="1" lang="en-US" altLang="ja-JP" sz="2000" dirty="0"/>
            </a:p>
            <a:p>
              <a:r>
                <a:rPr lang="ja-JP" altLang="en-US" sz="2000" dirty="0"/>
                <a:t>・調理時間</a:t>
              </a:r>
              <a:endParaRPr kumimoji="1" lang="en-US" altLang="ja-JP" sz="2000" dirty="0"/>
            </a:p>
            <a:p>
              <a:r>
                <a:rPr kumimoji="1" lang="ja-JP" altLang="en-US" sz="2000" dirty="0"/>
                <a:t>・摂取カロリー</a:t>
              </a:r>
              <a:endParaRPr lang="en-US" altLang="ja-JP" sz="2000" dirty="0"/>
            </a:p>
            <a:p>
              <a:r>
                <a:rPr kumimoji="1" lang="ja-JP" altLang="en-US" sz="2000" dirty="0"/>
                <a:t>・摂取栄養名</a:t>
              </a:r>
              <a:endParaRPr lang="en-US" altLang="ja-JP" sz="2000" dirty="0"/>
            </a:p>
            <a:p>
              <a:r>
                <a:rPr kumimoji="1" lang="ja-JP" altLang="en-US" sz="2000" dirty="0"/>
                <a:t>・摂取栄養量</a:t>
              </a:r>
              <a:endParaRPr kumimoji="1" lang="en-US" altLang="ja-JP" sz="2000" dirty="0"/>
            </a:p>
            <a:p>
              <a:r>
                <a:rPr kumimoji="1" lang="ja-JP" altLang="en-US" sz="2000" dirty="0"/>
                <a:t>・必要食材名</a:t>
              </a:r>
              <a:endParaRPr kumimoji="1" lang="en-US" altLang="ja-JP" sz="2000" dirty="0"/>
            </a:p>
          </p:txBody>
        </p:sp>
        <p:sp>
          <p:nvSpPr>
            <p:cNvPr id="16" name="テキスト ボックス 15">
              <a:extLst>
                <a:ext uri="{FF2B5EF4-FFF2-40B4-BE49-F238E27FC236}">
                  <a16:creationId xmlns:a16="http://schemas.microsoft.com/office/drawing/2014/main" id="{5849D611-5A73-461B-9DD6-A04ABD49A652}"/>
                </a:ext>
              </a:extLst>
            </p:cNvPr>
            <p:cNvSpPr txBox="1"/>
            <p:nvPr/>
          </p:nvSpPr>
          <p:spPr>
            <a:xfrm>
              <a:off x="9996450" y="1213009"/>
              <a:ext cx="1780790" cy="2215991"/>
            </a:xfrm>
            <a:prstGeom prst="rect">
              <a:avLst/>
            </a:prstGeom>
            <a:noFill/>
          </p:spPr>
          <p:txBody>
            <a:bodyPr wrap="square" rtlCol="0">
              <a:spAutoFit/>
            </a:bodyPr>
            <a:lstStyle/>
            <a:p>
              <a:r>
                <a:rPr lang="ja-JP" altLang="en-US" sz="2000" dirty="0"/>
                <a:t>・必要食材量</a:t>
              </a:r>
              <a:endParaRPr lang="en-US" altLang="ja-JP" sz="2000" dirty="0"/>
            </a:p>
            <a:p>
              <a:r>
                <a:rPr lang="ja-JP" altLang="en-US" sz="2000" dirty="0"/>
                <a:t>・作り方</a:t>
              </a:r>
              <a:endParaRPr lang="en-US" altLang="ja-JP" sz="2000" dirty="0"/>
            </a:p>
            <a:p>
              <a:r>
                <a:rPr lang="ja-JP" altLang="en-US" sz="2000" dirty="0"/>
                <a:t>・画像</a:t>
              </a:r>
              <a:r>
                <a:rPr lang="en-US" altLang="ja-JP" sz="2000" dirty="0"/>
                <a:t>URL</a:t>
              </a:r>
            </a:p>
            <a:p>
              <a:r>
                <a:rPr kumimoji="1" lang="ja-JP" altLang="en-US" sz="2000" dirty="0"/>
                <a:t>・食材価格</a:t>
              </a:r>
              <a:endParaRPr kumimoji="1" lang="en-US" altLang="ja-JP" sz="2000" dirty="0"/>
            </a:p>
            <a:p>
              <a:r>
                <a:rPr lang="ja-JP" altLang="en-US" sz="2000" dirty="0"/>
                <a:t>・販売単位</a:t>
              </a:r>
              <a:endParaRPr lang="en-US" altLang="ja-JP" sz="2000" dirty="0"/>
            </a:p>
            <a:p>
              <a:r>
                <a:rPr kumimoji="1" lang="ja-JP" altLang="en-US" sz="2000" dirty="0"/>
                <a:t>・食材名</a:t>
              </a:r>
              <a:endParaRPr lang="en-US" altLang="ja-JP" sz="2000" dirty="0"/>
            </a:p>
            <a:p>
              <a:endParaRPr kumimoji="1" lang="ja-JP" altLang="en-US" dirty="0"/>
            </a:p>
          </p:txBody>
        </p:sp>
        <p:sp>
          <p:nvSpPr>
            <p:cNvPr id="18" name="テキスト ボックス 17">
              <a:extLst>
                <a:ext uri="{FF2B5EF4-FFF2-40B4-BE49-F238E27FC236}">
                  <a16:creationId xmlns:a16="http://schemas.microsoft.com/office/drawing/2014/main" id="{F9417515-DDAF-4BCB-992F-6B73CAE4AF14}"/>
                </a:ext>
              </a:extLst>
            </p:cNvPr>
            <p:cNvSpPr txBox="1"/>
            <p:nvPr/>
          </p:nvSpPr>
          <p:spPr>
            <a:xfrm>
              <a:off x="6952968" y="6364911"/>
              <a:ext cx="3934772" cy="400110"/>
            </a:xfrm>
            <a:prstGeom prst="rect">
              <a:avLst/>
            </a:prstGeom>
            <a:noFill/>
          </p:spPr>
          <p:txBody>
            <a:bodyPr wrap="square">
              <a:spAutoFit/>
            </a:bodyPr>
            <a:lstStyle/>
            <a:p>
              <a:r>
                <a:rPr lang="ja-JP" altLang="en-US" sz="2000" b="1" dirty="0"/>
                <a:t>図</a:t>
              </a:r>
              <a:r>
                <a:rPr lang="en-US" altLang="ja-JP" sz="2000" b="1" dirty="0"/>
                <a:t>6</a:t>
              </a:r>
              <a:r>
                <a:rPr lang="ja-JP" altLang="en-US" sz="2000" b="1" dirty="0"/>
                <a:t>　</a:t>
              </a:r>
              <a:r>
                <a:rPr lang="en-US" altLang="ja-JP" sz="2000" b="1" dirty="0"/>
                <a:t>Web</a:t>
              </a:r>
              <a:r>
                <a:rPr lang="ja-JP" altLang="en-US" sz="2000" b="1" dirty="0"/>
                <a:t>データ活用の流れ</a:t>
              </a:r>
            </a:p>
          </p:txBody>
        </p:sp>
      </p:grpSp>
    </p:spTree>
    <p:extLst>
      <p:ext uri="{BB962C8B-B14F-4D97-AF65-F5344CB8AC3E}">
        <p14:creationId xmlns:p14="http://schemas.microsoft.com/office/powerpoint/2010/main" val="286095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21BDBDE-DF5E-4098-A889-E5904895FCB4}"/>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FD48F05-174C-447C-8F39-5C622FCC1807}"/>
              </a:ext>
            </a:extLst>
          </p:cNvPr>
          <p:cNvSpPr/>
          <p:nvPr/>
        </p:nvSpPr>
        <p:spPr>
          <a:xfrm>
            <a:off x="4309220" y="6427541"/>
            <a:ext cx="3405099" cy="400110"/>
          </a:xfrm>
          <a:prstGeom prst="rect">
            <a:avLst/>
          </a:prstGeom>
        </p:spPr>
        <p:txBody>
          <a:bodyPr wrap="none">
            <a:spAutoFit/>
          </a:bodyPr>
          <a:lstStyle/>
          <a:p>
            <a:r>
              <a:rPr lang="ja-JP" altLang="en-US" sz="2000" b="1" dirty="0"/>
              <a:t>図</a:t>
            </a:r>
            <a:r>
              <a:rPr lang="en-US" altLang="ja-JP" sz="2000" b="1" dirty="0"/>
              <a:t>7</a:t>
            </a:r>
            <a:r>
              <a:rPr lang="ja-JP" altLang="en-US" sz="2000" b="1" dirty="0"/>
              <a:t>　ナップサック問題の例</a:t>
            </a:r>
          </a:p>
        </p:txBody>
      </p:sp>
      <p:pic>
        <p:nvPicPr>
          <p:cNvPr id="16390" name="Picture 6" descr="超基本】初心者に贈るアルゴリズム論 ～動的計画法～ - たろすのプログラミング教室">
            <a:extLst>
              <a:ext uri="{FF2B5EF4-FFF2-40B4-BE49-F238E27FC236}">
                <a16:creationId xmlns:a16="http://schemas.microsoft.com/office/drawing/2014/main" id="{443EB717-E3C0-4307-8193-FFC52162E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327" y="3189634"/>
            <a:ext cx="5697976" cy="3192632"/>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366F9789-FC3B-4C54-B63D-AD18BC3C3F06}"/>
              </a:ext>
            </a:extLst>
          </p:cNvPr>
          <p:cNvSpPr/>
          <p:nvPr/>
        </p:nvSpPr>
        <p:spPr>
          <a:xfrm>
            <a:off x="462460" y="514857"/>
            <a:ext cx="5633540" cy="26376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F23407E-086D-4510-92E5-413F53092AA3}"/>
              </a:ext>
            </a:extLst>
          </p:cNvPr>
          <p:cNvSpPr/>
          <p:nvPr/>
        </p:nvSpPr>
        <p:spPr>
          <a:xfrm>
            <a:off x="1141727" y="298502"/>
            <a:ext cx="4531007" cy="602117"/>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献立作成における</a:t>
            </a:r>
            <a:endParaRPr kumimoji="1" lang="en-US" altLang="ja-JP" sz="2000" b="1" dirty="0">
              <a:solidFill>
                <a:schemeClr val="tx1"/>
              </a:solidFill>
            </a:endParaRPr>
          </a:p>
          <a:p>
            <a:pPr algn="ctr"/>
            <a:r>
              <a:rPr kumimoji="1" lang="ja-JP" altLang="en-US" sz="2000" b="1" dirty="0">
                <a:solidFill>
                  <a:schemeClr val="tx1"/>
                </a:solidFill>
              </a:rPr>
              <a:t>目的関数，制約条件の例</a:t>
            </a:r>
          </a:p>
        </p:txBody>
      </p:sp>
      <p:sp>
        <p:nvSpPr>
          <p:cNvPr id="12" name="四角形: 角を丸くする 11">
            <a:extLst>
              <a:ext uri="{FF2B5EF4-FFF2-40B4-BE49-F238E27FC236}">
                <a16:creationId xmlns:a16="http://schemas.microsoft.com/office/drawing/2014/main" id="{0C0CF9FE-5AE6-4197-A28D-00E6FCC2D527}"/>
              </a:ext>
            </a:extLst>
          </p:cNvPr>
          <p:cNvSpPr/>
          <p:nvPr/>
        </p:nvSpPr>
        <p:spPr>
          <a:xfrm>
            <a:off x="3554841" y="988439"/>
            <a:ext cx="2209411" cy="400296"/>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制約条件の例</a:t>
            </a:r>
          </a:p>
        </p:txBody>
      </p:sp>
      <p:sp>
        <p:nvSpPr>
          <p:cNvPr id="13" name="四角形: 角を丸くする 12">
            <a:extLst>
              <a:ext uri="{FF2B5EF4-FFF2-40B4-BE49-F238E27FC236}">
                <a16:creationId xmlns:a16="http://schemas.microsoft.com/office/drawing/2014/main" id="{F9B63928-D8DE-4885-9A7E-206EB752FCB2}"/>
              </a:ext>
            </a:extLst>
          </p:cNvPr>
          <p:cNvSpPr/>
          <p:nvPr/>
        </p:nvSpPr>
        <p:spPr>
          <a:xfrm>
            <a:off x="812087" y="958752"/>
            <a:ext cx="2209411" cy="400296"/>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目的関数の例</a:t>
            </a:r>
          </a:p>
        </p:txBody>
      </p:sp>
      <p:sp>
        <p:nvSpPr>
          <p:cNvPr id="9" name="テキスト ボックス 8">
            <a:extLst>
              <a:ext uri="{FF2B5EF4-FFF2-40B4-BE49-F238E27FC236}">
                <a16:creationId xmlns:a16="http://schemas.microsoft.com/office/drawing/2014/main" id="{6E1A366C-4EEA-4900-9BF5-9E822EF6D6C8}"/>
              </a:ext>
            </a:extLst>
          </p:cNvPr>
          <p:cNvSpPr txBox="1"/>
          <p:nvPr/>
        </p:nvSpPr>
        <p:spPr>
          <a:xfrm>
            <a:off x="462460" y="1513117"/>
            <a:ext cx="2778385" cy="1323439"/>
          </a:xfrm>
          <a:prstGeom prst="rect">
            <a:avLst/>
          </a:prstGeom>
          <a:noFill/>
        </p:spPr>
        <p:txBody>
          <a:bodyPr wrap="square" rtlCol="0">
            <a:spAutoFit/>
          </a:bodyPr>
          <a:lstStyle/>
          <a:p>
            <a:r>
              <a:rPr kumimoji="1" lang="ja-JP" altLang="en-US" sz="2000" dirty="0"/>
              <a:t>・調理時間の最小化</a:t>
            </a:r>
            <a:endParaRPr kumimoji="1" lang="en-US" altLang="ja-JP" sz="2000" dirty="0"/>
          </a:p>
          <a:p>
            <a:r>
              <a:rPr lang="ja-JP" altLang="en-US" sz="2000" dirty="0"/>
              <a:t>・個人の嗜好の最大化</a:t>
            </a:r>
            <a:endParaRPr lang="en-US" altLang="ja-JP" sz="2000" dirty="0"/>
          </a:p>
          <a:p>
            <a:r>
              <a:rPr kumimoji="1" lang="ja-JP" altLang="en-US" sz="2000" dirty="0"/>
              <a:t>・食材ロスの最小化</a:t>
            </a:r>
            <a:endParaRPr kumimoji="1" lang="en-US" altLang="ja-JP" sz="2000" dirty="0"/>
          </a:p>
          <a:p>
            <a:r>
              <a:rPr lang="ja-JP" altLang="en-US" sz="2000" dirty="0"/>
              <a:t>・食材コストの最小化</a:t>
            </a:r>
            <a:endParaRPr lang="en-US" altLang="ja-JP" sz="2000" dirty="0"/>
          </a:p>
        </p:txBody>
      </p:sp>
      <p:sp>
        <p:nvSpPr>
          <p:cNvPr id="15" name="テキスト ボックス 14">
            <a:extLst>
              <a:ext uri="{FF2B5EF4-FFF2-40B4-BE49-F238E27FC236}">
                <a16:creationId xmlns:a16="http://schemas.microsoft.com/office/drawing/2014/main" id="{7B8300B5-792C-4EB0-BCB3-ABC6B68E48B5}"/>
              </a:ext>
            </a:extLst>
          </p:cNvPr>
          <p:cNvSpPr txBox="1"/>
          <p:nvPr/>
        </p:nvSpPr>
        <p:spPr>
          <a:xfrm>
            <a:off x="3142327" y="1526230"/>
            <a:ext cx="3012066" cy="1323439"/>
          </a:xfrm>
          <a:prstGeom prst="rect">
            <a:avLst/>
          </a:prstGeom>
          <a:noFill/>
        </p:spPr>
        <p:txBody>
          <a:bodyPr wrap="square" rtlCol="0">
            <a:spAutoFit/>
          </a:bodyPr>
          <a:lstStyle/>
          <a:p>
            <a:r>
              <a:rPr kumimoji="1" lang="ja-JP" altLang="en-US" sz="2000" dirty="0"/>
              <a:t>・特定の栄養素量の</a:t>
            </a:r>
            <a:r>
              <a:rPr lang="ja-JP" altLang="en-US" sz="2000" dirty="0"/>
              <a:t>制限</a:t>
            </a:r>
            <a:endParaRPr kumimoji="1" lang="en-US" altLang="ja-JP" sz="2000" dirty="0"/>
          </a:p>
          <a:p>
            <a:r>
              <a:rPr lang="ja-JP" altLang="en-US" sz="2000" dirty="0"/>
              <a:t>・摂取カロリーの制限</a:t>
            </a:r>
            <a:endParaRPr lang="en-US" altLang="ja-JP" sz="2000" dirty="0"/>
          </a:p>
          <a:p>
            <a:r>
              <a:rPr kumimoji="1" lang="ja-JP" altLang="en-US" sz="2000" dirty="0"/>
              <a:t>・献立を作成する日数</a:t>
            </a:r>
            <a:endParaRPr kumimoji="1" lang="en-US" altLang="ja-JP" sz="2000" dirty="0"/>
          </a:p>
          <a:p>
            <a:r>
              <a:rPr lang="ja-JP" altLang="en-US" sz="2000" dirty="0"/>
              <a:t>・調理工程の制限</a:t>
            </a:r>
            <a:endParaRPr lang="en-US" altLang="ja-JP" sz="2000" dirty="0"/>
          </a:p>
        </p:txBody>
      </p:sp>
      <p:sp>
        <p:nvSpPr>
          <p:cNvPr id="16" name="四角形: 角を丸くする 15">
            <a:extLst>
              <a:ext uri="{FF2B5EF4-FFF2-40B4-BE49-F238E27FC236}">
                <a16:creationId xmlns:a16="http://schemas.microsoft.com/office/drawing/2014/main" id="{D8A52E3B-6A56-4F33-AE2B-6D3EE5CF4817}"/>
              </a:ext>
            </a:extLst>
          </p:cNvPr>
          <p:cNvSpPr/>
          <p:nvPr/>
        </p:nvSpPr>
        <p:spPr>
          <a:xfrm>
            <a:off x="6297595" y="510785"/>
            <a:ext cx="5633540" cy="26376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D69FE0E6-3449-407E-B064-25D40D0BE65B}"/>
              </a:ext>
            </a:extLst>
          </p:cNvPr>
          <p:cNvSpPr/>
          <p:nvPr/>
        </p:nvSpPr>
        <p:spPr>
          <a:xfrm>
            <a:off x="6976862" y="294431"/>
            <a:ext cx="4198797" cy="469744"/>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献立作成における研究例</a:t>
            </a:r>
            <a:endParaRPr kumimoji="1" lang="ja-JP" altLang="en-US" sz="2000" b="1" dirty="0">
              <a:solidFill>
                <a:schemeClr val="tx1"/>
              </a:solidFill>
            </a:endParaRPr>
          </a:p>
        </p:txBody>
      </p:sp>
      <p:sp>
        <p:nvSpPr>
          <p:cNvPr id="22" name="テキスト ボックス 21">
            <a:extLst>
              <a:ext uri="{FF2B5EF4-FFF2-40B4-BE49-F238E27FC236}">
                <a16:creationId xmlns:a16="http://schemas.microsoft.com/office/drawing/2014/main" id="{F62097F9-4481-4CA6-9A28-E3CE14B08580}"/>
              </a:ext>
            </a:extLst>
          </p:cNvPr>
          <p:cNvSpPr txBox="1"/>
          <p:nvPr/>
        </p:nvSpPr>
        <p:spPr>
          <a:xfrm>
            <a:off x="6497255" y="980529"/>
            <a:ext cx="5301330" cy="1938992"/>
          </a:xfrm>
          <a:prstGeom prst="rect">
            <a:avLst/>
          </a:prstGeom>
          <a:noFill/>
        </p:spPr>
        <p:txBody>
          <a:bodyPr wrap="square" rtlCol="0">
            <a:spAutoFit/>
          </a:bodyPr>
          <a:lstStyle/>
          <a:p>
            <a:r>
              <a:rPr kumimoji="1" lang="ja-JP" altLang="en-US" sz="2000" dirty="0"/>
              <a:t>・必要な摂取栄養量を</a:t>
            </a:r>
            <a:r>
              <a:rPr lang="ja-JP" altLang="en-US" sz="2000" dirty="0"/>
              <a:t>ファジィ数で表す，</a:t>
            </a:r>
            <a:endParaRPr lang="en-US" altLang="ja-JP" sz="2000" dirty="0"/>
          </a:p>
          <a:p>
            <a:r>
              <a:rPr kumimoji="1" lang="ja-JP" altLang="en-US" sz="2000" dirty="0"/>
              <a:t>　ファジィ数理計画法を用いた献立作成．</a:t>
            </a:r>
            <a:endParaRPr kumimoji="1" lang="en-US" altLang="ja-JP" sz="2000" dirty="0"/>
          </a:p>
          <a:p>
            <a:r>
              <a:rPr lang="ja-JP" altLang="en-US" sz="2000" dirty="0"/>
              <a:t>・ユーザとの対話型処理によって献立を</a:t>
            </a:r>
            <a:endParaRPr lang="en-US" altLang="ja-JP" sz="2000" dirty="0"/>
          </a:p>
          <a:p>
            <a:r>
              <a:rPr lang="ja-JP" altLang="en-US" sz="2000" dirty="0"/>
              <a:t>　作成する．</a:t>
            </a:r>
            <a:endParaRPr lang="en-US" altLang="ja-JP" sz="2000" dirty="0"/>
          </a:p>
          <a:p>
            <a:r>
              <a:rPr kumimoji="1" lang="ja-JP" altLang="en-US" sz="2000" dirty="0"/>
              <a:t>・ユーザの献立の雰囲気によって献立を</a:t>
            </a:r>
            <a:endParaRPr kumimoji="1" lang="en-US" altLang="ja-JP" sz="2000" dirty="0"/>
          </a:p>
          <a:p>
            <a:r>
              <a:rPr lang="ja-JP" altLang="en-US" sz="2000" dirty="0"/>
              <a:t>　</a:t>
            </a:r>
            <a:r>
              <a:rPr kumimoji="1" lang="ja-JP" altLang="en-US" sz="2000" dirty="0"/>
              <a:t>作成する．</a:t>
            </a:r>
            <a:endParaRPr kumimoji="1" lang="en-US" altLang="ja-JP" sz="2000" dirty="0"/>
          </a:p>
        </p:txBody>
      </p:sp>
    </p:spTree>
    <p:extLst>
      <p:ext uri="{BB962C8B-B14F-4D97-AF65-F5344CB8AC3E}">
        <p14:creationId xmlns:p14="http://schemas.microsoft.com/office/powerpoint/2010/main" val="290325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0A89FC9-4035-4AA4-A198-6A56E27F6B87}"/>
              </a:ext>
            </a:extLst>
          </p:cNvPr>
          <p:cNvSpPr/>
          <p:nvPr/>
        </p:nvSpPr>
        <p:spPr>
          <a:xfrm>
            <a:off x="737120" y="0"/>
            <a:ext cx="1021256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6" name="Picture 6" descr="https://i.gyazo.com/dd4819fe2a2f9b69f4c586e4bb1e2157.png">
            <a:extLst>
              <a:ext uri="{FF2B5EF4-FFF2-40B4-BE49-F238E27FC236}">
                <a16:creationId xmlns:a16="http://schemas.microsoft.com/office/drawing/2014/main" id="{D43FAF79-90D2-42CC-A2DC-898F2DE52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92"/>
          <a:stretch/>
        </p:blipFill>
        <p:spPr bwMode="auto">
          <a:xfrm>
            <a:off x="8181593" y="897679"/>
            <a:ext cx="2492279" cy="1200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gyazo.com/dd4819fe2a2f9b69f4c586e4bb1e2157.png">
            <a:extLst>
              <a:ext uri="{FF2B5EF4-FFF2-40B4-BE49-F238E27FC236}">
                <a16:creationId xmlns:a16="http://schemas.microsoft.com/office/drawing/2014/main" id="{F4E0C281-3868-4C02-B164-6DBC85BD70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449"/>
          <a:stretch/>
        </p:blipFill>
        <p:spPr bwMode="auto">
          <a:xfrm>
            <a:off x="866594" y="806869"/>
            <a:ext cx="6992220" cy="1200729"/>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4832D567-8CB3-48E6-9699-AE5BC2E09466}"/>
              </a:ext>
            </a:extLst>
          </p:cNvPr>
          <p:cNvSpPr/>
          <p:nvPr/>
        </p:nvSpPr>
        <p:spPr>
          <a:xfrm>
            <a:off x="737120" y="380556"/>
            <a:ext cx="10212563" cy="192592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C564A562-2D2C-4024-8F45-68D869677846}"/>
              </a:ext>
            </a:extLst>
          </p:cNvPr>
          <p:cNvSpPr/>
          <p:nvPr/>
        </p:nvSpPr>
        <p:spPr>
          <a:xfrm>
            <a:off x="1149871" y="82985"/>
            <a:ext cx="3212833" cy="623879"/>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多目的最適化の定式</a:t>
            </a:r>
            <a:r>
              <a:rPr lang="ja-JP" altLang="en-US" b="1" dirty="0">
                <a:solidFill>
                  <a:schemeClr val="tx1"/>
                </a:solidFill>
              </a:rPr>
              <a:t>化</a:t>
            </a:r>
            <a:endParaRPr kumimoji="1" lang="ja-JP" altLang="en-US" b="1" dirty="0">
              <a:solidFill>
                <a:schemeClr val="tx1"/>
              </a:solidFill>
            </a:endParaRPr>
          </a:p>
        </p:txBody>
      </p:sp>
      <p:sp>
        <p:nvSpPr>
          <p:cNvPr id="10" name="正方形/長方形 9">
            <a:extLst>
              <a:ext uri="{FF2B5EF4-FFF2-40B4-BE49-F238E27FC236}">
                <a16:creationId xmlns:a16="http://schemas.microsoft.com/office/drawing/2014/main" id="{C0C5526B-C7E1-4D9D-BD9F-27BEE14576D7}"/>
              </a:ext>
            </a:extLst>
          </p:cNvPr>
          <p:cNvSpPr/>
          <p:nvPr/>
        </p:nvSpPr>
        <p:spPr>
          <a:xfrm>
            <a:off x="3970896" y="6374905"/>
            <a:ext cx="3409908" cy="400110"/>
          </a:xfrm>
          <a:prstGeom prst="rect">
            <a:avLst/>
          </a:prstGeom>
        </p:spPr>
        <p:txBody>
          <a:bodyPr wrap="none">
            <a:spAutoFit/>
          </a:bodyPr>
          <a:lstStyle/>
          <a:p>
            <a:r>
              <a:rPr lang="ja-JP" altLang="en-US" sz="2000" b="1" dirty="0"/>
              <a:t>図</a:t>
            </a:r>
            <a:r>
              <a:rPr lang="en-US" altLang="ja-JP" sz="2000" b="1" dirty="0"/>
              <a:t>8</a:t>
            </a:r>
            <a:r>
              <a:rPr lang="ja-JP" altLang="en-US" sz="2000" b="1" dirty="0"/>
              <a:t>　パレート解のイメージ</a:t>
            </a:r>
          </a:p>
        </p:txBody>
      </p:sp>
      <p:pic>
        <p:nvPicPr>
          <p:cNvPr id="7" name="図 6">
            <a:extLst>
              <a:ext uri="{FF2B5EF4-FFF2-40B4-BE49-F238E27FC236}">
                <a16:creationId xmlns:a16="http://schemas.microsoft.com/office/drawing/2014/main" id="{AE3ED5E1-F9D0-49BE-8EA7-A3DF989CC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609" y="2666823"/>
            <a:ext cx="7784181" cy="3625097"/>
          </a:xfrm>
          <a:prstGeom prst="rect">
            <a:avLst/>
          </a:prstGeom>
          <a:ln w="25400">
            <a:solidFill>
              <a:schemeClr val="tx1"/>
            </a:solidFill>
          </a:ln>
        </p:spPr>
      </p:pic>
    </p:spTree>
    <p:extLst>
      <p:ext uri="{BB962C8B-B14F-4D97-AF65-F5344CB8AC3E}">
        <p14:creationId xmlns:p14="http://schemas.microsoft.com/office/powerpoint/2010/main" val="57590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9A07194-CE92-4A79-8DDD-C7106F814599}"/>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5AB62FDA-0145-466A-B84D-42019DD00D7E}"/>
              </a:ext>
            </a:extLst>
          </p:cNvPr>
          <p:cNvSpPr/>
          <p:nvPr/>
        </p:nvSpPr>
        <p:spPr>
          <a:xfrm>
            <a:off x="6221506" y="3874624"/>
            <a:ext cx="5530617" cy="276822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B994A726-E2A1-4904-A9FA-648B02BB013E}"/>
              </a:ext>
            </a:extLst>
          </p:cNvPr>
          <p:cNvSpPr/>
          <p:nvPr/>
        </p:nvSpPr>
        <p:spPr>
          <a:xfrm>
            <a:off x="123579" y="2745327"/>
            <a:ext cx="5496171" cy="3903164"/>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156" name="Picture 12" descr="https://i.gyazo.com/8b0ae445dbeeec7326257690865b37eb.png">
            <a:extLst>
              <a:ext uri="{FF2B5EF4-FFF2-40B4-BE49-F238E27FC236}">
                <a16:creationId xmlns:a16="http://schemas.microsoft.com/office/drawing/2014/main" id="{E8D9A8E6-D445-47B6-9AA1-D01F837B3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81" y="3030278"/>
            <a:ext cx="3960313" cy="3373389"/>
          </a:xfrm>
          <a:prstGeom prst="rect">
            <a:avLst/>
          </a:prstGeom>
          <a:noFill/>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DCC5BACB-3828-40CB-A201-E0BFEAB7B529}"/>
              </a:ext>
            </a:extLst>
          </p:cNvPr>
          <p:cNvSpPr/>
          <p:nvPr/>
        </p:nvSpPr>
        <p:spPr>
          <a:xfrm>
            <a:off x="333562" y="707338"/>
            <a:ext cx="4725459" cy="1194543"/>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descr="https://i.gyazo.com/08f2b3dd059236379758374d08922d8b.png">
            <a:extLst>
              <a:ext uri="{FF2B5EF4-FFF2-40B4-BE49-F238E27FC236}">
                <a16:creationId xmlns:a16="http://schemas.microsoft.com/office/drawing/2014/main" id="{101AAF32-2DA8-4675-9286-B1DB49027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7268" y="126227"/>
            <a:ext cx="6410801" cy="318303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64B2474-2C7E-4A18-8287-AAFC32A44117}"/>
              </a:ext>
            </a:extLst>
          </p:cNvPr>
          <p:cNvSpPr txBox="1"/>
          <p:nvPr/>
        </p:nvSpPr>
        <p:spPr>
          <a:xfrm>
            <a:off x="638629" y="947823"/>
            <a:ext cx="4300781" cy="830997"/>
          </a:xfrm>
          <a:prstGeom prst="rect">
            <a:avLst/>
          </a:prstGeom>
          <a:noFill/>
        </p:spPr>
        <p:txBody>
          <a:bodyPr wrap="square" rtlCol="0">
            <a:spAutoFit/>
          </a:bodyPr>
          <a:lstStyle/>
          <a:p>
            <a:r>
              <a:rPr lang="ja-JP" altLang="en-US" sz="2400" b="1" dirty="0"/>
              <a:t>・非優越ソート</a:t>
            </a:r>
            <a:endParaRPr kumimoji="1" lang="en-US" altLang="ja-JP" sz="2400" b="1" dirty="0"/>
          </a:p>
          <a:p>
            <a:r>
              <a:rPr kumimoji="1" lang="ja-JP" altLang="en-US" sz="2400" b="1" dirty="0"/>
              <a:t>・混雑度トーナメント選択</a:t>
            </a:r>
            <a:endParaRPr kumimoji="1" lang="en-US" altLang="ja-JP" sz="2400" b="1" dirty="0"/>
          </a:p>
        </p:txBody>
      </p:sp>
      <p:sp>
        <p:nvSpPr>
          <p:cNvPr id="7" name="四角形: 角を丸くする 6">
            <a:extLst>
              <a:ext uri="{FF2B5EF4-FFF2-40B4-BE49-F238E27FC236}">
                <a16:creationId xmlns:a16="http://schemas.microsoft.com/office/drawing/2014/main" id="{CDA1CDC7-03C8-463D-9E57-AD6D2D1D5A1B}"/>
              </a:ext>
            </a:extLst>
          </p:cNvPr>
          <p:cNvSpPr/>
          <p:nvPr/>
        </p:nvSpPr>
        <p:spPr>
          <a:xfrm>
            <a:off x="773350" y="316282"/>
            <a:ext cx="2105891" cy="42782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NSGA-II</a:t>
            </a:r>
            <a:r>
              <a:rPr kumimoji="1" lang="ja-JP" altLang="en-US" b="1" dirty="0">
                <a:solidFill>
                  <a:schemeClr val="tx1"/>
                </a:solidFill>
              </a:rPr>
              <a:t>の特徴</a:t>
            </a:r>
          </a:p>
        </p:txBody>
      </p:sp>
      <p:sp>
        <p:nvSpPr>
          <p:cNvPr id="15" name="正方形/長方形 14">
            <a:extLst>
              <a:ext uri="{FF2B5EF4-FFF2-40B4-BE49-F238E27FC236}">
                <a16:creationId xmlns:a16="http://schemas.microsoft.com/office/drawing/2014/main" id="{DE4D8AFE-1E5A-4FF0-B978-BB46E5B66A72}"/>
              </a:ext>
            </a:extLst>
          </p:cNvPr>
          <p:cNvSpPr/>
          <p:nvPr/>
        </p:nvSpPr>
        <p:spPr>
          <a:xfrm>
            <a:off x="7162312" y="3251438"/>
            <a:ext cx="3802644" cy="400110"/>
          </a:xfrm>
          <a:prstGeom prst="rect">
            <a:avLst/>
          </a:prstGeom>
        </p:spPr>
        <p:txBody>
          <a:bodyPr wrap="none">
            <a:spAutoFit/>
          </a:bodyPr>
          <a:lstStyle/>
          <a:p>
            <a:r>
              <a:rPr lang="ja-JP" altLang="en-US" sz="2000" b="1" dirty="0"/>
              <a:t>図</a:t>
            </a:r>
            <a:r>
              <a:rPr lang="en-US" altLang="ja-JP" sz="2000" b="1" dirty="0"/>
              <a:t>10</a:t>
            </a:r>
            <a:r>
              <a:rPr lang="ja-JP" altLang="en-US" sz="2000" b="1" dirty="0"/>
              <a:t>　</a:t>
            </a:r>
            <a:r>
              <a:rPr lang="en-US" altLang="ja-JP" sz="2000" b="1" dirty="0"/>
              <a:t>NSGA-II</a:t>
            </a:r>
            <a:r>
              <a:rPr lang="ja-JP" altLang="en-US" sz="2000" b="1" dirty="0"/>
              <a:t>のアルゴリズム</a:t>
            </a:r>
          </a:p>
        </p:txBody>
      </p:sp>
      <p:sp>
        <p:nvSpPr>
          <p:cNvPr id="16" name="正方形/長方形 15">
            <a:extLst>
              <a:ext uri="{FF2B5EF4-FFF2-40B4-BE49-F238E27FC236}">
                <a16:creationId xmlns:a16="http://schemas.microsoft.com/office/drawing/2014/main" id="{61A9E912-7F18-4B13-A03C-CCEE25F13CF4}"/>
              </a:ext>
            </a:extLst>
          </p:cNvPr>
          <p:cNvSpPr/>
          <p:nvPr/>
        </p:nvSpPr>
        <p:spPr>
          <a:xfrm>
            <a:off x="947485" y="6003557"/>
            <a:ext cx="2896947" cy="400110"/>
          </a:xfrm>
          <a:prstGeom prst="rect">
            <a:avLst/>
          </a:prstGeom>
        </p:spPr>
        <p:txBody>
          <a:bodyPr wrap="none">
            <a:spAutoFit/>
          </a:bodyPr>
          <a:lstStyle/>
          <a:p>
            <a:r>
              <a:rPr lang="ja-JP" altLang="en-US" sz="2000" b="1" dirty="0"/>
              <a:t>図</a:t>
            </a:r>
            <a:r>
              <a:rPr lang="en-US" altLang="ja-JP" sz="2000" b="1" dirty="0"/>
              <a:t>9</a:t>
            </a:r>
            <a:r>
              <a:rPr lang="ja-JP" altLang="en-US" sz="2000" b="1" dirty="0"/>
              <a:t>　ランク付けの例　</a:t>
            </a:r>
          </a:p>
        </p:txBody>
      </p:sp>
      <p:sp>
        <p:nvSpPr>
          <p:cNvPr id="2" name="四角形: 角を丸くする 1">
            <a:extLst>
              <a:ext uri="{FF2B5EF4-FFF2-40B4-BE49-F238E27FC236}">
                <a16:creationId xmlns:a16="http://schemas.microsoft.com/office/drawing/2014/main" id="{59090CE8-00FA-4E58-B8A0-6BFD113AFD66}"/>
              </a:ext>
            </a:extLst>
          </p:cNvPr>
          <p:cNvSpPr/>
          <p:nvPr/>
        </p:nvSpPr>
        <p:spPr>
          <a:xfrm>
            <a:off x="3309156" y="4809590"/>
            <a:ext cx="2198521" cy="87115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各個体にランク付けを行う</a:t>
            </a:r>
          </a:p>
        </p:txBody>
      </p:sp>
      <p:sp>
        <p:nvSpPr>
          <p:cNvPr id="14" name="四角形: 角を丸くする 13">
            <a:extLst>
              <a:ext uri="{FF2B5EF4-FFF2-40B4-BE49-F238E27FC236}">
                <a16:creationId xmlns:a16="http://schemas.microsoft.com/office/drawing/2014/main" id="{450ED486-59E7-4266-A46C-45914BC74D11}"/>
              </a:ext>
            </a:extLst>
          </p:cNvPr>
          <p:cNvSpPr/>
          <p:nvPr/>
        </p:nvSpPr>
        <p:spPr>
          <a:xfrm>
            <a:off x="829100" y="2550378"/>
            <a:ext cx="2137070" cy="36933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非優越ソート</a:t>
            </a:r>
          </a:p>
        </p:txBody>
      </p:sp>
      <p:pic>
        <p:nvPicPr>
          <p:cNvPr id="28" name="Picture 4" descr="https://i.gyazo.com/9f4da13832134b2120a8c4a8c3fc3bf6.png">
            <a:extLst>
              <a:ext uri="{FF2B5EF4-FFF2-40B4-BE49-F238E27FC236}">
                <a16:creationId xmlns:a16="http://schemas.microsoft.com/office/drawing/2014/main" id="{DE130C9B-7C77-49BE-99BD-8BC8CB7EA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742" y="4273492"/>
            <a:ext cx="4133521" cy="871151"/>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a:extLst>
              <a:ext uri="{FF2B5EF4-FFF2-40B4-BE49-F238E27FC236}">
                <a16:creationId xmlns:a16="http://schemas.microsoft.com/office/drawing/2014/main" id="{4C4F78D2-35AC-43DD-8A65-562240191E2F}"/>
              </a:ext>
            </a:extLst>
          </p:cNvPr>
          <p:cNvSpPr txBox="1"/>
          <p:nvPr/>
        </p:nvSpPr>
        <p:spPr>
          <a:xfrm>
            <a:off x="6403283" y="4524402"/>
            <a:ext cx="3124234" cy="369332"/>
          </a:xfrm>
          <a:prstGeom prst="rect">
            <a:avLst/>
          </a:prstGeom>
          <a:noFill/>
        </p:spPr>
        <p:txBody>
          <a:bodyPr wrap="square" rtlCol="0">
            <a:spAutoFit/>
          </a:bodyPr>
          <a:lstStyle/>
          <a:p>
            <a:r>
              <a:rPr lang="ja-JP" altLang="en-US" dirty="0"/>
              <a:t>混雑距離：</a:t>
            </a:r>
            <a:endParaRPr kumimoji="1" lang="ja-JP" altLang="en-US" dirty="0"/>
          </a:p>
        </p:txBody>
      </p:sp>
      <p:sp>
        <p:nvSpPr>
          <p:cNvPr id="30" name="四角形: 角を丸くする 29">
            <a:extLst>
              <a:ext uri="{FF2B5EF4-FFF2-40B4-BE49-F238E27FC236}">
                <a16:creationId xmlns:a16="http://schemas.microsoft.com/office/drawing/2014/main" id="{4778BF4B-3D34-4939-88C2-FD144B5F6289}"/>
              </a:ext>
            </a:extLst>
          </p:cNvPr>
          <p:cNvSpPr/>
          <p:nvPr/>
        </p:nvSpPr>
        <p:spPr>
          <a:xfrm>
            <a:off x="6572252" y="3702013"/>
            <a:ext cx="3522421" cy="345222"/>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混雑度トーナメント選択</a:t>
            </a:r>
          </a:p>
        </p:txBody>
      </p:sp>
      <p:pic>
        <p:nvPicPr>
          <p:cNvPr id="8194" name="Picture 2" descr="https://i.gyazo.com/109f743957ffe15bc07722e368d5098d.png">
            <a:extLst>
              <a:ext uri="{FF2B5EF4-FFF2-40B4-BE49-F238E27FC236}">
                <a16:creationId xmlns:a16="http://schemas.microsoft.com/office/drawing/2014/main" id="{E5E17575-234D-4744-8E2C-83BA87F40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015" y="5370900"/>
            <a:ext cx="5073588" cy="79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3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01E85E42-2557-41DF-81DD-7BC3C638E2A7}"/>
              </a:ext>
            </a:extLst>
          </p:cNvPr>
          <p:cNvGrpSpPr/>
          <p:nvPr/>
        </p:nvGrpSpPr>
        <p:grpSpPr>
          <a:xfrm>
            <a:off x="24488" y="0"/>
            <a:ext cx="5979524" cy="3063538"/>
            <a:chOff x="0" y="154684"/>
            <a:chExt cx="5699051" cy="3407224"/>
          </a:xfrm>
        </p:grpSpPr>
        <p:sp>
          <p:nvSpPr>
            <p:cNvPr id="9" name="四角形: 角を丸くする 8">
              <a:extLst>
                <a:ext uri="{FF2B5EF4-FFF2-40B4-BE49-F238E27FC236}">
                  <a16:creationId xmlns:a16="http://schemas.microsoft.com/office/drawing/2014/main" id="{1621836D-9D85-4973-9EA0-8BEBF023C405}"/>
                </a:ext>
              </a:extLst>
            </p:cNvPr>
            <p:cNvSpPr/>
            <p:nvPr/>
          </p:nvSpPr>
          <p:spPr>
            <a:xfrm>
              <a:off x="0" y="368596"/>
              <a:ext cx="5699051" cy="31933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0499C27-B5EA-4B39-B0EA-897C7B7BAF47}"/>
                </a:ext>
              </a:extLst>
            </p:cNvPr>
            <p:cNvSpPr/>
            <p:nvPr/>
          </p:nvSpPr>
          <p:spPr>
            <a:xfrm>
              <a:off x="594778" y="154684"/>
              <a:ext cx="2105891" cy="42782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糖尿病</a:t>
              </a:r>
              <a:endParaRPr kumimoji="1" lang="ja-JP" altLang="en-US" b="1" dirty="0">
                <a:solidFill>
                  <a:schemeClr val="tx1"/>
                </a:solidFill>
              </a:endParaRPr>
            </a:p>
          </p:txBody>
        </p:sp>
      </p:grpSp>
      <p:grpSp>
        <p:nvGrpSpPr>
          <p:cNvPr id="24" name="グループ化 23">
            <a:extLst>
              <a:ext uri="{FF2B5EF4-FFF2-40B4-BE49-F238E27FC236}">
                <a16:creationId xmlns:a16="http://schemas.microsoft.com/office/drawing/2014/main" id="{1A038EAE-DC46-430E-8686-EAA0C2D25E40}"/>
              </a:ext>
            </a:extLst>
          </p:cNvPr>
          <p:cNvGrpSpPr/>
          <p:nvPr/>
        </p:nvGrpSpPr>
        <p:grpSpPr>
          <a:xfrm>
            <a:off x="24487" y="3242899"/>
            <a:ext cx="5979525" cy="3069228"/>
            <a:chOff x="0" y="154684"/>
            <a:chExt cx="5699051" cy="3407224"/>
          </a:xfrm>
        </p:grpSpPr>
        <p:sp>
          <p:nvSpPr>
            <p:cNvPr id="25" name="四角形: 角を丸くする 24">
              <a:extLst>
                <a:ext uri="{FF2B5EF4-FFF2-40B4-BE49-F238E27FC236}">
                  <a16:creationId xmlns:a16="http://schemas.microsoft.com/office/drawing/2014/main" id="{531C9708-89AC-4925-80C6-B34889C31E84}"/>
                </a:ext>
              </a:extLst>
            </p:cNvPr>
            <p:cNvSpPr/>
            <p:nvPr/>
          </p:nvSpPr>
          <p:spPr>
            <a:xfrm>
              <a:off x="0" y="368596"/>
              <a:ext cx="5699051" cy="31933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5C059B67-2FD2-4A51-BD5A-8BF3ACACBD61}"/>
                </a:ext>
              </a:extLst>
            </p:cNvPr>
            <p:cNvSpPr/>
            <p:nvPr/>
          </p:nvSpPr>
          <p:spPr>
            <a:xfrm>
              <a:off x="594778" y="154684"/>
              <a:ext cx="2105891" cy="42782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脂質異常症</a:t>
              </a:r>
            </a:p>
          </p:txBody>
        </p:sp>
      </p:grpSp>
      <p:grpSp>
        <p:nvGrpSpPr>
          <p:cNvPr id="33" name="グループ化 32">
            <a:extLst>
              <a:ext uri="{FF2B5EF4-FFF2-40B4-BE49-F238E27FC236}">
                <a16:creationId xmlns:a16="http://schemas.microsoft.com/office/drawing/2014/main" id="{955D811E-4269-4C55-A6C2-57B14E37C8FF}"/>
              </a:ext>
            </a:extLst>
          </p:cNvPr>
          <p:cNvGrpSpPr/>
          <p:nvPr/>
        </p:nvGrpSpPr>
        <p:grpSpPr>
          <a:xfrm>
            <a:off x="6460729" y="1"/>
            <a:ext cx="5699051" cy="3063538"/>
            <a:chOff x="0" y="154684"/>
            <a:chExt cx="5699051" cy="3407224"/>
          </a:xfrm>
        </p:grpSpPr>
        <p:sp>
          <p:nvSpPr>
            <p:cNvPr id="34" name="四角形: 角を丸くする 33">
              <a:extLst>
                <a:ext uri="{FF2B5EF4-FFF2-40B4-BE49-F238E27FC236}">
                  <a16:creationId xmlns:a16="http://schemas.microsoft.com/office/drawing/2014/main" id="{629114AF-BDA1-4B5E-A135-FB534FA1B7F0}"/>
                </a:ext>
              </a:extLst>
            </p:cNvPr>
            <p:cNvSpPr/>
            <p:nvPr/>
          </p:nvSpPr>
          <p:spPr>
            <a:xfrm>
              <a:off x="0" y="368596"/>
              <a:ext cx="5699051" cy="31933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32CB35E2-0352-4C8B-A019-3C9387942CDA}"/>
                </a:ext>
              </a:extLst>
            </p:cNvPr>
            <p:cNvSpPr/>
            <p:nvPr/>
          </p:nvSpPr>
          <p:spPr>
            <a:xfrm>
              <a:off x="594778" y="154684"/>
              <a:ext cx="2105891" cy="42782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腎臓病</a:t>
              </a:r>
            </a:p>
          </p:txBody>
        </p:sp>
      </p:grpSp>
      <p:grpSp>
        <p:nvGrpSpPr>
          <p:cNvPr id="36" name="グループ化 35">
            <a:extLst>
              <a:ext uri="{FF2B5EF4-FFF2-40B4-BE49-F238E27FC236}">
                <a16:creationId xmlns:a16="http://schemas.microsoft.com/office/drawing/2014/main" id="{42305EC6-B7C6-4B32-A87A-E201B4A4B932}"/>
              </a:ext>
            </a:extLst>
          </p:cNvPr>
          <p:cNvGrpSpPr/>
          <p:nvPr/>
        </p:nvGrpSpPr>
        <p:grpSpPr>
          <a:xfrm>
            <a:off x="6460728" y="3242899"/>
            <a:ext cx="5699052" cy="3061508"/>
            <a:chOff x="0" y="157121"/>
            <a:chExt cx="5699051" cy="3404787"/>
          </a:xfrm>
        </p:grpSpPr>
        <p:sp>
          <p:nvSpPr>
            <p:cNvPr id="37" name="四角形: 角を丸くする 36">
              <a:extLst>
                <a:ext uri="{FF2B5EF4-FFF2-40B4-BE49-F238E27FC236}">
                  <a16:creationId xmlns:a16="http://schemas.microsoft.com/office/drawing/2014/main" id="{89B492B4-8A1F-48CB-A897-BA1258E1DA8E}"/>
                </a:ext>
              </a:extLst>
            </p:cNvPr>
            <p:cNvSpPr/>
            <p:nvPr/>
          </p:nvSpPr>
          <p:spPr>
            <a:xfrm>
              <a:off x="0" y="368596"/>
              <a:ext cx="5699051" cy="31933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C4C0B22E-4466-4A03-93C0-B58DA3A9DE7A}"/>
                </a:ext>
              </a:extLst>
            </p:cNvPr>
            <p:cNvSpPr/>
            <p:nvPr/>
          </p:nvSpPr>
          <p:spPr>
            <a:xfrm>
              <a:off x="601695" y="157121"/>
              <a:ext cx="2105891" cy="42782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高血圧</a:t>
              </a:r>
            </a:p>
          </p:txBody>
        </p:sp>
      </p:grpSp>
      <p:sp>
        <p:nvSpPr>
          <p:cNvPr id="39" name="テキスト ボックス 38">
            <a:extLst>
              <a:ext uri="{FF2B5EF4-FFF2-40B4-BE49-F238E27FC236}">
                <a16:creationId xmlns:a16="http://schemas.microsoft.com/office/drawing/2014/main" id="{EDA5861D-D810-4BA8-8C83-3F39754734A7}"/>
              </a:ext>
            </a:extLst>
          </p:cNvPr>
          <p:cNvSpPr txBox="1"/>
          <p:nvPr/>
        </p:nvSpPr>
        <p:spPr>
          <a:xfrm>
            <a:off x="166256" y="505321"/>
            <a:ext cx="5837756" cy="216431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ja-JP" sz="2000" b="1" dirty="0"/>
              <a:t>1</a:t>
            </a:r>
            <a:r>
              <a:rPr lang="ja-JP" altLang="en-US" sz="2000" b="1" dirty="0"/>
              <a:t>日の炭水化物摂取量を</a:t>
            </a:r>
            <a:r>
              <a:rPr lang="en-US" altLang="ja-JP" sz="2000" b="1" dirty="0"/>
              <a:t>100g</a:t>
            </a:r>
            <a:r>
              <a:rPr lang="ja-JP" altLang="en-US" sz="2000" b="1" dirty="0"/>
              <a:t>以下に抑える</a:t>
            </a:r>
            <a:endParaRPr lang="en-US" altLang="ja-JP" sz="2000" b="1" dirty="0"/>
          </a:p>
          <a:p>
            <a:pPr marL="285750" indent="-285750">
              <a:lnSpc>
                <a:spcPct val="200000"/>
              </a:lnSpc>
              <a:buFont typeface="Arial" panose="020B0604020202020204" pitchFamily="34" charset="0"/>
              <a:buChar char="•"/>
            </a:pPr>
            <a:r>
              <a:rPr lang="en-US" altLang="ja-JP" sz="2000" b="1" dirty="0"/>
              <a:t>1</a:t>
            </a:r>
            <a:r>
              <a:rPr lang="ja-JP" altLang="en-US" sz="2000" b="1" dirty="0"/>
              <a:t>日の脂質の摂取量を必要推定エネルギーの</a:t>
            </a:r>
            <a:endParaRPr lang="en-US" altLang="ja-JP" sz="2000" b="1" dirty="0"/>
          </a:p>
          <a:p>
            <a:r>
              <a:rPr lang="ja-JP" altLang="en-US" sz="2000" b="1" dirty="0"/>
              <a:t>　</a:t>
            </a:r>
            <a:r>
              <a:rPr lang="en-US" altLang="ja-JP" sz="2000" b="1" dirty="0"/>
              <a:t>15</a:t>
            </a:r>
            <a:r>
              <a:rPr lang="ja-JP" altLang="en-US" sz="2000" b="1" dirty="0"/>
              <a:t>～</a:t>
            </a:r>
            <a:r>
              <a:rPr lang="en-US" altLang="ja-JP" sz="2000" b="1" dirty="0"/>
              <a:t>25%</a:t>
            </a:r>
            <a:r>
              <a:rPr lang="ja-JP" altLang="en-US" sz="2000" b="1" dirty="0"/>
              <a:t>に抑える</a:t>
            </a:r>
            <a:endParaRPr kumimoji="1" lang="en-US" altLang="ja-JP" sz="2000" b="1" dirty="0"/>
          </a:p>
          <a:p>
            <a:pPr marL="285750" indent="-285750">
              <a:lnSpc>
                <a:spcPct val="200000"/>
              </a:lnSpc>
              <a:buFont typeface="Arial" panose="020B0604020202020204" pitchFamily="34" charset="0"/>
              <a:buChar char="•"/>
            </a:pPr>
            <a:r>
              <a:rPr kumimoji="1" lang="en-US" altLang="ja-JP" sz="2000" b="1" dirty="0"/>
              <a:t>1</a:t>
            </a:r>
            <a:r>
              <a:rPr kumimoji="1" lang="ja-JP" altLang="en-US" sz="2000" b="1" dirty="0"/>
              <a:t>日の食物繊維の摂取量を</a:t>
            </a:r>
            <a:r>
              <a:rPr kumimoji="1" lang="en-US" altLang="ja-JP" sz="2000" b="1" dirty="0"/>
              <a:t>20g</a:t>
            </a:r>
            <a:r>
              <a:rPr kumimoji="1" lang="ja-JP" altLang="en-US" sz="2000" b="1" dirty="0"/>
              <a:t>以上にする</a:t>
            </a:r>
            <a:endParaRPr kumimoji="1" lang="en-US" altLang="ja-JP" sz="2000" b="1" dirty="0"/>
          </a:p>
        </p:txBody>
      </p:sp>
      <p:sp>
        <p:nvSpPr>
          <p:cNvPr id="40" name="テキスト ボックス 39">
            <a:extLst>
              <a:ext uri="{FF2B5EF4-FFF2-40B4-BE49-F238E27FC236}">
                <a16:creationId xmlns:a16="http://schemas.microsoft.com/office/drawing/2014/main" id="{DFF4005E-627F-4AF9-8BCC-87CA71E0FDA0}"/>
              </a:ext>
            </a:extLst>
          </p:cNvPr>
          <p:cNvSpPr txBox="1"/>
          <p:nvPr/>
        </p:nvSpPr>
        <p:spPr>
          <a:xfrm>
            <a:off x="179919" y="3653365"/>
            <a:ext cx="5694038" cy="247292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ja-JP" sz="2000" b="1" dirty="0"/>
              <a:t>1</a:t>
            </a:r>
            <a:r>
              <a:rPr lang="ja-JP" altLang="en-US" sz="2000" b="1" dirty="0"/>
              <a:t>日の脂質の摂取 量を必要推定エネルギーの </a:t>
            </a:r>
            <a:endParaRPr lang="en-US" altLang="ja-JP" sz="2000" b="1" dirty="0"/>
          </a:p>
          <a:p>
            <a:r>
              <a:rPr lang="ja-JP" altLang="en-US" sz="2000" b="1" dirty="0"/>
              <a:t>　</a:t>
            </a:r>
            <a:r>
              <a:rPr lang="en-US" altLang="ja-JP" sz="2000" b="1" dirty="0"/>
              <a:t>15%</a:t>
            </a:r>
            <a:r>
              <a:rPr lang="ja-JP" altLang="en-US" sz="2000" b="1" dirty="0"/>
              <a:t>以下に抑える</a:t>
            </a:r>
            <a:endParaRPr kumimoji="1" lang="en-US" altLang="ja-JP" sz="2000" b="1" dirty="0"/>
          </a:p>
          <a:p>
            <a:pPr marL="285750" indent="-285750">
              <a:lnSpc>
                <a:spcPct val="200000"/>
              </a:lnSpc>
              <a:buFont typeface="Arial" panose="020B0604020202020204" pitchFamily="34" charset="0"/>
              <a:buChar char="•"/>
            </a:pPr>
            <a:r>
              <a:rPr kumimoji="1" lang="en-US" altLang="ja-JP" sz="2000" b="1" dirty="0"/>
              <a:t>1</a:t>
            </a:r>
            <a:r>
              <a:rPr kumimoji="1" lang="ja-JP" altLang="en-US" sz="2000" b="1" dirty="0"/>
              <a:t>日のコレステロールの摂取量を</a:t>
            </a:r>
            <a:r>
              <a:rPr kumimoji="1" lang="en-US" altLang="ja-JP" sz="2000" b="1" dirty="0"/>
              <a:t>200mg</a:t>
            </a:r>
            <a:r>
              <a:rPr kumimoji="1" lang="ja-JP" altLang="en-US" sz="2000" b="1" dirty="0"/>
              <a:t>以下</a:t>
            </a:r>
            <a:endParaRPr kumimoji="1" lang="en-US" altLang="ja-JP" sz="2000" b="1" dirty="0"/>
          </a:p>
          <a:p>
            <a:r>
              <a:rPr kumimoji="1" lang="ja-JP" altLang="en-US" sz="2000" b="1" dirty="0"/>
              <a:t>　に抑える</a:t>
            </a:r>
            <a:endParaRPr kumimoji="1" lang="en-US" altLang="ja-JP" sz="2000" b="1" dirty="0"/>
          </a:p>
          <a:p>
            <a:pPr marL="285750" indent="-285750">
              <a:lnSpc>
                <a:spcPct val="200000"/>
              </a:lnSpc>
              <a:buFont typeface="Arial" panose="020B0604020202020204" pitchFamily="34" charset="0"/>
              <a:buChar char="•"/>
            </a:pPr>
            <a:r>
              <a:rPr kumimoji="1" lang="en-US" altLang="ja-JP" sz="2000" b="1" dirty="0"/>
              <a:t>1</a:t>
            </a:r>
            <a:r>
              <a:rPr kumimoji="1" lang="ja-JP" altLang="en-US" sz="2000" b="1" dirty="0"/>
              <a:t>日の食物繊維の摂取量を</a:t>
            </a:r>
            <a:r>
              <a:rPr kumimoji="1" lang="en-US" altLang="ja-JP" sz="2000" b="1" dirty="0"/>
              <a:t>20g</a:t>
            </a:r>
            <a:r>
              <a:rPr kumimoji="1" lang="ja-JP" altLang="en-US" sz="2000" b="1" dirty="0"/>
              <a:t>以上にする</a:t>
            </a:r>
            <a:endParaRPr kumimoji="1" lang="en-US" altLang="ja-JP" sz="2000" b="1" dirty="0"/>
          </a:p>
        </p:txBody>
      </p:sp>
      <p:sp>
        <p:nvSpPr>
          <p:cNvPr id="41" name="テキスト ボックス 40">
            <a:extLst>
              <a:ext uri="{FF2B5EF4-FFF2-40B4-BE49-F238E27FC236}">
                <a16:creationId xmlns:a16="http://schemas.microsoft.com/office/drawing/2014/main" id="{C78F741F-D0B6-4F48-8C92-C206A246BCBB}"/>
              </a:ext>
            </a:extLst>
          </p:cNvPr>
          <p:cNvSpPr txBox="1"/>
          <p:nvPr/>
        </p:nvSpPr>
        <p:spPr>
          <a:xfrm>
            <a:off x="6522992" y="504486"/>
            <a:ext cx="5574524" cy="216514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ja-JP" sz="2000" b="1" dirty="0"/>
              <a:t>1</a:t>
            </a:r>
            <a:r>
              <a:rPr lang="ja-JP" altLang="en-US" sz="2000" b="1" dirty="0"/>
              <a:t>日のたんぱく質の摂取量を標準体重当たり</a:t>
            </a:r>
            <a:endParaRPr lang="en-US" altLang="ja-JP" sz="2000" b="1" dirty="0"/>
          </a:p>
          <a:p>
            <a:r>
              <a:rPr lang="ja-JP" altLang="en-US" sz="2000" b="1" dirty="0"/>
              <a:t>　</a:t>
            </a:r>
            <a:r>
              <a:rPr lang="en-US" altLang="ja-JP" sz="2000" b="1" dirty="0"/>
              <a:t>0.6</a:t>
            </a:r>
            <a:r>
              <a:rPr lang="ja-JP" altLang="en-US" sz="2000" b="1" dirty="0"/>
              <a:t>～</a:t>
            </a:r>
            <a:r>
              <a:rPr lang="en-US" altLang="ja-JP" sz="2000" b="1" dirty="0"/>
              <a:t>0.7g</a:t>
            </a:r>
            <a:r>
              <a:rPr lang="ja-JP" altLang="en-US" sz="2000" b="1" dirty="0"/>
              <a:t>に抑える</a:t>
            </a:r>
            <a:endParaRPr lang="en-US" altLang="ja-JP" sz="2000" b="1" dirty="0"/>
          </a:p>
          <a:p>
            <a:pPr marL="285750" indent="-285750">
              <a:lnSpc>
                <a:spcPct val="200000"/>
              </a:lnSpc>
              <a:buFont typeface="Arial" panose="020B0604020202020204" pitchFamily="34" charset="0"/>
              <a:buChar char="•"/>
            </a:pPr>
            <a:r>
              <a:rPr kumimoji="1" lang="ja-JP" altLang="en-US" sz="2000" b="1" dirty="0"/>
              <a:t>１日の塩分の摂取量を</a:t>
            </a:r>
            <a:r>
              <a:rPr kumimoji="1" lang="en-US" altLang="ja-JP" sz="2000" b="1" dirty="0"/>
              <a:t>3</a:t>
            </a:r>
            <a:r>
              <a:rPr kumimoji="1" lang="ja-JP" altLang="en-US" sz="2000" b="1" dirty="0"/>
              <a:t>～</a:t>
            </a:r>
            <a:r>
              <a:rPr kumimoji="1" lang="en-US" altLang="ja-JP" sz="2000" b="1" dirty="0"/>
              <a:t>6g</a:t>
            </a:r>
            <a:r>
              <a:rPr kumimoji="1" lang="ja-JP" altLang="en-US" sz="2000" b="1" dirty="0"/>
              <a:t>に抑える</a:t>
            </a:r>
            <a:endParaRPr kumimoji="1" lang="en-US" altLang="ja-JP" sz="2000" b="1" dirty="0"/>
          </a:p>
          <a:p>
            <a:pPr marL="285750" indent="-285750">
              <a:lnSpc>
                <a:spcPct val="200000"/>
              </a:lnSpc>
              <a:buFont typeface="Arial" panose="020B0604020202020204" pitchFamily="34" charset="0"/>
              <a:buChar char="•"/>
            </a:pPr>
            <a:r>
              <a:rPr kumimoji="1" lang="ja-JP" altLang="en-US" sz="2000" b="1" dirty="0"/>
              <a:t>１日のカリウムの摂取量を</a:t>
            </a:r>
            <a:r>
              <a:rPr kumimoji="1" lang="en-US" altLang="ja-JP" sz="2000" b="1" dirty="0"/>
              <a:t>1500mg</a:t>
            </a:r>
            <a:r>
              <a:rPr kumimoji="1" lang="ja-JP" altLang="en-US" sz="2000" b="1" dirty="0"/>
              <a:t>に抑える</a:t>
            </a:r>
            <a:endParaRPr kumimoji="1" lang="en-US" altLang="ja-JP" sz="2000" b="1" dirty="0"/>
          </a:p>
        </p:txBody>
      </p:sp>
      <p:sp>
        <p:nvSpPr>
          <p:cNvPr id="42" name="テキスト ボックス 41">
            <a:extLst>
              <a:ext uri="{FF2B5EF4-FFF2-40B4-BE49-F238E27FC236}">
                <a16:creationId xmlns:a16="http://schemas.microsoft.com/office/drawing/2014/main" id="{C03574A8-5D42-405C-BB47-F102868193F6}"/>
              </a:ext>
            </a:extLst>
          </p:cNvPr>
          <p:cNvSpPr txBox="1"/>
          <p:nvPr/>
        </p:nvSpPr>
        <p:spPr>
          <a:xfrm>
            <a:off x="6649280" y="3848900"/>
            <a:ext cx="5542720" cy="185736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kumimoji="1" lang="ja-JP" altLang="en-US" sz="2000" b="1" dirty="0"/>
              <a:t>１日の塩分の摂取量を</a:t>
            </a:r>
            <a:r>
              <a:rPr kumimoji="1" lang="en-US" altLang="ja-JP" sz="2000" b="1" dirty="0"/>
              <a:t>6g</a:t>
            </a:r>
            <a:r>
              <a:rPr kumimoji="1" lang="ja-JP" altLang="en-US" sz="2000" b="1" dirty="0"/>
              <a:t>未満に抑える</a:t>
            </a:r>
            <a:endParaRPr kumimoji="1" lang="en-US" altLang="ja-JP" sz="2000" b="1" dirty="0"/>
          </a:p>
          <a:p>
            <a:pPr marL="285750" indent="-285750">
              <a:lnSpc>
                <a:spcPct val="200000"/>
              </a:lnSpc>
              <a:buFont typeface="Arial" panose="020B0604020202020204" pitchFamily="34" charset="0"/>
              <a:buChar char="•"/>
            </a:pPr>
            <a:r>
              <a:rPr kumimoji="1" lang="ja-JP" altLang="en-US" sz="2000" b="1" dirty="0"/>
              <a:t>１日のカリウムの摂取量を</a:t>
            </a:r>
            <a:r>
              <a:rPr kumimoji="1" lang="en-US" altLang="ja-JP" sz="2000" b="1" dirty="0"/>
              <a:t>1500mg</a:t>
            </a:r>
            <a:r>
              <a:rPr kumimoji="1" lang="ja-JP" altLang="en-US" sz="2000" b="1" dirty="0"/>
              <a:t>に抑える</a:t>
            </a:r>
            <a:endParaRPr kumimoji="1" lang="en-US" altLang="ja-JP" sz="2000" b="1" dirty="0"/>
          </a:p>
          <a:p>
            <a:pPr marL="285750" indent="-285750">
              <a:lnSpc>
                <a:spcPct val="200000"/>
              </a:lnSpc>
              <a:buFont typeface="Arial" panose="020B0604020202020204" pitchFamily="34" charset="0"/>
              <a:buChar char="•"/>
            </a:pPr>
            <a:r>
              <a:rPr kumimoji="1" lang="en-US" altLang="ja-JP" sz="2000" b="1" dirty="0"/>
              <a:t>1</a:t>
            </a:r>
            <a:r>
              <a:rPr kumimoji="1" lang="ja-JP" altLang="en-US" sz="2000" b="1" dirty="0"/>
              <a:t>日の食物繊維の摂取量を</a:t>
            </a:r>
            <a:r>
              <a:rPr kumimoji="1" lang="en-US" altLang="ja-JP" sz="2000" b="1" dirty="0"/>
              <a:t>20g</a:t>
            </a:r>
            <a:r>
              <a:rPr kumimoji="1" lang="ja-JP" altLang="en-US" sz="2000" b="1" dirty="0"/>
              <a:t>以上にする</a:t>
            </a:r>
            <a:endParaRPr kumimoji="1" lang="en-US" altLang="ja-JP" sz="2000" b="1" dirty="0"/>
          </a:p>
        </p:txBody>
      </p:sp>
    </p:spTree>
    <p:extLst>
      <p:ext uri="{BB962C8B-B14F-4D97-AF65-F5344CB8AC3E}">
        <p14:creationId xmlns:p14="http://schemas.microsoft.com/office/powerpoint/2010/main" val="15183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7B0C00C-224F-400E-902F-323603B30787}"/>
              </a:ext>
            </a:extLst>
          </p:cNvPr>
          <p:cNvSpPr/>
          <p:nvPr/>
        </p:nvSpPr>
        <p:spPr>
          <a:xfrm>
            <a:off x="2147777" y="0"/>
            <a:ext cx="7953153" cy="6528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C37C928-99D4-4AA4-9025-61ACA2CC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560" y="0"/>
            <a:ext cx="7802880" cy="5852160"/>
          </a:xfrm>
          <a:prstGeom prst="rect">
            <a:avLst/>
          </a:prstGeom>
        </p:spPr>
      </p:pic>
      <p:sp>
        <p:nvSpPr>
          <p:cNvPr id="4" name="テキスト ボックス 3">
            <a:extLst>
              <a:ext uri="{FF2B5EF4-FFF2-40B4-BE49-F238E27FC236}">
                <a16:creationId xmlns:a16="http://schemas.microsoft.com/office/drawing/2014/main" id="{E7EB46C4-C93D-45EB-AE86-4F0BD3DA4F04}"/>
              </a:ext>
            </a:extLst>
          </p:cNvPr>
          <p:cNvSpPr txBox="1"/>
          <p:nvPr/>
        </p:nvSpPr>
        <p:spPr>
          <a:xfrm>
            <a:off x="3853121" y="6022281"/>
            <a:ext cx="4485758" cy="400110"/>
          </a:xfrm>
          <a:prstGeom prst="rect">
            <a:avLst/>
          </a:prstGeom>
          <a:noFill/>
        </p:spPr>
        <p:txBody>
          <a:bodyPr wrap="square" rtlCol="0">
            <a:spAutoFit/>
          </a:bodyPr>
          <a:lstStyle/>
          <a:p>
            <a:pPr algn="ctr"/>
            <a:r>
              <a:rPr kumimoji="1" lang="ja-JP" altLang="en-US" sz="2000" b="1" dirty="0"/>
              <a:t>図</a:t>
            </a:r>
            <a:r>
              <a:rPr lang="en-US" altLang="ja-JP" sz="2000" b="1" dirty="0"/>
              <a:t>11</a:t>
            </a:r>
            <a:r>
              <a:rPr lang="ja-JP" altLang="en-US" sz="2000" b="1" dirty="0"/>
              <a:t>　</a:t>
            </a:r>
            <a:r>
              <a:rPr kumimoji="1" lang="ja-JP" altLang="en-US" sz="2000" b="1" dirty="0"/>
              <a:t>対応するアレルギー情報</a:t>
            </a:r>
          </a:p>
        </p:txBody>
      </p:sp>
    </p:spTree>
    <p:extLst>
      <p:ext uri="{BB962C8B-B14F-4D97-AF65-F5344CB8AC3E}">
        <p14:creationId xmlns:p14="http://schemas.microsoft.com/office/powerpoint/2010/main" val="3893411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13750</TotalTime>
  <Words>1314</Words>
  <Application>Microsoft Office PowerPoint</Application>
  <PresentationFormat>ワイド画面</PresentationFormat>
  <Paragraphs>249</Paragraphs>
  <Slides>32</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メイリオ</vt:lpstr>
      <vt:lpstr>游ゴシック</vt:lpstr>
      <vt:lpstr>游ゴシック Light</vt:lpstr>
      <vt:lpstr>Arial</vt:lpstr>
      <vt:lpstr>Cambria Math</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大森 一輝</dc:creator>
  <cp:lastModifiedBy>カ ズ</cp:lastModifiedBy>
  <cp:revision>378</cp:revision>
  <dcterms:created xsi:type="dcterms:W3CDTF">2022-10-07T01:22:00Z</dcterms:created>
  <dcterms:modified xsi:type="dcterms:W3CDTF">2023-02-21T10:37:49Z</dcterms:modified>
</cp:coreProperties>
</file>