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4"/>
  </p:sldMasterIdLst>
  <p:notesMasterIdLst>
    <p:notesMasterId r:id="rId24"/>
  </p:notesMasterIdLst>
  <p:sldIdLst>
    <p:sldId id="288" r:id="rId5"/>
    <p:sldId id="360" r:id="rId6"/>
    <p:sldId id="319" r:id="rId7"/>
    <p:sldId id="350" r:id="rId8"/>
    <p:sldId id="344" r:id="rId9"/>
    <p:sldId id="322" r:id="rId10"/>
    <p:sldId id="345" r:id="rId11"/>
    <p:sldId id="361" r:id="rId12"/>
    <p:sldId id="346" r:id="rId13"/>
    <p:sldId id="362" r:id="rId14"/>
    <p:sldId id="363" r:id="rId15"/>
    <p:sldId id="341" r:id="rId16"/>
    <p:sldId id="364" r:id="rId17"/>
    <p:sldId id="366" r:id="rId18"/>
    <p:sldId id="365" r:id="rId19"/>
    <p:sldId id="367" r:id="rId20"/>
    <p:sldId id="369" r:id="rId21"/>
    <p:sldId id="368" r:id="rId22"/>
    <p:sldId id="33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61BC47"/>
    <a:srgbClr val="6A985D"/>
    <a:srgbClr val="116DA6"/>
    <a:srgbClr val="0096FF"/>
    <a:srgbClr val="0500FF"/>
    <a:srgbClr val="FBC9E7"/>
    <a:srgbClr val="FFFFFF"/>
    <a:srgbClr val="FBE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2"/>
    <p:restoredTop sz="72176" autoAdjust="0"/>
  </p:normalViewPr>
  <p:slideViewPr>
    <p:cSldViewPr snapToGrid="0">
      <p:cViewPr varScale="1">
        <p:scale>
          <a:sx n="76" d="100"/>
          <a:sy n="76" d="100"/>
        </p:scale>
        <p:origin x="216"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273F1-9C53-8947-B5EA-3B50B0CADC5D}" type="datetimeFigureOut">
              <a:rPr kumimoji="1" lang="ja-JP" altLang="en-US" smtClean="0"/>
              <a:t>2021/7/6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4F2E-F9D8-B940-899C-377157D1A107}" type="slidenum">
              <a:rPr kumimoji="1" lang="ja-JP" altLang="en-US" smtClean="0"/>
              <a:t>‹#›</a:t>
            </a:fld>
            <a:endParaRPr kumimoji="1" lang="ja-JP" altLang="en-US"/>
          </a:p>
        </p:txBody>
      </p:sp>
    </p:spTree>
    <p:extLst>
      <p:ext uri="{BB962C8B-B14F-4D97-AF65-F5344CB8AC3E}">
        <p14:creationId xmlns:p14="http://schemas.microsoft.com/office/powerpoint/2010/main" val="3586644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0</a:t>
            </a:fld>
            <a:endParaRPr kumimoji="1" lang="ja-JP" altLang="en-US"/>
          </a:p>
        </p:txBody>
      </p:sp>
    </p:spTree>
    <p:extLst>
      <p:ext uri="{BB962C8B-B14F-4D97-AF65-F5344CB8AC3E}">
        <p14:creationId xmlns:p14="http://schemas.microsoft.com/office/powerpoint/2010/main" val="5596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9</a:t>
            </a:fld>
            <a:endParaRPr kumimoji="1" lang="ja-JP" altLang="en-US"/>
          </a:p>
        </p:txBody>
      </p:sp>
    </p:spTree>
    <p:extLst>
      <p:ext uri="{BB962C8B-B14F-4D97-AF65-F5344CB8AC3E}">
        <p14:creationId xmlns:p14="http://schemas.microsoft.com/office/powerpoint/2010/main" val="48295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10</a:t>
            </a:fld>
            <a:endParaRPr kumimoji="1" lang="ja-JP" altLang="en-US"/>
          </a:p>
        </p:txBody>
      </p:sp>
    </p:spTree>
    <p:extLst>
      <p:ext uri="{BB962C8B-B14F-4D97-AF65-F5344CB8AC3E}">
        <p14:creationId xmlns:p14="http://schemas.microsoft.com/office/powerpoint/2010/main" val="116462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11</a:t>
            </a:fld>
            <a:endParaRPr kumimoji="1" lang="ja-JP" altLang="en-US"/>
          </a:p>
        </p:txBody>
      </p:sp>
    </p:spTree>
    <p:extLst>
      <p:ext uri="{BB962C8B-B14F-4D97-AF65-F5344CB8AC3E}">
        <p14:creationId xmlns:p14="http://schemas.microsoft.com/office/powerpoint/2010/main" val="427018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12</a:t>
            </a:fld>
            <a:endParaRPr kumimoji="1" lang="ja-JP" altLang="en-US"/>
          </a:p>
        </p:txBody>
      </p:sp>
    </p:spTree>
    <p:extLst>
      <p:ext uri="{BB962C8B-B14F-4D97-AF65-F5344CB8AC3E}">
        <p14:creationId xmlns:p14="http://schemas.microsoft.com/office/powerpoint/2010/main" val="1006731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13</a:t>
            </a:fld>
            <a:endParaRPr kumimoji="1" lang="ja-JP" altLang="en-US"/>
          </a:p>
        </p:txBody>
      </p:sp>
    </p:spTree>
    <p:extLst>
      <p:ext uri="{BB962C8B-B14F-4D97-AF65-F5344CB8AC3E}">
        <p14:creationId xmlns:p14="http://schemas.microsoft.com/office/powerpoint/2010/main" val="257193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14</a:t>
            </a:fld>
            <a:endParaRPr kumimoji="1" lang="ja-JP" altLang="en-US"/>
          </a:p>
        </p:txBody>
      </p:sp>
    </p:spTree>
    <p:extLst>
      <p:ext uri="{BB962C8B-B14F-4D97-AF65-F5344CB8AC3E}">
        <p14:creationId xmlns:p14="http://schemas.microsoft.com/office/powerpoint/2010/main" val="98270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15</a:t>
            </a:fld>
            <a:endParaRPr kumimoji="1" lang="ja-JP" altLang="en-US"/>
          </a:p>
        </p:txBody>
      </p:sp>
    </p:spTree>
    <p:extLst>
      <p:ext uri="{BB962C8B-B14F-4D97-AF65-F5344CB8AC3E}">
        <p14:creationId xmlns:p14="http://schemas.microsoft.com/office/powerpoint/2010/main" val="1777596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16</a:t>
            </a:fld>
            <a:endParaRPr kumimoji="1" lang="ja-JP" altLang="en-US"/>
          </a:p>
        </p:txBody>
      </p:sp>
    </p:spTree>
    <p:extLst>
      <p:ext uri="{BB962C8B-B14F-4D97-AF65-F5344CB8AC3E}">
        <p14:creationId xmlns:p14="http://schemas.microsoft.com/office/powerpoint/2010/main" val="2543660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17</a:t>
            </a:fld>
            <a:endParaRPr kumimoji="1" lang="ja-JP" altLang="en-US"/>
          </a:p>
        </p:txBody>
      </p:sp>
    </p:spTree>
    <p:extLst>
      <p:ext uri="{BB962C8B-B14F-4D97-AF65-F5344CB8AC3E}">
        <p14:creationId xmlns:p14="http://schemas.microsoft.com/office/powerpoint/2010/main" val="141937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18</a:t>
            </a:fld>
            <a:endParaRPr kumimoji="1" lang="ja-JP" altLang="en-US"/>
          </a:p>
        </p:txBody>
      </p:sp>
    </p:spTree>
    <p:extLst>
      <p:ext uri="{BB962C8B-B14F-4D97-AF65-F5344CB8AC3E}">
        <p14:creationId xmlns:p14="http://schemas.microsoft.com/office/powerpoint/2010/main" val="393840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1</a:t>
            </a:fld>
            <a:endParaRPr kumimoji="1" lang="ja-JP" altLang="en-US"/>
          </a:p>
        </p:txBody>
      </p:sp>
    </p:spTree>
    <p:extLst>
      <p:ext uri="{BB962C8B-B14F-4D97-AF65-F5344CB8AC3E}">
        <p14:creationId xmlns:p14="http://schemas.microsoft.com/office/powerpoint/2010/main" val="308796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2</a:t>
            </a:fld>
            <a:endParaRPr kumimoji="1" lang="ja-JP" altLang="en-US"/>
          </a:p>
        </p:txBody>
      </p:sp>
    </p:spTree>
    <p:extLst>
      <p:ext uri="{BB962C8B-B14F-4D97-AF65-F5344CB8AC3E}">
        <p14:creationId xmlns:p14="http://schemas.microsoft.com/office/powerpoint/2010/main" val="41366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3</a:t>
            </a:fld>
            <a:endParaRPr kumimoji="1" lang="ja-JP" altLang="en-US"/>
          </a:p>
        </p:txBody>
      </p:sp>
    </p:spTree>
    <p:extLst>
      <p:ext uri="{BB962C8B-B14F-4D97-AF65-F5344CB8AC3E}">
        <p14:creationId xmlns:p14="http://schemas.microsoft.com/office/powerpoint/2010/main" val="275987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4</a:t>
            </a:fld>
            <a:endParaRPr kumimoji="1" lang="ja-JP" altLang="en-US"/>
          </a:p>
        </p:txBody>
      </p:sp>
    </p:spTree>
    <p:extLst>
      <p:ext uri="{BB962C8B-B14F-4D97-AF65-F5344CB8AC3E}">
        <p14:creationId xmlns:p14="http://schemas.microsoft.com/office/powerpoint/2010/main" val="374007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5</a:t>
            </a:fld>
            <a:endParaRPr kumimoji="1" lang="ja-JP" altLang="en-US"/>
          </a:p>
        </p:txBody>
      </p:sp>
    </p:spTree>
    <p:extLst>
      <p:ext uri="{BB962C8B-B14F-4D97-AF65-F5344CB8AC3E}">
        <p14:creationId xmlns:p14="http://schemas.microsoft.com/office/powerpoint/2010/main" val="332065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6</a:t>
            </a:fld>
            <a:endParaRPr kumimoji="1" lang="ja-JP" altLang="en-US"/>
          </a:p>
        </p:txBody>
      </p:sp>
    </p:spTree>
    <p:extLst>
      <p:ext uri="{BB962C8B-B14F-4D97-AF65-F5344CB8AC3E}">
        <p14:creationId xmlns:p14="http://schemas.microsoft.com/office/powerpoint/2010/main" val="250365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7</a:t>
            </a:fld>
            <a:endParaRPr kumimoji="1" lang="ja-JP" altLang="en-US"/>
          </a:p>
        </p:txBody>
      </p:sp>
    </p:spTree>
    <p:extLst>
      <p:ext uri="{BB962C8B-B14F-4D97-AF65-F5344CB8AC3E}">
        <p14:creationId xmlns:p14="http://schemas.microsoft.com/office/powerpoint/2010/main" val="417760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794F2E-F9D8-B940-899C-377157D1A107}" type="slidenum">
              <a:rPr kumimoji="1" lang="ja-JP" altLang="en-US" smtClean="0"/>
              <a:t>8</a:t>
            </a:fld>
            <a:endParaRPr kumimoji="1" lang="ja-JP" altLang="en-US"/>
          </a:p>
        </p:txBody>
      </p:sp>
    </p:spTree>
    <p:extLst>
      <p:ext uri="{BB962C8B-B14F-4D97-AF65-F5344CB8AC3E}">
        <p14:creationId xmlns:p14="http://schemas.microsoft.com/office/powerpoint/2010/main" val="407774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9F86-7160-49FC-B7EA-AEA4224C9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8DB897-3307-45D0-8457-72B3AB421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BAF0BB-6358-4FF5-AC91-0B41396B528B}"/>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5" name="Footer Placeholder 4">
            <a:extLst>
              <a:ext uri="{FF2B5EF4-FFF2-40B4-BE49-F238E27FC236}">
                <a16:creationId xmlns:a16="http://schemas.microsoft.com/office/drawing/2014/main" id="{3BAD8EC1-5701-4635-8591-73D157F41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9ED75-25A2-4B2A-ABAD-8D9825087EAC}"/>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268898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8FE7-ED8A-4B54-A2EB-5379A99B02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D8DE82-604A-4B47-A9AE-1E3EFED46D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8100E-EA0E-4DDB-8A47-469D2CC14C24}"/>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5" name="Footer Placeholder 4">
            <a:extLst>
              <a:ext uri="{FF2B5EF4-FFF2-40B4-BE49-F238E27FC236}">
                <a16:creationId xmlns:a16="http://schemas.microsoft.com/office/drawing/2014/main" id="{DB1B9AA8-0A9F-4D04-A4BB-90BABAD85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C0A37-3CB7-4B1D-AE67-2E39D69C2074}"/>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226933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E7DE1A-FF02-46B1-BDAC-FFB66CDD7E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E4A42-793C-4904-AFB5-119B12163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BA9D5-ADC1-4246-9F08-7754E42D5D6B}"/>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5" name="Footer Placeholder 4">
            <a:extLst>
              <a:ext uri="{FF2B5EF4-FFF2-40B4-BE49-F238E27FC236}">
                <a16:creationId xmlns:a16="http://schemas.microsoft.com/office/drawing/2014/main" id="{3808537A-CD23-41DA-9347-6C7CB9144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0BEE8-1ED3-49C3-9791-4886CCD41ACA}"/>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35366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118B-4E16-40A6-9F3B-F688D180C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6195CC-0CA5-46B3-977F-F1BA330D6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4B5E7-B067-4315-B8A7-515FE089BCD9}"/>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5" name="Footer Placeholder 4">
            <a:extLst>
              <a:ext uri="{FF2B5EF4-FFF2-40B4-BE49-F238E27FC236}">
                <a16:creationId xmlns:a16="http://schemas.microsoft.com/office/drawing/2014/main" id="{CCBB5B32-2EA1-4E95-890B-CCEBFBFCB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05013-0934-4A4F-8AE1-0DF980E54FCC}"/>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182924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7F4E-A557-44BC-BA79-82D1AD7A21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E12F1A-88AB-4EBB-B116-B85BA14AF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69BC90-8BFE-47C4-AA38-DFB88A281895}"/>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5" name="Footer Placeholder 4">
            <a:extLst>
              <a:ext uri="{FF2B5EF4-FFF2-40B4-BE49-F238E27FC236}">
                <a16:creationId xmlns:a16="http://schemas.microsoft.com/office/drawing/2014/main" id="{4EFFE46B-2613-4710-AFE3-A413ECE77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38194-B8F7-43A1-8C88-D49F8EAFFB80}"/>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250717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22D0-A5FE-4531-ABA8-7552411572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2334A7-606F-4FAF-B06E-437F44B379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D20A52-CEF4-4055-81BB-1805A35C9C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2C943D-F3F6-4CAE-B8B1-D65E352102F3}"/>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6" name="Footer Placeholder 5">
            <a:extLst>
              <a:ext uri="{FF2B5EF4-FFF2-40B4-BE49-F238E27FC236}">
                <a16:creationId xmlns:a16="http://schemas.microsoft.com/office/drawing/2014/main" id="{0113EE36-ABAC-4600-B87A-D92D78E5A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D5570-764F-4C47-86AD-43D6A40BC7B6}"/>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402390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B55C-7159-4CC2-A806-84A2B5BD6B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4C5247-1790-44F2-9609-AC58B844F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3513-154E-44E5-BCAE-E192EA6E35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05E768-CC82-4973-9A7F-035D00A89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5B6A7F-CF14-4903-9896-ECAB1599F7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55EB5A-0AFB-4769-9A36-A874EE9D117C}"/>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8" name="Footer Placeholder 7">
            <a:extLst>
              <a:ext uri="{FF2B5EF4-FFF2-40B4-BE49-F238E27FC236}">
                <a16:creationId xmlns:a16="http://schemas.microsoft.com/office/drawing/2014/main" id="{79E07520-06E6-4B14-9D18-3F9AF5E772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9ECEAA-A874-4591-BE93-1E8A86DA9C0D}"/>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102191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28D0-0871-425A-B98E-795A622989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A60B7-D347-49E9-8701-93AC8A40FEC3}"/>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4" name="Footer Placeholder 3">
            <a:extLst>
              <a:ext uri="{FF2B5EF4-FFF2-40B4-BE49-F238E27FC236}">
                <a16:creationId xmlns:a16="http://schemas.microsoft.com/office/drawing/2014/main" id="{794ED6F4-59E0-4FDD-B890-B9F71371A8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410654-8903-4E0E-BC35-57A4BB209A0E}"/>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237263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B1E21E-7D09-4785-8AB2-7DC632E2CDB7}"/>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3" name="Footer Placeholder 2">
            <a:extLst>
              <a:ext uri="{FF2B5EF4-FFF2-40B4-BE49-F238E27FC236}">
                <a16:creationId xmlns:a16="http://schemas.microsoft.com/office/drawing/2014/main" id="{06B271C6-E98B-41BC-AD21-425E8F3D5F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07054-CD29-4E49-914F-B494143497DE}"/>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221198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7E6D-E402-481B-B743-6FEA5D9B9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70608A-1E91-42AC-A144-7D6F3A198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315C7-6A90-4771-B38B-AEDA58CD9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8A799-CC11-4527-8345-888FA9D82F8F}"/>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6" name="Footer Placeholder 5">
            <a:extLst>
              <a:ext uri="{FF2B5EF4-FFF2-40B4-BE49-F238E27FC236}">
                <a16:creationId xmlns:a16="http://schemas.microsoft.com/office/drawing/2014/main" id="{7E6C03E2-1415-4032-A8A5-DA6159029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DCCA8-637D-49D3-AD4A-776C61D8A0C0}"/>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414925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F2CF-76C2-4D93-9C26-C66BFBA09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804B1C-312C-4E63-AF65-20A8E0BF2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DE992E-0170-46EA-A0C4-3938AF245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9E099-2C80-4109-B2E4-BE2E60E1CECB}"/>
              </a:ext>
            </a:extLst>
          </p:cNvPr>
          <p:cNvSpPr>
            <a:spLocks noGrp="1"/>
          </p:cNvSpPr>
          <p:nvPr>
            <p:ph type="dt" sz="half" idx="10"/>
          </p:nvPr>
        </p:nvSpPr>
        <p:spPr/>
        <p:txBody>
          <a:bodyPr/>
          <a:lstStyle/>
          <a:p>
            <a:fld id="{6D539C36-C1EB-42C7-BCCC-0C33E589159B}" type="datetimeFigureOut">
              <a:rPr lang="en-US" smtClean="0"/>
              <a:t>7/6/21</a:t>
            </a:fld>
            <a:endParaRPr lang="en-US"/>
          </a:p>
        </p:txBody>
      </p:sp>
      <p:sp>
        <p:nvSpPr>
          <p:cNvPr id="6" name="Footer Placeholder 5">
            <a:extLst>
              <a:ext uri="{FF2B5EF4-FFF2-40B4-BE49-F238E27FC236}">
                <a16:creationId xmlns:a16="http://schemas.microsoft.com/office/drawing/2014/main" id="{03E02F3F-9582-45D6-822A-8D5395DB5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2B10B-0031-4C40-BB3A-3B111B1B2543}"/>
              </a:ext>
            </a:extLst>
          </p:cNvPr>
          <p:cNvSpPr>
            <a:spLocks noGrp="1"/>
          </p:cNvSpPr>
          <p:nvPr>
            <p:ph type="sldNum" sz="quarter" idx="12"/>
          </p:nvPr>
        </p:nvSpPr>
        <p:spPr/>
        <p:txBody>
          <a:bodyPr/>
          <a:lstStyle/>
          <a:p>
            <a:fld id="{734F684E-1B95-4161-882B-6878AF3C1E9B}" type="slidenum">
              <a:rPr lang="en-US" smtClean="0"/>
              <a:t>‹#›</a:t>
            </a:fld>
            <a:endParaRPr lang="en-US"/>
          </a:p>
        </p:txBody>
      </p:sp>
    </p:spTree>
    <p:extLst>
      <p:ext uri="{BB962C8B-B14F-4D97-AF65-F5344CB8AC3E}">
        <p14:creationId xmlns:p14="http://schemas.microsoft.com/office/powerpoint/2010/main" val="39875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3B65D-B2A2-46DB-9F3C-2B067984B4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5FDFF4-859C-4FE2-86FC-09F2B4743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9F476-8D8D-473E-8D10-447707C3A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39C36-C1EB-42C7-BCCC-0C33E589159B}" type="datetimeFigureOut">
              <a:rPr lang="en-US" smtClean="0"/>
              <a:t>7/6/21</a:t>
            </a:fld>
            <a:endParaRPr lang="en-US"/>
          </a:p>
        </p:txBody>
      </p:sp>
      <p:sp>
        <p:nvSpPr>
          <p:cNvPr id="5" name="Footer Placeholder 4">
            <a:extLst>
              <a:ext uri="{FF2B5EF4-FFF2-40B4-BE49-F238E27FC236}">
                <a16:creationId xmlns:a16="http://schemas.microsoft.com/office/drawing/2014/main" id="{B78B877D-E3AE-44BC-A04B-1FF3B36A7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44C781-3283-40F5-A51D-D0BEF80DB1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F684E-1B95-4161-882B-6878AF3C1E9B}" type="slidenum">
              <a:rPr lang="en-US" smtClean="0"/>
              <a:t>‹#›</a:t>
            </a:fld>
            <a:endParaRPr lang="en-US"/>
          </a:p>
        </p:txBody>
      </p:sp>
      <p:sp>
        <p:nvSpPr>
          <p:cNvPr id="7" name="Slide Number Placeholder 5">
            <a:extLst>
              <a:ext uri="{FF2B5EF4-FFF2-40B4-BE49-F238E27FC236}">
                <a16:creationId xmlns:a16="http://schemas.microsoft.com/office/drawing/2014/main" id="{DE78B67B-7C8A-DF4D-9E1E-1E6A7916678B}"/>
              </a:ext>
            </a:extLst>
          </p:cNvPr>
          <p:cNvSpPr txBox="1">
            <a:spLocks/>
          </p:cNvSpPr>
          <p:nvPr userDrawn="1"/>
        </p:nvSpPr>
        <p:spPr>
          <a:xfrm>
            <a:off x="9202783" y="1825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4F684E-1B95-4161-882B-6878AF3C1E9B}" type="slidenum">
              <a:rPr lang="en-US" sz="2400" smtClean="0"/>
              <a:pPr/>
              <a:t>‹#›</a:t>
            </a:fld>
            <a:endParaRPr lang="en-US" sz="2400"/>
          </a:p>
        </p:txBody>
      </p:sp>
    </p:spTree>
    <p:extLst>
      <p:ext uri="{BB962C8B-B14F-4D97-AF65-F5344CB8AC3E}">
        <p14:creationId xmlns:p14="http://schemas.microsoft.com/office/powerpoint/2010/main" val="4144908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publicdomainq.net/office-lady-loupe-002938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ublicdomainq.net/office-lady-idea-00278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F21B-65EF-4EC3-B869-43657A870472}"/>
              </a:ext>
            </a:extLst>
          </p:cNvPr>
          <p:cNvSpPr>
            <a:spLocks noGrp="1"/>
          </p:cNvSpPr>
          <p:nvPr>
            <p:ph type="ctrTitle"/>
          </p:nvPr>
        </p:nvSpPr>
        <p:spPr>
          <a:xfrm>
            <a:off x="0" y="1184430"/>
            <a:ext cx="12192000" cy="1457170"/>
          </a:xfrm>
        </p:spPr>
        <p:txBody>
          <a:bodyPr>
            <a:noAutofit/>
          </a:bodyPr>
          <a:lstStyle/>
          <a:p>
            <a:r>
              <a:rPr lang="en-US" sz="4400" b="1" dirty="0">
                <a:solidFill>
                  <a:srgbClr val="0500FF"/>
                </a:solidFill>
                <a:latin typeface="Poppins SemiBold" panose="00000700000000000000" pitchFamily="50" charset="0"/>
                <a:cs typeface="Poppins SemiBold" panose="00000700000000000000" pitchFamily="50" charset="0"/>
              </a:rPr>
              <a:t>Coping Support and Stress Detection </a:t>
            </a:r>
            <a:br>
              <a:rPr lang="en-US" sz="4400" b="1" dirty="0">
                <a:solidFill>
                  <a:srgbClr val="0500FF"/>
                </a:solidFill>
                <a:latin typeface="Poppins SemiBold" panose="00000700000000000000" pitchFamily="50" charset="0"/>
                <a:cs typeface="Poppins SemiBold" panose="00000700000000000000" pitchFamily="50" charset="0"/>
              </a:rPr>
            </a:br>
            <a:r>
              <a:rPr lang="en-US" sz="4400" b="1" dirty="0">
                <a:solidFill>
                  <a:srgbClr val="0500FF"/>
                </a:solidFill>
                <a:latin typeface="Poppins SemiBold" panose="00000700000000000000" pitchFamily="50" charset="0"/>
                <a:cs typeface="Poppins SemiBold" panose="00000700000000000000" pitchFamily="50" charset="0"/>
              </a:rPr>
              <a:t>Using Ambient Computing</a:t>
            </a:r>
          </a:p>
        </p:txBody>
      </p:sp>
      <p:sp>
        <p:nvSpPr>
          <p:cNvPr id="3" name="Subtitle 2">
            <a:extLst>
              <a:ext uri="{FF2B5EF4-FFF2-40B4-BE49-F238E27FC236}">
                <a16:creationId xmlns:a16="http://schemas.microsoft.com/office/drawing/2014/main" id="{37570567-60F2-4631-BA4E-54E2313E66E9}"/>
              </a:ext>
            </a:extLst>
          </p:cNvPr>
          <p:cNvSpPr>
            <a:spLocks noGrp="1"/>
          </p:cNvSpPr>
          <p:nvPr>
            <p:ph type="subTitle" idx="1"/>
          </p:nvPr>
        </p:nvSpPr>
        <p:spPr>
          <a:xfrm>
            <a:off x="29316" y="2741258"/>
            <a:ext cx="12191999" cy="1125929"/>
          </a:xfrm>
        </p:spPr>
        <p:txBody>
          <a:bodyPr>
            <a:normAutofit/>
          </a:bodyPr>
          <a:lstStyle/>
          <a:p>
            <a:r>
              <a:rPr lang="en-US" sz="3200" dirty="0">
                <a:latin typeface="Poppins Light" panose="00000400000000000000" pitchFamily="50" charset="0"/>
                <a:cs typeface="Poppins Light" panose="00000400000000000000" pitchFamily="50" charset="0"/>
              </a:rPr>
              <a:t>Antonio Oliveira Nzinga Rene</a:t>
            </a:r>
            <a:r>
              <a:rPr lang="en-US" sz="3200" baseline="30000" dirty="0">
                <a:latin typeface="Poppins Light" panose="00000400000000000000" pitchFamily="50" charset="0"/>
                <a:cs typeface="Poppins Light" panose="00000400000000000000" pitchFamily="50" charset="0"/>
              </a:rPr>
              <a:t>1</a:t>
            </a:r>
            <a:r>
              <a:rPr lang="en-US" altLang="ja-JP" sz="3200" dirty="0">
                <a:latin typeface="Poppins Light" panose="00000400000000000000" pitchFamily="50" charset="0"/>
                <a:cs typeface="Poppins Light" panose="00000400000000000000" pitchFamily="50" charset="0"/>
              </a:rPr>
              <a:t> , Koji Okuhara</a:t>
            </a:r>
            <a:r>
              <a:rPr lang="en-US" altLang="ja-JP" sz="3200" baseline="30000" dirty="0">
                <a:latin typeface="Poppins Light" panose="00000400000000000000" pitchFamily="50" charset="0"/>
                <a:cs typeface="Poppins Light" panose="00000400000000000000" pitchFamily="50" charset="0"/>
              </a:rPr>
              <a:t>1</a:t>
            </a:r>
            <a:r>
              <a:rPr lang="en-US" altLang="ja-JP" sz="3200" dirty="0">
                <a:latin typeface="Poppins Light" panose="00000400000000000000" pitchFamily="50" charset="0"/>
                <a:cs typeface="Poppins Light" panose="00000400000000000000" pitchFamily="50" charset="0"/>
              </a:rPr>
              <a:t>, </a:t>
            </a:r>
          </a:p>
          <a:p>
            <a:r>
              <a:rPr lang="en-US" altLang="ja-JP" sz="3200" dirty="0">
                <a:latin typeface="Poppins Light" panose="00000400000000000000" pitchFamily="50" charset="0"/>
                <a:cs typeface="Poppins Light" panose="00000400000000000000" pitchFamily="50" charset="0"/>
              </a:rPr>
              <a:t>Junko Shibata</a:t>
            </a:r>
            <a:r>
              <a:rPr lang="en-US" altLang="ja-JP" sz="3200" baseline="30000" dirty="0">
                <a:latin typeface="Poppins Light" panose="00000400000000000000" pitchFamily="50" charset="0"/>
                <a:cs typeface="Poppins Light" panose="00000400000000000000" pitchFamily="50" charset="0"/>
              </a:rPr>
              <a:t>2</a:t>
            </a:r>
            <a:r>
              <a:rPr lang="en-US" altLang="ja-JP" sz="3200" dirty="0">
                <a:latin typeface="Poppins Light" panose="00000400000000000000" pitchFamily="50" charset="0"/>
                <a:cs typeface="Poppins Light" panose="00000400000000000000" pitchFamily="50" charset="0"/>
              </a:rPr>
              <a:t> and Takeshi Matsui</a:t>
            </a:r>
            <a:r>
              <a:rPr lang="en-US" altLang="ja-JP" sz="3200" baseline="30000" dirty="0">
                <a:latin typeface="Poppins Light" panose="00000400000000000000" pitchFamily="50" charset="0"/>
                <a:cs typeface="Poppins Light" panose="00000400000000000000" pitchFamily="50" charset="0"/>
              </a:rPr>
              <a:t>3</a:t>
            </a:r>
            <a:r>
              <a:rPr lang="en-US" altLang="ja-JP" sz="3200" dirty="0">
                <a:latin typeface="Poppins Light" panose="00000400000000000000" pitchFamily="50" charset="0"/>
                <a:cs typeface="Poppins Light" panose="00000400000000000000" pitchFamily="50" charset="0"/>
              </a:rPr>
              <a:t> </a:t>
            </a:r>
            <a:endParaRPr lang="en-US" sz="3200" dirty="0">
              <a:latin typeface="Poppins Light" panose="00000400000000000000" pitchFamily="50" charset="0"/>
              <a:cs typeface="Poppins Light" panose="00000400000000000000" pitchFamily="50" charset="0"/>
            </a:endParaRPr>
          </a:p>
        </p:txBody>
      </p:sp>
      <p:sp>
        <p:nvSpPr>
          <p:cNvPr id="7" name="Subtitle 2">
            <a:extLst>
              <a:ext uri="{FF2B5EF4-FFF2-40B4-BE49-F238E27FC236}">
                <a16:creationId xmlns:a16="http://schemas.microsoft.com/office/drawing/2014/main" id="{F378EE90-0C93-C143-BA57-BFB35B8646D0}"/>
              </a:ext>
            </a:extLst>
          </p:cNvPr>
          <p:cNvSpPr txBox="1">
            <a:spLocks/>
          </p:cNvSpPr>
          <p:nvPr/>
        </p:nvSpPr>
        <p:spPr>
          <a:xfrm>
            <a:off x="-17253" y="4089518"/>
            <a:ext cx="12191999" cy="17082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ja-JP" sz="2600" baseline="30000" dirty="0">
                <a:solidFill>
                  <a:srgbClr val="116DA6"/>
                </a:solidFill>
                <a:latin typeface="Poppins Light" panose="00000400000000000000" pitchFamily="50" charset="0"/>
                <a:cs typeface="Poppins Light" panose="00000400000000000000" pitchFamily="50" charset="0"/>
              </a:rPr>
              <a:t>1</a:t>
            </a:r>
            <a:r>
              <a:rPr lang="en-US" altLang="ja-JP" sz="2600" dirty="0">
                <a:solidFill>
                  <a:srgbClr val="116DA6"/>
                </a:solidFill>
                <a:latin typeface="Poppins Light" panose="00000400000000000000" pitchFamily="50" charset="0"/>
                <a:cs typeface="Poppins Light" panose="00000400000000000000" pitchFamily="50" charset="0"/>
              </a:rPr>
              <a:t> Toyama Prefectural University</a:t>
            </a:r>
          </a:p>
          <a:p>
            <a:r>
              <a:rPr lang="en-US" altLang="ja-JP" sz="2600" baseline="30000" dirty="0">
                <a:solidFill>
                  <a:srgbClr val="116DA6"/>
                </a:solidFill>
                <a:latin typeface="Poppins Light" panose="00000400000000000000" pitchFamily="50" charset="0"/>
                <a:cs typeface="Poppins Light" panose="00000400000000000000" pitchFamily="50" charset="0"/>
              </a:rPr>
              <a:t>2</a:t>
            </a:r>
            <a:r>
              <a:rPr lang="en-US" altLang="ja-JP" sz="2600" dirty="0">
                <a:solidFill>
                  <a:srgbClr val="116DA6"/>
                </a:solidFill>
                <a:latin typeface="Poppins Light" panose="00000400000000000000" pitchFamily="50" charset="0"/>
                <a:cs typeface="Poppins Light" panose="00000400000000000000" pitchFamily="50" charset="0"/>
              </a:rPr>
              <a:t> Kobe </a:t>
            </a:r>
            <a:r>
              <a:rPr lang="en-US" altLang="ja-JP" sz="2600" dirty="0" err="1">
                <a:solidFill>
                  <a:srgbClr val="116DA6"/>
                </a:solidFill>
                <a:latin typeface="Poppins Light" panose="00000400000000000000" pitchFamily="50" charset="0"/>
                <a:cs typeface="Poppins Light" panose="00000400000000000000" pitchFamily="50" charset="0"/>
              </a:rPr>
              <a:t>Gakuin</a:t>
            </a:r>
            <a:r>
              <a:rPr lang="en-US" altLang="ja-JP" sz="2600" dirty="0">
                <a:solidFill>
                  <a:srgbClr val="116DA6"/>
                </a:solidFill>
                <a:latin typeface="Poppins Light" panose="00000400000000000000" pitchFamily="50" charset="0"/>
                <a:cs typeface="Poppins Light" panose="00000400000000000000" pitchFamily="50" charset="0"/>
              </a:rPr>
              <a:t> University</a:t>
            </a:r>
          </a:p>
          <a:p>
            <a:r>
              <a:rPr lang="en-US" altLang="ja-JP" sz="2600" baseline="30000" dirty="0">
                <a:solidFill>
                  <a:srgbClr val="116DA6"/>
                </a:solidFill>
                <a:latin typeface="Poppins Light" panose="00000400000000000000" pitchFamily="50" charset="0"/>
                <a:cs typeface="Poppins Light" panose="00000400000000000000" pitchFamily="50" charset="0"/>
              </a:rPr>
              <a:t>3</a:t>
            </a:r>
            <a:r>
              <a:rPr lang="en-US" altLang="ja-JP" sz="2600" dirty="0">
                <a:solidFill>
                  <a:srgbClr val="116DA6"/>
                </a:solidFill>
                <a:latin typeface="Poppins Light" panose="00000400000000000000" pitchFamily="50" charset="0"/>
                <a:cs typeface="Poppins Light" panose="00000400000000000000" pitchFamily="50" charset="0"/>
              </a:rPr>
              <a:t> Gunma University</a:t>
            </a:r>
          </a:p>
          <a:p>
            <a:endParaRPr lang="en-US" altLang="ja-JP" sz="2600" dirty="0">
              <a:solidFill>
                <a:srgbClr val="116DA6"/>
              </a:solidFill>
              <a:latin typeface="Poppins Light" panose="00000400000000000000" pitchFamily="50" charset="0"/>
              <a:cs typeface="Poppins Light" panose="00000400000000000000" pitchFamily="50" charset="0"/>
            </a:endParaRPr>
          </a:p>
          <a:p>
            <a:endParaRPr lang="en-US" altLang="ja-JP" sz="2600" dirty="0">
              <a:solidFill>
                <a:srgbClr val="116DA6"/>
              </a:solidFill>
              <a:latin typeface="Poppins Light" panose="00000400000000000000" pitchFamily="50" charset="0"/>
              <a:cs typeface="Poppins Light" panose="00000400000000000000" pitchFamily="50" charset="0"/>
            </a:endParaRPr>
          </a:p>
          <a:p>
            <a:endParaRPr lang="en-US" altLang="ja-JP" sz="2600" dirty="0">
              <a:solidFill>
                <a:srgbClr val="116DA6"/>
              </a:solidFill>
              <a:latin typeface="Poppins Light" panose="00000400000000000000" pitchFamily="50" charset="0"/>
              <a:cs typeface="Poppins Light" panose="00000400000000000000" pitchFamily="50" charset="0"/>
            </a:endParaRPr>
          </a:p>
        </p:txBody>
      </p:sp>
      <p:grpSp>
        <p:nvGrpSpPr>
          <p:cNvPr id="6" name="グループ化 5">
            <a:extLst>
              <a:ext uri="{FF2B5EF4-FFF2-40B4-BE49-F238E27FC236}">
                <a16:creationId xmlns:a16="http://schemas.microsoft.com/office/drawing/2014/main" id="{985196FE-707F-B041-84D8-AC6A0D0409B5}"/>
              </a:ext>
            </a:extLst>
          </p:cNvPr>
          <p:cNvGrpSpPr/>
          <p:nvPr/>
        </p:nvGrpSpPr>
        <p:grpSpPr>
          <a:xfrm>
            <a:off x="-17253" y="-24952"/>
            <a:ext cx="12221318" cy="6785551"/>
            <a:chOff x="-17253" y="-24952"/>
            <a:chExt cx="12221318" cy="6785551"/>
          </a:xfrm>
        </p:grpSpPr>
        <p:sp>
          <p:nvSpPr>
            <p:cNvPr id="4" name="正方形/長方形 3">
              <a:extLst>
                <a:ext uri="{FF2B5EF4-FFF2-40B4-BE49-F238E27FC236}">
                  <a16:creationId xmlns:a16="http://schemas.microsoft.com/office/drawing/2014/main" id="{2C39BDF8-DE27-7D4A-A865-E6B621996150}"/>
                </a:ext>
              </a:extLst>
            </p:cNvPr>
            <p:cNvSpPr/>
            <p:nvPr/>
          </p:nvSpPr>
          <p:spPr>
            <a:xfrm>
              <a:off x="10912642" y="108284"/>
              <a:ext cx="1143000" cy="5173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4E61068-C676-F141-ABF9-1D59A8894009}"/>
                </a:ext>
              </a:extLst>
            </p:cNvPr>
            <p:cNvSpPr txBox="1"/>
            <p:nvPr/>
          </p:nvSpPr>
          <p:spPr>
            <a:xfrm>
              <a:off x="-17253" y="-24952"/>
              <a:ext cx="12221318" cy="1080000"/>
            </a:xfrm>
            <a:prstGeom prst="rect">
              <a:avLst/>
            </a:prstGeom>
            <a:gradFill flip="none" rotWithShape="1">
              <a:gsLst>
                <a:gs pos="26000">
                  <a:srgbClr val="0070C0"/>
                </a:gs>
                <a:gs pos="100000">
                  <a:schemeClr val="accent1">
                    <a:lumMod val="40000"/>
                    <a:lumOff val="60000"/>
                  </a:schemeClr>
                </a:gs>
              </a:gsLst>
              <a:lin ang="5400000" scaled="0"/>
              <a:tileRect/>
            </a:gradFill>
            <a:ln>
              <a:noFill/>
            </a:ln>
          </p:spPr>
          <p:txBody>
            <a:bodyPr wrap="square" rtlCol="0" anchor="ctr" anchorCtr="1">
              <a:noAutofit/>
            </a:bodyPr>
            <a:lstStyle/>
            <a:p>
              <a:pPr algn="ctr"/>
              <a:r>
                <a:rPr lang="en-US" altLang="ja-JP" sz="2600" b="1" dirty="0">
                  <a:solidFill>
                    <a:schemeClr val="bg1"/>
                  </a:solidFill>
                </a:rPr>
                <a:t>6th International Conference on Business Management of Technology (BMOT 2021)</a:t>
              </a:r>
            </a:p>
            <a:p>
              <a:pPr algn="ctr"/>
              <a:r>
                <a:rPr lang="en-US" altLang="ja-JP" sz="2600" b="1" dirty="0">
                  <a:solidFill>
                    <a:schemeClr val="bg1"/>
                  </a:solidFill>
                </a:rPr>
                <a:t> July 11- 16, 2021</a:t>
              </a:r>
              <a:endParaRPr kumimoji="1" lang="ja-JP" altLang="en-US" sz="2600" b="1">
                <a:solidFill>
                  <a:schemeClr val="bg1"/>
                </a:solidFill>
              </a:endParaRPr>
            </a:p>
          </p:txBody>
        </p:sp>
        <p:sp>
          <p:nvSpPr>
            <p:cNvPr id="20" name="1 つの角を丸めた四角形 19">
              <a:extLst>
                <a:ext uri="{FF2B5EF4-FFF2-40B4-BE49-F238E27FC236}">
                  <a16:creationId xmlns:a16="http://schemas.microsoft.com/office/drawing/2014/main" id="{300C166F-8936-1F4B-9842-A3C03D7FAD3C}"/>
                </a:ext>
              </a:extLst>
            </p:cNvPr>
            <p:cNvSpPr/>
            <p:nvPr/>
          </p:nvSpPr>
          <p:spPr>
            <a:xfrm>
              <a:off x="-10890" y="5441517"/>
              <a:ext cx="3069771" cy="288000"/>
            </a:xfrm>
            <a:prstGeom prst="round1Rect">
              <a:avLst>
                <a:gd name="adj" fmla="val 50000"/>
              </a:avLst>
            </a:prstGeom>
            <a:gradFill>
              <a:gsLst>
                <a:gs pos="0">
                  <a:srgbClr val="0070C0"/>
                </a:gs>
                <a:gs pos="100000">
                  <a:schemeClr val="accent1">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Sponsor</a:t>
              </a:r>
              <a:endParaRPr kumimoji="1" lang="ja-JP" altLang="en-US">
                <a:solidFill>
                  <a:schemeClr val="bg1"/>
                </a:solidFill>
              </a:endParaRPr>
            </a:p>
          </p:txBody>
        </p:sp>
        <p:sp>
          <p:nvSpPr>
            <p:cNvPr id="22" name="1 つの角を丸めた四角形 21">
              <a:extLst>
                <a:ext uri="{FF2B5EF4-FFF2-40B4-BE49-F238E27FC236}">
                  <a16:creationId xmlns:a16="http://schemas.microsoft.com/office/drawing/2014/main" id="{8060016E-0086-464A-84F3-3509CBEB7595}"/>
                </a:ext>
              </a:extLst>
            </p:cNvPr>
            <p:cNvSpPr/>
            <p:nvPr/>
          </p:nvSpPr>
          <p:spPr>
            <a:xfrm flipH="1">
              <a:off x="3058880" y="5441517"/>
              <a:ext cx="9133115" cy="288000"/>
            </a:xfrm>
            <a:prstGeom prst="round1Rect">
              <a:avLst>
                <a:gd name="adj" fmla="val 50000"/>
              </a:avLst>
            </a:prstGeom>
            <a:gradFill>
              <a:gsLst>
                <a:gs pos="0">
                  <a:srgbClr val="0070C0"/>
                </a:gs>
                <a:gs pos="100000">
                  <a:schemeClr val="accent1">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6" name="テキスト ボックス 25">
              <a:extLst>
                <a:ext uri="{FF2B5EF4-FFF2-40B4-BE49-F238E27FC236}">
                  <a16:creationId xmlns:a16="http://schemas.microsoft.com/office/drawing/2014/main" id="{D5707E08-CDFD-D046-87E1-EA443D8D454A}"/>
                </a:ext>
              </a:extLst>
            </p:cNvPr>
            <p:cNvSpPr txBox="1"/>
            <p:nvPr/>
          </p:nvSpPr>
          <p:spPr>
            <a:xfrm>
              <a:off x="1205468" y="5929602"/>
              <a:ext cx="1830687" cy="830997"/>
            </a:xfrm>
            <a:prstGeom prst="rect">
              <a:avLst/>
            </a:prstGeom>
            <a:noFill/>
          </p:spPr>
          <p:txBody>
            <a:bodyPr wrap="square" rtlCol="0">
              <a:spAutoFit/>
            </a:bodyPr>
            <a:lstStyle/>
            <a:p>
              <a:r>
                <a:rPr kumimoji="1" lang="en-US" altLang="ja-JP" sz="1600" dirty="0"/>
                <a:t>International Institute of Applied Informatics</a:t>
              </a:r>
              <a:endParaRPr kumimoji="1" lang="ja-JP" altLang="en-US" sz="1600"/>
            </a:p>
          </p:txBody>
        </p:sp>
      </p:grpSp>
      <p:pic>
        <p:nvPicPr>
          <p:cNvPr id="8" name="図 7">
            <a:extLst>
              <a:ext uri="{FF2B5EF4-FFF2-40B4-BE49-F238E27FC236}">
                <a16:creationId xmlns:a16="http://schemas.microsoft.com/office/drawing/2014/main" id="{034C9F0D-94EC-5A46-8A92-706CBF055952}"/>
              </a:ext>
            </a:extLst>
          </p:cNvPr>
          <p:cNvPicPr>
            <a:picLocks noChangeAspect="1"/>
          </p:cNvPicPr>
          <p:nvPr/>
        </p:nvPicPr>
        <p:blipFill>
          <a:blip r:embed="rId3"/>
          <a:stretch>
            <a:fillRect/>
          </a:stretch>
        </p:blipFill>
        <p:spPr>
          <a:xfrm>
            <a:off x="274638" y="5797774"/>
            <a:ext cx="979955" cy="979955"/>
          </a:xfrm>
          <a:prstGeom prst="rect">
            <a:avLst/>
          </a:prstGeom>
        </p:spPr>
      </p:pic>
    </p:spTree>
    <p:extLst>
      <p:ext uri="{BB962C8B-B14F-4D97-AF65-F5344CB8AC3E}">
        <p14:creationId xmlns:p14="http://schemas.microsoft.com/office/powerpoint/2010/main" val="1838967733"/>
      </p:ext>
    </p:extLst>
  </p:cSld>
  <p:clrMapOvr>
    <a:masterClrMapping/>
  </p:clrMapOvr>
  <mc:AlternateContent xmlns:mc="http://schemas.openxmlformats.org/markup-compatibility/2006" xmlns:p14="http://schemas.microsoft.com/office/powerpoint/2010/main">
    <mc:Choice Requires="p14">
      <p:transition spd="slow" p14:dur="2000" advTm="4489"/>
    </mc:Choice>
    <mc:Fallback xmlns="">
      <p:transition spd="slow" advTm="44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A7BD7C-189C-4AD8-A8BE-6714776FB932}"/>
              </a:ext>
            </a:extLst>
          </p:cNvPr>
          <p:cNvSpPr>
            <a:spLocks noGrp="1"/>
          </p:cNvSpPr>
          <p:nvPr>
            <p:ph type="title"/>
          </p:nvPr>
        </p:nvSpPr>
        <p:spPr>
          <a:xfrm>
            <a:off x="459950" y="361508"/>
            <a:ext cx="10797960" cy="1325563"/>
          </a:xfrm>
        </p:spPr>
        <p:txBody>
          <a:bodyPr>
            <a:normAutofit/>
          </a:bodyPr>
          <a:lstStyle/>
          <a:p>
            <a:r>
              <a:rPr lang="en-US" altLang="ja-JP" dirty="0">
                <a:solidFill>
                  <a:srgbClr val="116DA6"/>
                </a:solidFill>
                <a:latin typeface="Poppins SemiBold" panose="00000700000000000000" pitchFamily="50" charset="0"/>
                <a:cs typeface="Poppins SemiBold" panose="00000700000000000000" pitchFamily="50" charset="0"/>
              </a:rPr>
              <a:t>Ambient Intelligence and Modern Society</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Practicality of Smart Glasses and their Role as Assistive Devices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3" name="テキスト ボックス 2">
            <a:extLst>
              <a:ext uri="{FF2B5EF4-FFF2-40B4-BE49-F238E27FC236}">
                <a16:creationId xmlns:a16="http://schemas.microsoft.com/office/drawing/2014/main" id="{E6FA21E0-EE5D-0C46-A91E-F146B5FBF22C}"/>
              </a:ext>
            </a:extLst>
          </p:cNvPr>
          <p:cNvSpPr txBox="1"/>
          <p:nvPr/>
        </p:nvSpPr>
        <p:spPr>
          <a:xfrm>
            <a:off x="459951" y="1672000"/>
            <a:ext cx="6499649" cy="2677656"/>
          </a:xfrm>
          <a:prstGeom prst="rect">
            <a:avLst/>
          </a:prstGeom>
          <a:noFill/>
        </p:spPr>
        <p:txBody>
          <a:bodyPr wrap="square" rtlCol="0">
            <a:spAutoFit/>
          </a:bodyPr>
          <a:lstStyle/>
          <a:p>
            <a:pPr algn="just"/>
            <a:r>
              <a:rPr kumimoji="1" lang="en-US" altLang="ja-JP" sz="2400" dirty="0"/>
              <a:t>Although glass is a different device from AR glasses, installing an AR application is possible through Unity and </a:t>
            </a:r>
            <a:r>
              <a:rPr kumimoji="1" lang="en-US" altLang="ja-JP" sz="2400" dirty="0" err="1"/>
              <a:t>ARCore</a:t>
            </a:r>
            <a:r>
              <a:rPr kumimoji="1" lang="en-US" altLang="ja-JP" sz="2400" dirty="0"/>
              <a:t>. Typically, the MOVERIO series and other smart glasses do not have an application installation service such as Google Store, but there is an application for sale specifically for glasses, allowing users to enjoy advanced video content.</a:t>
            </a:r>
          </a:p>
        </p:txBody>
      </p:sp>
      <p:pic>
        <p:nvPicPr>
          <p:cNvPr id="4" name="図 3">
            <a:extLst>
              <a:ext uri="{FF2B5EF4-FFF2-40B4-BE49-F238E27FC236}">
                <a16:creationId xmlns:a16="http://schemas.microsoft.com/office/drawing/2014/main" id="{9DF611D2-66E4-304C-8514-ADBE80C21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280" y="1606574"/>
            <a:ext cx="4515805" cy="2760726"/>
          </a:xfrm>
          <a:prstGeom prst="rect">
            <a:avLst/>
          </a:prstGeom>
        </p:spPr>
      </p:pic>
      <p:sp>
        <p:nvSpPr>
          <p:cNvPr id="5" name="テキスト ボックス 4">
            <a:extLst>
              <a:ext uri="{FF2B5EF4-FFF2-40B4-BE49-F238E27FC236}">
                <a16:creationId xmlns:a16="http://schemas.microsoft.com/office/drawing/2014/main" id="{7C6D81B6-D38C-024A-83C3-A52FD7D133CF}"/>
              </a:ext>
            </a:extLst>
          </p:cNvPr>
          <p:cNvSpPr txBox="1"/>
          <p:nvPr/>
        </p:nvSpPr>
        <p:spPr>
          <a:xfrm>
            <a:off x="459950" y="4384943"/>
            <a:ext cx="11142135" cy="2308324"/>
          </a:xfrm>
          <a:prstGeom prst="rect">
            <a:avLst/>
          </a:prstGeom>
          <a:noFill/>
        </p:spPr>
        <p:txBody>
          <a:bodyPr wrap="square" rtlCol="0">
            <a:spAutoFit/>
          </a:bodyPr>
          <a:lstStyle/>
          <a:p>
            <a:pPr algn="just"/>
            <a:r>
              <a:rPr kumimoji="1" lang="en-US" altLang="ja-JP" sz="2400" dirty="0"/>
              <a:t>The number of examples of smart glasses usage increases daily, covering a wide range of fields. For the sake of preference, there are movie viewing and sightseeing guides not restricted by location, and in industry, there is hands-free and efficient work while looking at manuals. As an illustration of the application of our system in the industry, one can give instructions through the glass when the operator and the support staff are far away from each other at a specific work site (refer to Figure 2).</a:t>
            </a:r>
          </a:p>
        </p:txBody>
      </p:sp>
    </p:spTree>
    <p:extLst>
      <p:ext uri="{BB962C8B-B14F-4D97-AF65-F5344CB8AC3E}">
        <p14:creationId xmlns:p14="http://schemas.microsoft.com/office/powerpoint/2010/main" val="324803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A7BD7C-189C-4AD8-A8BE-6714776FB932}"/>
              </a:ext>
            </a:extLst>
          </p:cNvPr>
          <p:cNvSpPr>
            <a:spLocks noGrp="1"/>
          </p:cNvSpPr>
          <p:nvPr>
            <p:ph type="title"/>
          </p:nvPr>
        </p:nvSpPr>
        <p:spPr>
          <a:xfrm>
            <a:off x="459950" y="361508"/>
            <a:ext cx="10797960" cy="1325563"/>
          </a:xfrm>
        </p:spPr>
        <p:txBody>
          <a:bodyPr>
            <a:normAutofit/>
          </a:bodyPr>
          <a:lstStyle/>
          <a:p>
            <a:r>
              <a:rPr lang="en-US" altLang="ja-JP" dirty="0">
                <a:solidFill>
                  <a:srgbClr val="116DA6"/>
                </a:solidFill>
                <a:latin typeface="Poppins SemiBold" panose="00000700000000000000" pitchFamily="50" charset="0"/>
                <a:cs typeface="Poppins SemiBold" panose="00000700000000000000" pitchFamily="50" charset="0"/>
              </a:rPr>
              <a:t>Ambient Intelligence and Modern Society</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Stress and Coping Techniques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5" name="テキスト ボックス 4">
            <a:extLst>
              <a:ext uri="{FF2B5EF4-FFF2-40B4-BE49-F238E27FC236}">
                <a16:creationId xmlns:a16="http://schemas.microsoft.com/office/drawing/2014/main" id="{7C6D81B6-D38C-024A-83C3-A52FD7D133CF}"/>
              </a:ext>
            </a:extLst>
          </p:cNvPr>
          <p:cNvSpPr txBox="1"/>
          <p:nvPr/>
        </p:nvSpPr>
        <p:spPr>
          <a:xfrm>
            <a:off x="459950" y="1687071"/>
            <a:ext cx="11142135" cy="4524315"/>
          </a:xfrm>
          <a:prstGeom prst="rect">
            <a:avLst/>
          </a:prstGeom>
          <a:noFill/>
        </p:spPr>
        <p:txBody>
          <a:bodyPr wrap="square" rtlCol="0">
            <a:spAutoFit/>
          </a:bodyPr>
          <a:lstStyle/>
          <a:p>
            <a:pPr algn="just"/>
            <a:r>
              <a:rPr kumimoji="1" lang="en-US" altLang="ja-JP" sz="2400" dirty="0"/>
              <a:t>This study focuses on physical and mental stress caused by long hours of computer operation and desk work and the same system. Since the purpose of the study is to provide an appropriate for coping in each activity, problem-focused coping is implemented. Since a computer cannot deal with human relationships, we do not focus on stress from face-to-face connections but only alert the participants. The study focuses on stress related to computer operation and desk work. It includes resting eyes, improving blood flow to the eyes, hydration, and stable sleeping. </a:t>
            </a:r>
          </a:p>
          <a:p>
            <a:pPr algn="just"/>
            <a:endParaRPr kumimoji="1" lang="en-US" altLang="ja-JP" sz="2400" dirty="0"/>
          </a:p>
          <a:p>
            <a:pPr algn="just"/>
            <a:r>
              <a:rPr kumimoji="1" lang="en-US" altLang="ja-JP" sz="2400" dirty="0"/>
              <a:t>Working on a computer for a prolonged period can lead to eye strain and insomnia. Taking frequent breaks or simply closing eyes and doing nothing can be effective. Additionally, eating a hot meal, drinking water, and getting enough sleep are best practices to prevent stress.</a:t>
            </a:r>
          </a:p>
        </p:txBody>
      </p:sp>
    </p:spTree>
    <p:extLst>
      <p:ext uri="{BB962C8B-B14F-4D97-AF65-F5344CB8AC3E}">
        <p14:creationId xmlns:p14="http://schemas.microsoft.com/office/powerpoint/2010/main" val="238234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3999C48-D5DF-2542-803A-BBC5A15B5BE1}"/>
              </a:ext>
            </a:extLst>
          </p:cNvPr>
          <p:cNvSpPr txBox="1"/>
          <p:nvPr/>
        </p:nvSpPr>
        <p:spPr>
          <a:xfrm>
            <a:off x="493817" y="1959762"/>
            <a:ext cx="11204366" cy="4524315"/>
          </a:xfrm>
          <a:prstGeom prst="rect">
            <a:avLst/>
          </a:prstGeom>
          <a:noFill/>
        </p:spPr>
        <p:txBody>
          <a:bodyPr wrap="square" rtlCol="0">
            <a:spAutoFit/>
          </a:bodyPr>
          <a:lstStyle/>
          <a:p>
            <a:pPr algn="just"/>
            <a:r>
              <a:rPr kumimoji="1" lang="en-US" altLang="ja-JP" sz="2400" dirty="0"/>
              <a:t>As for the general flow of data transmission, the Arduino UNO collects 17 types of biological and environmental sensor data (excluding the microphone and camera) and sends them to the Raspberry via serial communication. </a:t>
            </a:r>
          </a:p>
          <a:p>
            <a:pPr algn="just"/>
            <a:endParaRPr kumimoji="1" lang="en-US" altLang="ja-JP" sz="2400" dirty="0"/>
          </a:p>
          <a:p>
            <a:pPr algn="just"/>
            <a:r>
              <a:rPr kumimoji="1" lang="en-US" altLang="ja-JP" sz="2400" dirty="0"/>
              <a:t>To this data, we added GPS data (latitude and longitude) acquired by the Raspberry, data image from the camera is converted to text, and LF/HF values calculated using the heart rate data and sent these four categories of data to a server located in a laboratory at Toyama Prefectural University via a socket communication. </a:t>
            </a:r>
          </a:p>
          <a:p>
            <a:pPr algn="just"/>
            <a:endParaRPr kumimoji="1" lang="en-US" altLang="ja-JP" sz="2400" dirty="0"/>
          </a:p>
          <a:p>
            <a:pPr algn="just"/>
            <a:r>
              <a:rPr kumimoji="1" lang="en-US" altLang="ja-JP" sz="2400" dirty="0"/>
              <a:t>Audio data from the microphone is acquired by a separate program on the Raspberry and sent to the same server. Therefore, two types of data are sent to the server, namely biometric and environmental sensor data and voice text data. </a:t>
            </a:r>
          </a:p>
        </p:txBody>
      </p:sp>
      <p:sp>
        <p:nvSpPr>
          <p:cNvPr id="9" name="Title 1">
            <a:extLst>
              <a:ext uri="{FF2B5EF4-FFF2-40B4-BE49-F238E27FC236}">
                <a16:creationId xmlns:a16="http://schemas.microsoft.com/office/drawing/2014/main" id="{B00EAB8B-CDEF-7E4A-82D7-177F55BF5D28}"/>
              </a:ext>
            </a:extLst>
          </p:cNvPr>
          <p:cNvSpPr>
            <a:spLocks noGrp="1"/>
          </p:cNvSpPr>
          <p:nvPr>
            <p:ph type="title"/>
          </p:nvPr>
        </p:nvSpPr>
        <p:spPr>
          <a:xfrm>
            <a:off x="493817" y="414192"/>
            <a:ext cx="10515600" cy="1325563"/>
          </a:xfrm>
        </p:spPr>
        <p:txBody>
          <a:bodyPr>
            <a:normAutofit/>
          </a:bodyPr>
          <a:lstStyle/>
          <a:p>
            <a:r>
              <a:rPr lang="en-US" altLang="ja-JP" dirty="0">
                <a:solidFill>
                  <a:srgbClr val="116DA6"/>
                </a:solidFill>
                <a:latin typeface="Poppins SemiBold" panose="00000700000000000000" pitchFamily="50" charset="0"/>
                <a:cs typeface="Poppins SemiBold" panose="00000700000000000000" pitchFamily="50" charset="0"/>
              </a:rPr>
              <a:t>Proposed Method</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Storing Data on Server</a:t>
            </a:r>
            <a:endParaRPr lang="en-US" dirty="0">
              <a:solidFill>
                <a:srgbClr val="61BC47"/>
              </a:solidFill>
              <a:latin typeface="Poppins SemiBold" panose="00000700000000000000" pitchFamily="50" charset="0"/>
              <a:cs typeface="Poppins SemiBold" panose="00000700000000000000" pitchFamily="50" charset="0"/>
            </a:endParaRPr>
          </a:p>
        </p:txBody>
      </p:sp>
    </p:spTree>
    <p:extLst>
      <p:ext uri="{BB962C8B-B14F-4D97-AF65-F5344CB8AC3E}">
        <p14:creationId xmlns:p14="http://schemas.microsoft.com/office/powerpoint/2010/main" val="3624024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3999C48-D5DF-2542-803A-BBC5A15B5BE1}"/>
              </a:ext>
            </a:extLst>
          </p:cNvPr>
          <p:cNvSpPr txBox="1"/>
          <p:nvPr/>
        </p:nvSpPr>
        <p:spPr>
          <a:xfrm>
            <a:off x="220134" y="1269997"/>
            <a:ext cx="11717866" cy="5262979"/>
          </a:xfrm>
          <a:prstGeom prst="rect">
            <a:avLst/>
          </a:prstGeom>
          <a:noFill/>
        </p:spPr>
        <p:txBody>
          <a:bodyPr wrap="square" rtlCol="0">
            <a:spAutoFit/>
          </a:bodyPr>
          <a:lstStyle/>
          <a:p>
            <a:pPr algn="just"/>
            <a:r>
              <a:rPr kumimoji="1" lang="en-US" altLang="ja-JP" sz="2400" dirty="0"/>
              <a:t>The sensor data is sent to the server in consideration of the HTML update program's processing time. However, it takes more than five minutes to accumulate 1024 data acquired three times per second. Therefore, after the program is started, the heart rate data is 1024, and the LF/HF value is calculated and sent. </a:t>
            </a:r>
          </a:p>
          <a:p>
            <a:pPr algn="just"/>
            <a:endParaRPr kumimoji="1" lang="en-US" altLang="ja-JP" sz="2400" dirty="0"/>
          </a:p>
          <a:p>
            <a:pPr algn="just"/>
            <a:r>
              <a:rPr kumimoji="1" lang="en-US" altLang="ja-JP" sz="2400" dirty="0"/>
              <a:t>The heart rate data is not retrieved from the beginning, but the oldest data is 100 deleted, and the new heart rate data is 100 retrieved. In other words, the data is sent every 30 seconds, and although the data is for 5 minutes, it is treated as the latest 30 seconds. Besides, the voice data from the microphone is acquired and transmitted at any time by the user.</a:t>
            </a:r>
          </a:p>
          <a:p>
            <a:pPr algn="just"/>
            <a:endParaRPr kumimoji="1" lang="en-US" altLang="ja-JP" sz="2400" dirty="0"/>
          </a:p>
          <a:p>
            <a:pPr algn="just"/>
            <a:r>
              <a:rPr kumimoji="1" lang="en-US" altLang="ja-JP" sz="2400" dirty="0"/>
              <a:t>The Raspberry used in this project applies Wi-Fi for socket communication. Consequently, when used indoors, one can connect to the wireless network within the location, while outside, it cannot work. We use a smartphone's desiring function and connect to the Wi-Fi using the smartphone as the parent device to solve this problem.</a:t>
            </a:r>
          </a:p>
        </p:txBody>
      </p:sp>
      <p:sp>
        <p:nvSpPr>
          <p:cNvPr id="9" name="Title 1">
            <a:extLst>
              <a:ext uri="{FF2B5EF4-FFF2-40B4-BE49-F238E27FC236}">
                <a16:creationId xmlns:a16="http://schemas.microsoft.com/office/drawing/2014/main" id="{B00EAB8B-CDEF-7E4A-82D7-177F55BF5D28}"/>
              </a:ext>
            </a:extLst>
          </p:cNvPr>
          <p:cNvSpPr>
            <a:spLocks noGrp="1"/>
          </p:cNvSpPr>
          <p:nvPr>
            <p:ph type="title"/>
          </p:nvPr>
        </p:nvSpPr>
        <p:spPr>
          <a:xfrm>
            <a:off x="236958" y="244856"/>
            <a:ext cx="10997534" cy="1025141"/>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Proposed Method</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Storing Data on Server</a:t>
            </a:r>
            <a:endParaRPr lang="en-US" dirty="0">
              <a:solidFill>
                <a:srgbClr val="61BC47"/>
              </a:solidFill>
              <a:latin typeface="Poppins SemiBold" panose="00000700000000000000" pitchFamily="50" charset="0"/>
              <a:cs typeface="Poppins SemiBold" panose="00000700000000000000" pitchFamily="50" charset="0"/>
            </a:endParaRPr>
          </a:p>
        </p:txBody>
      </p:sp>
    </p:spTree>
    <p:extLst>
      <p:ext uri="{BB962C8B-B14F-4D97-AF65-F5344CB8AC3E}">
        <p14:creationId xmlns:p14="http://schemas.microsoft.com/office/powerpoint/2010/main" val="311376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3999C48-D5DF-2542-803A-BBC5A15B5BE1}"/>
              </a:ext>
            </a:extLst>
          </p:cNvPr>
          <p:cNvSpPr txBox="1"/>
          <p:nvPr/>
        </p:nvSpPr>
        <p:spPr>
          <a:xfrm>
            <a:off x="493816" y="1713214"/>
            <a:ext cx="4890983" cy="1938992"/>
          </a:xfrm>
          <a:prstGeom prst="rect">
            <a:avLst/>
          </a:prstGeom>
          <a:noFill/>
        </p:spPr>
        <p:txBody>
          <a:bodyPr wrap="square" rtlCol="0">
            <a:spAutoFit/>
          </a:bodyPr>
          <a:lstStyle/>
          <a:p>
            <a:pPr algn="just"/>
            <a:r>
              <a:rPr kumimoji="1" lang="en-US" altLang="ja-JP" sz="2400" dirty="0"/>
              <a:t>Table 2 shows the server environment used in the study. The system's primary language is Python 3, while the server works with Python and displays HTML in a browser.</a:t>
            </a:r>
          </a:p>
        </p:txBody>
      </p:sp>
      <p:sp>
        <p:nvSpPr>
          <p:cNvPr id="9" name="Title 1">
            <a:extLst>
              <a:ext uri="{FF2B5EF4-FFF2-40B4-BE49-F238E27FC236}">
                <a16:creationId xmlns:a16="http://schemas.microsoft.com/office/drawing/2014/main" id="{B00EAB8B-CDEF-7E4A-82D7-177F55BF5D28}"/>
              </a:ext>
            </a:extLst>
          </p:cNvPr>
          <p:cNvSpPr>
            <a:spLocks noGrp="1"/>
          </p:cNvSpPr>
          <p:nvPr>
            <p:ph type="title"/>
          </p:nvPr>
        </p:nvSpPr>
        <p:spPr>
          <a:xfrm>
            <a:off x="493817" y="464987"/>
            <a:ext cx="10515600" cy="1025141"/>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Proposed Method</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Storing Data on Server</a:t>
            </a:r>
            <a:endParaRPr lang="en-US" dirty="0">
              <a:solidFill>
                <a:srgbClr val="61BC47"/>
              </a:solidFill>
              <a:latin typeface="Poppins SemiBold" panose="00000700000000000000" pitchFamily="50" charset="0"/>
              <a:cs typeface="Poppins SemiBold" panose="00000700000000000000" pitchFamily="50" charset="0"/>
            </a:endParaRPr>
          </a:p>
        </p:txBody>
      </p:sp>
      <p:pic>
        <p:nvPicPr>
          <p:cNvPr id="3" name="図 2">
            <a:extLst>
              <a:ext uri="{FF2B5EF4-FFF2-40B4-BE49-F238E27FC236}">
                <a16:creationId xmlns:a16="http://schemas.microsoft.com/office/drawing/2014/main" id="{2195A7F2-0546-5C44-B6A6-91EF2616F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617" y="1525472"/>
            <a:ext cx="5836745" cy="2489200"/>
          </a:xfrm>
          <a:prstGeom prst="rect">
            <a:avLst/>
          </a:prstGeom>
        </p:spPr>
      </p:pic>
      <p:sp>
        <p:nvSpPr>
          <p:cNvPr id="5" name="テキスト ボックス 4">
            <a:extLst>
              <a:ext uri="{FF2B5EF4-FFF2-40B4-BE49-F238E27FC236}">
                <a16:creationId xmlns:a16="http://schemas.microsoft.com/office/drawing/2014/main" id="{DD64DC08-91CF-8244-88AD-5006ABF17F60}"/>
              </a:ext>
            </a:extLst>
          </p:cNvPr>
          <p:cNvSpPr txBox="1"/>
          <p:nvPr/>
        </p:nvSpPr>
        <p:spPr>
          <a:xfrm>
            <a:off x="493817" y="4202414"/>
            <a:ext cx="11204366" cy="2308324"/>
          </a:xfrm>
          <a:prstGeom prst="rect">
            <a:avLst/>
          </a:prstGeom>
          <a:noFill/>
        </p:spPr>
        <p:txBody>
          <a:bodyPr wrap="square" rtlCol="0">
            <a:spAutoFit/>
          </a:bodyPr>
          <a:lstStyle/>
          <a:p>
            <a:pPr algn="just"/>
            <a:r>
              <a:rPr kumimoji="1" lang="en-US" altLang="ja-JP" sz="2400" dirty="0"/>
              <a:t>The executable program combines sensor data and voice data when the data was acquired and converts it into a lifelog csv file. Since we do not know when the voice data is acquired, we compare the time of the two data and combine the data closest at the same time. Since sensor data is sent every 30 seconds, if the difference between the acquisition time of voice data and sensor data is set to 15 seconds, the voice data can be combined with the sensor data with the closest acquisition time.</a:t>
            </a:r>
          </a:p>
        </p:txBody>
      </p:sp>
    </p:spTree>
    <p:extLst>
      <p:ext uri="{BB962C8B-B14F-4D97-AF65-F5344CB8AC3E}">
        <p14:creationId xmlns:p14="http://schemas.microsoft.com/office/powerpoint/2010/main" val="217026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3999C48-D5DF-2542-803A-BBC5A15B5BE1}"/>
              </a:ext>
            </a:extLst>
          </p:cNvPr>
          <p:cNvSpPr txBox="1"/>
          <p:nvPr/>
        </p:nvSpPr>
        <p:spPr>
          <a:xfrm>
            <a:off x="493817" y="1337730"/>
            <a:ext cx="5229650" cy="3416320"/>
          </a:xfrm>
          <a:prstGeom prst="rect">
            <a:avLst/>
          </a:prstGeom>
          <a:noFill/>
        </p:spPr>
        <p:txBody>
          <a:bodyPr wrap="square" rtlCol="0">
            <a:spAutoFit/>
          </a:bodyPr>
          <a:lstStyle/>
          <a:p>
            <a:pPr algn="just"/>
            <a:r>
              <a:rPr kumimoji="1" lang="en-US" altLang="ja-JP" sz="2400" dirty="0"/>
              <a:t>We describe how to set up the nine coping items based on life logs, cluster analysis, and stress values. We use a time-series cluster number array, which is the result of cluster analysis. This array is numbered for each cluster, and the cluster numbers of each lifelog data are arranged in chronological order (see Figure 3).</a:t>
            </a:r>
          </a:p>
        </p:txBody>
      </p:sp>
      <p:sp>
        <p:nvSpPr>
          <p:cNvPr id="9" name="Title 1">
            <a:extLst>
              <a:ext uri="{FF2B5EF4-FFF2-40B4-BE49-F238E27FC236}">
                <a16:creationId xmlns:a16="http://schemas.microsoft.com/office/drawing/2014/main" id="{B00EAB8B-CDEF-7E4A-82D7-177F55BF5D28}"/>
              </a:ext>
            </a:extLst>
          </p:cNvPr>
          <p:cNvSpPr>
            <a:spLocks noGrp="1"/>
          </p:cNvSpPr>
          <p:nvPr>
            <p:ph type="title"/>
          </p:nvPr>
        </p:nvSpPr>
        <p:spPr>
          <a:xfrm>
            <a:off x="493817" y="312589"/>
            <a:ext cx="10515600" cy="1025141"/>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Proposed Method</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Experimental Results and Discussion</a:t>
            </a:r>
            <a:endParaRPr lang="en-US" dirty="0">
              <a:solidFill>
                <a:srgbClr val="61BC47"/>
              </a:solidFill>
              <a:latin typeface="Poppins SemiBold" panose="00000700000000000000" pitchFamily="50" charset="0"/>
              <a:cs typeface="Poppins SemiBold" panose="00000700000000000000" pitchFamily="50" charset="0"/>
            </a:endParaRPr>
          </a:p>
        </p:txBody>
      </p:sp>
      <p:pic>
        <p:nvPicPr>
          <p:cNvPr id="3" name="図 2">
            <a:extLst>
              <a:ext uri="{FF2B5EF4-FFF2-40B4-BE49-F238E27FC236}">
                <a16:creationId xmlns:a16="http://schemas.microsoft.com/office/drawing/2014/main" id="{4A400FF9-F52D-D541-BE2C-B9A352504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00" y="1337730"/>
            <a:ext cx="6055853" cy="1341404"/>
          </a:xfrm>
          <a:prstGeom prst="rect">
            <a:avLst/>
          </a:prstGeom>
        </p:spPr>
      </p:pic>
      <p:pic>
        <p:nvPicPr>
          <p:cNvPr id="6" name="図 5">
            <a:extLst>
              <a:ext uri="{FF2B5EF4-FFF2-40B4-BE49-F238E27FC236}">
                <a16:creationId xmlns:a16="http://schemas.microsoft.com/office/drawing/2014/main" id="{8661D66D-6C50-B345-8BB7-08BECD11A9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800" y="3013304"/>
            <a:ext cx="5621867" cy="1919503"/>
          </a:xfrm>
          <a:prstGeom prst="rect">
            <a:avLst/>
          </a:prstGeom>
        </p:spPr>
      </p:pic>
      <p:sp>
        <p:nvSpPr>
          <p:cNvPr id="7" name="テキスト ボックス 6">
            <a:extLst>
              <a:ext uri="{FF2B5EF4-FFF2-40B4-BE49-F238E27FC236}">
                <a16:creationId xmlns:a16="http://schemas.microsoft.com/office/drawing/2014/main" id="{E2161CFB-8894-1B4E-B7A5-C306DDDCB472}"/>
              </a:ext>
            </a:extLst>
          </p:cNvPr>
          <p:cNvSpPr txBox="1"/>
          <p:nvPr/>
        </p:nvSpPr>
        <p:spPr>
          <a:xfrm>
            <a:off x="493817" y="5088220"/>
            <a:ext cx="11454836" cy="1569660"/>
          </a:xfrm>
          <a:prstGeom prst="rect">
            <a:avLst/>
          </a:prstGeom>
          <a:noFill/>
        </p:spPr>
        <p:txBody>
          <a:bodyPr wrap="square" rtlCol="0">
            <a:spAutoFit/>
          </a:bodyPr>
          <a:lstStyle/>
          <a:p>
            <a:pPr algn="just"/>
            <a:r>
              <a:rPr kumimoji="1" lang="en-US" altLang="ja-JP" sz="2400" dirty="0"/>
              <a:t>First, the decision to perform coping is based on the elapsed time of the behavior and the state. If the status is "needed attention," coping is performed, but if the elapsed time exceeds the standard, coping is performed even if the status is "cautionary. If it is “good", a simple warning message is displayed to call attention to it (see Table 3.</a:t>
            </a:r>
          </a:p>
        </p:txBody>
      </p:sp>
    </p:spTree>
    <p:extLst>
      <p:ext uri="{BB962C8B-B14F-4D97-AF65-F5344CB8AC3E}">
        <p14:creationId xmlns:p14="http://schemas.microsoft.com/office/powerpoint/2010/main" val="387344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3999C48-D5DF-2542-803A-BBC5A15B5BE1}"/>
              </a:ext>
            </a:extLst>
          </p:cNvPr>
          <p:cNvSpPr txBox="1"/>
          <p:nvPr/>
        </p:nvSpPr>
        <p:spPr>
          <a:xfrm>
            <a:off x="493817" y="1236131"/>
            <a:ext cx="11204366" cy="3046988"/>
          </a:xfrm>
          <a:prstGeom prst="rect">
            <a:avLst/>
          </a:prstGeom>
          <a:noFill/>
        </p:spPr>
        <p:txBody>
          <a:bodyPr wrap="square" rtlCol="0">
            <a:spAutoFit/>
          </a:bodyPr>
          <a:lstStyle/>
          <a:p>
            <a:pPr algn="just"/>
            <a:r>
              <a:rPr kumimoji="1" lang="en-US" altLang="ja-JP" sz="2400" dirty="0"/>
              <a:t>Table 4 shows the Cope2 and Cope3 for each action identification when coping is implemented. Cope2 is the predicted action based on the schedule, and Cope3 is the possible coping for that situation. Coping is not only about presenting problems. </a:t>
            </a:r>
          </a:p>
          <a:p>
            <a:pPr algn="just"/>
            <a:endParaRPr kumimoji="1" lang="en-US" altLang="ja-JP" sz="2400" dirty="0"/>
          </a:p>
          <a:p>
            <a:pPr algn="just"/>
            <a:r>
              <a:rPr kumimoji="1" lang="en-US" altLang="ja-JP" sz="2400" dirty="0"/>
              <a:t>For example, it is impossible to take a break during a meeting because some stress measures may not work. Therefore, Cope3 should be set separately for each situation, but if the situation is possible, it should be a "behavioral change'' that can change the mood. </a:t>
            </a:r>
          </a:p>
        </p:txBody>
      </p:sp>
      <p:sp>
        <p:nvSpPr>
          <p:cNvPr id="9" name="Title 1">
            <a:extLst>
              <a:ext uri="{FF2B5EF4-FFF2-40B4-BE49-F238E27FC236}">
                <a16:creationId xmlns:a16="http://schemas.microsoft.com/office/drawing/2014/main" id="{B00EAB8B-CDEF-7E4A-82D7-177F55BF5D28}"/>
              </a:ext>
            </a:extLst>
          </p:cNvPr>
          <p:cNvSpPr>
            <a:spLocks noGrp="1"/>
          </p:cNvSpPr>
          <p:nvPr>
            <p:ph type="title"/>
          </p:nvPr>
        </p:nvSpPr>
        <p:spPr>
          <a:xfrm>
            <a:off x="493817" y="210990"/>
            <a:ext cx="10515600" cy="1025141"/>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Proposed Method</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Experimental Results and Discussion</a:t>
            </a:r>
            <a:endParaRPr lang="en-US" dirty="0">
              <a:solidFill>
                <a:srgbClr val="61BC47"/>
              </a:solidFill>
              <a:latin typeface="Poppins SemiBold" panose="00000700000000000000" pitchFamily="50" charset="0"/>
              <a:cs typeface="Poppins SemiBold" panose="00000700000000000000" pitchFamily="50" charset="0"/>
            </a:endParaRPr>
          </a:p>
        </p:txBody>
      </p:sp>
      <p:pic>
        <p:nvPicPr>
          <p:cNvPr id="5" name="図 4">
            <a:extLst>
              <a:ext uri="{FF2B5EF4-FFF2-40B4-BE49-F238E27FC236}">
                <a16:creationId xmlns:a16="http://schemas.microsoft.com/office/drawing/2014/main" id="{584AFF7F-751C-8F47-9991-DB12D7A64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008" y="4223884"/>
            <a:ext cx="7557983" cy="2298091"/>
          </a:xfrm>
          <a:prstGeom prst="rect">
            <a:avLst/>
          </a:prstGeom>
        </p:spPr>
      </p:pic>
    </p:spTree>
    <p:extLst>
      <p:ext uri="{BB962C8B-B14F-4D97-AF65-F5344CB8AC3E}">
        <p14:creationId xmlns:p14="http://schemas.microsoft.com/office/powerpoint/2010/main" val="2957700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3999C48-D5DF-2542-803A-BBC5A15B5BE1}"/>
              </a:ext>
            </a:extLst>
          </p:cNvPr>
          <p:cNvSpPr txBox="1"/>
          <p:nvPr/>
        </p:nvSpPr>
        <p:spPr>
          <a:xfrm>
            <a:off x="493817" y="1236131"/>
            <a:ext cx="11204366" cy="2677656"/>
          </a:xfrm>
          <a:prstGeom prst="rect">
            <a:avLst/>
          </a:prstGeom>
          <a:noFill/>
        </p:spPr>
        <p:txBody>
          <a:bodyPr wrap="square" rtlCol="0">
            <a:spAutoFit/>
          </a:bodyPr>
          <a:lstStyle/>
          <a:p>
            <a:pPr algn="just"/>
            <a:r>
              <a:rPr kumimoji="1" lang="en-US" altLang="ja-JP" sz="2400" dirty="0"/>
              <a:t>If the time of action does not exceed the criterion, no copying is performed if the state is "normal," and the command is displayed as "No." If it is "Caution," a warning message is displayed. Since there are multiple factors in the coping decision, the coping sentences (Cope) to be displayed are divided into three categories: elapsed time (Cope1), identification (Cope2), and command (Cope3). Cope1 in Table 5 is the elapsed time part, while Cope1 does not exist in the case of no coping or warning text because the text is fixed.</a:t>
            </a:r>
          </a:p>
        </p:txBody>
      </p:sp>
      <p:sp>
        <p:nvSpPr>
          <p:cNvPr id="9" name="Title 1">
            <a:extLst>
              <a:ext uri="{FF2B5EF4-FFF2-40B4-BE49-F238E27FC236}">
                <a16:creationId xmlns:a16="http://schemas.microsoft.com/office/drawing/2014/main" id="{B00EAB8B-CDEF-7E4A-82D7-177F55BF5D28}"/>
              </a:ext>
            </a:extLst>
          </p:cNvPr>
          <p:cNvSpPr>
            <a:spLocks noGrp="1"/>
          </p:cNvSpPr>
          <p:nvPr>
            <p:ph type="title"/>
          </p:nvPr>
        </p:nvSpPr>
        <p:spPr>
          <a:xfrm>
            <a:off x="493817" y="210990"/>
            <a:ext cx="10515600" cy="1025141"/>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Proposed Method</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Experimental Results and Discussion</a:t>
            </a:r>
            <a:endParaRPr lang="en-US" dirty="0">
              <a:solidFill>
                <a:srgbClr val="61BC47"/>
              </a:solidFill>
              <a:latin typeface="Poppins SemiBold" panose="00000700000000000000" pitchFamily="50" charset="0"/>
              <a:cs typeface="Poppins SemiBold" panose="00000700000000000000" pitchFamily="50" charset="0"/>
            </a:endParaRPr>
          </a:p>
        </p:txBody>
      </p:sp>
      <p:pic>
        <p:nvPicPr>
          <p:cNvPr id="3" name="図 2">
            <a:extLst>
              <a:ext uri="{FF2B5EF4-FFF2-40B4-BE49-F238E27FC236}">
                <a16:creationId xmlns:a16="http://schemas.microsoft.com/office/drawing/2014/main" id="{51167FF9-296B-E34C-B45B-4C84B49EF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669" y="3913787"/>
            <a:ext cx="5981016" cy="1979013"/>
          </a:xfrm>
          <a:prstGeom prst="rect">
            <a:avLst/>
          </a:prstGeom>
        </p:spPr>
      </p:pic>
      <p:sp>
        <p:nvSpPr>
          <p:cNvPr id="7" name="テキスト ボックス 6">
            <a:extLst>
              <a:ext uri="{FF2B5EF4-FFF2-40B4-BE49-F238E27FC236}">
                <a16:creationId xmlns:a16="http://schemas.microsoft.com/office/drawing/2014/main" id="{164F8841-BD1B-4343-BE49-0F4D2EB0FD98}"/>
              </a:ext>
            </a:extLst>
          </p:cNvPr>
          <p:cNvSpPr txBox="1"/>
          <p:nvPr/>
        </p:nvSpPr>
        <p:spPr>
          <a:xfrm>
            <a:off x="493817" y="4070315"/>
            <a:ext cx="5297383" cy="2308324"/>
          </a:xfrm>
          <a:prstGeom prst="rect">
            <a:avLst/>
          </a:prstGeom>
          <a:noFill/>
        </p:spPr>
        <p:txBody>
          <a:bodyPr wrap="square" rtlCol="0">
            <a:spAutoFit/>
          </a:bodyPr>
          <a:lstStyle/>
          <a:p>
            <a:pPr algn="just"/>
            <a:r>
              <a:rPr kumimoji="1" lang="en-US" altLang="ja-JP" sz="2400" dirty="0"/>
              <a:t>When the status is "needed attention" or the status is "attention" due to an action performed for more than 45 minutes for the action, the action identification determines the coping content and the elapsed time of the action.</a:t>
            </a:r>
          </a:p>
        </p:txBody>
      </p:sp>
    </p:spTree>
    <p:extLst>
      <p:ext uri="{BB962C8B-B14F-4D97-AF65-F5344CB8AC3E}">
        <p14:creationId xmlns:p14="http://schemas.microsoft.com/office/powerpoint/2010/main" val="3789649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0EAB8B-CDEF-7E4A-82D7-177F55BF5D28}"/>
              </a:ext>
            </a:extLst>
          </p:cNvPr>
          <p:cNvSpPr>
            <a:spLocks noGrp="1"/>
          </p:cNvSpPr>
          <p:nvPr>
            <p:ph type="title"/>
          </p:nvPr>
        </p:nvSpPr>
        <p:spPr>
          <a:xfrm>
            <a:off x="613571" y="331567"/>
            <a:ext cx="10515600" cy="1025141"/>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Proposed Method</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Experimental Results and Discussion</a:t>
            </a:r>
            <a:endParaRPr lang="en-US" dirty="0">
              <a:solidFill>
                <a:srgbClr val="61BC47"/>
              </a:solidFill>
              <a:latin typeface="Poppins SemiBold" panose="00000700000000000000" pitchFamily="50" charset="0"/>
              <a:cs typeface="Poppins SemiBold" panose="00000700000000000000" pitchFamily="50" charset="0"/>
            </a:endParaRPr>
          </a:p>
        </p:txBody>
      </p:sp>
      <p:pic>
        <p:nvPicPr>
          <p:cNvPr id="5" name="図 4">
            <a:extLst>
              <a:ext uri="{FF2B5EF4-FFF2-40B4-BE49-F238E27FC236}">
                <a16:creationId xmlns:a16="http://schemas.microsoft.com/office/drawing/2014/main" id="{70C74C68-97A8-304E-AF31-9C76C246F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371" y="1526041"/>
            <a:ext cx="5888828" cy="3452356"/>
          </a:xfrm>
          <a:prstGeom prst="rect">
            <a:avLst/>
          </a:prstGeom>
        </p:spPr>
      </p:pic>
      <p:sp>
        <p:nvSpPr>
          <p:cNvPr id="4" name="テキスト ボックス 3">
            <a:extLst>
              <a:ext uri="{FF2B5EF4-FFF2-40B4-BE49-F238E27FC236}">
                <a16:creationId xmlns:a16="http://schemas.microsoft.com/office/drawing/2014/main" id="{23999C48-D5DF-2542-803A-BBC5A15B5BE1}"/>
              </a:ext>
            </a:extLst>
          </p:cNvPr>
          <p:cNvSpPr txBox="1"/>
          <p:nvPr/>
        </p:nvSpPr>
        <p:spPr>
          <a:xfrm>
            <a:off x="613571" y="2150532"/>
            <a:ext cx="6413762" cy="4524315"/>
          </a:xfrm>
          <a:prstGeom prst="rect">
            <a:avLst/>
          </a:prstGeom>
          <a:noFill/>
        </p:spPr>
        <p:txBody>
          <a:bodyPr wrap="square" rtlCol="0">
            <a:spAutoFit/>
          </a:bodyPr>
          <a:lstStyle/>
          <a:p>
            <a:pPr algn="just"/>
            <a:r>
              <a:rPr kumimoji="1" lang="en-US" altLang="ja-JP" sz="2400" dirty="0"/>
              <a:t>Coping should be appropriate to the situation at the time. Therefore, it is necessary to predict the behavior of the day and the stressful situation to some extent and set appropriate coping. In the present study, since the target was behavior in the laboratory and behavior outside the laboratory, the settings were based on "a graduate student doing programming for research during the day. Table 6 in the microphone input, we mainly input each action in this schedule, but also input the actions during "free time" and when we took other actions.</a:t>
            </a:r>
          </a:p>
        </p:txBody>
      </p:sp>
    </p:spTree>
    <p:extLst>
      <p:ext uri="{BB962C8B-B14F-4D97-AF65-F5344CB8AC3E}">
        <p14:creationId xmlns:p14="http://schemas.microsoft.com/office/powerpoint/2010/main" val="182281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BD7C-189C-4AD8-A8BE-6714776FB932}"/>
              </a:ext>
            </a:extLst>
          </p:cNvPr>
          <p:cNvSpPr>
            <a:spLocks noGrp="1"/>
          </p:cNvSpPr>
          <p:nvPr>
            <p:ph type="title"/>
          </p:nvPr>
        </p:nvSpPr>
        <p:spPr>
          <a:xfrm>
            <a:off x="634024" y="209276"/>
            <a:ext cx="10515600" cy="1325563"/>
          </a:xfrm>
        </p:spPr>
        <p:txBody>
          <a:bodyPr/>
          <a:lstStyle/>
          <a:p>
            <a:r>
              <a:rPr lang="en-US" altLang="ja-JP" dirty="0">
                <a:solidFill>
                  <a:srgbClr val="116DA6"/>
                </a:solidFill>
                <a:latin typeface="Poppins SemiBold" panose="00000700000000000000" pitchFamily="50" charset="0"/>
                <a:cs typeface="Poppins SemiBold" panose="00000700000000000000" pitchFamily="50" charset="0"/>
              </a:rPr>
              <a:t>Conclusions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4" name="テキスト ボックス 3">
            <a:extLst>
              <a:ext uri="{FF2B5EF4-FFF2-40B4-BE49-F238E27FC236}">
                <a16:creationId xmlns:a16="http://schemas.microsoft.com/office/drawing/2014/main" id="{23999C48-D5DF-2542-803A-BBC5A15B5BE1}"/>
              </a:ext>
            </a:extLst>
          </p:cNvPr>
          <p:cNvSpPr txBox="1"/>
          <p:nvPr/>
        </p:nvSpPr>
        <p:spPr>
          <a:xfrm>
            <a:off x="634024" y="1179239"/>
            <a:ext cx="10720754" cy="5293757"/>
          </a:xfrm>
          <a:prstGeom prst="rect">
            <a:avLst/>
          </a:prstGeom>
          <a:noFill/>
        </p:spPr>
        <p:txBody>
          <a:bodyPr wrap="square" rtlCol="0">
            <a:spAutoFit/>
          </a:bodyPr>
          <a:lstStyle/>
          <a:p>
            <a:pPr algn="just"/>
            <a:r>
              <a:rPr kumimoji="1" lang="en-US" altLang="ja-JP" sz="2600" dirty="0"/>
              <a:t>In this research, we aimed to reduce mental and physical burdens caused by prolonged and stressful activities such as desk work by identifying behaviors from biometric and environmental sensors, detecting which behaviors are more stressful for the user, and presenting optimal coping from the identification using ambient computing. </a:t>
            </a:r>
          </a:p>
          <a:p>
            <a:pPr algn="just"/>
            <a:endParaRPr kumimoji="1" lang="en-US" altLang="ja-JP" sz="2600" dirty="0"/>
          </a:p>
          <a:p>
            <a:pPr algn="just"/>
            <a:r>
              <a:rPr kumimoji="1" lang="en-US" altLang="ja-JP" sz="2600" dirty="0"/>
              <a:t>To achieve this goal, we used biometric and environmental data. For this purpose, we used a wearable sensor device that acquires biological and environmental data to generate heart rate variability time series data using a heart rate sensor and calculated LF/HF values, which are stress indicators. </a:t>
            </a:r>
          </a:p>
          <a:p>
            <a:pPr algn="just"/>
            <a:endParaRPr kumimoji="1" lang="en-US" altLang="ja-JP" sz="2600" dirty="0"/>
          </a:p>
          <a:p>
            <a:pPr algn="just"/>
            <a:r>
              <a:rPr kumimoji="1" lang="en-US" altLang="ja-JP" sz="2600" dirty="0"/>
              <a:t>We implemented an ambient computing system that automatically executes a coping process for each action without user intervention.</a:t>
            </a:r>
          </a:p>
        </p:txBody>
      </p:sp>
    </p:spTree>
    <p:extLst>
      <p:ext uri="{BB962C8B-B14F-4D97-AF65-F5344CB8AC3E}">
        <p14:creationId xmlns:p14="http://schemas.microsoft.com/office/powerpoint/2010/main" val="406860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3999C48-D5DF-2542-803A-BBC5A15B5BE1}"/>
              </a:ext>
            </a:extLst>
          </p:cNvPr>
          <p:cNvSpPr txBox="1"/>
          <p:nvPr/>
        </p:nvSpPr>
        <p:spPr>
          <a:xfrm>
            <a:off x="607118" y="1769041"/>
            <a:ext cx="10964759" cy="4524315"/>
          </a:xfrm>
          <a:prstGeom prst="rect">
            <a:avLst/>
          </a:prstGeom>
          <a:noFill/>
        </p:spPr>
        <p:txBody>
          <a:bodyPr wrap="square" rtlCol="0">
            <a:spAutoFit/>
          </a:bodyPr>
          <a:lstStyle/>
          <a:p>
            <a:pPr algn="just"/>
            <a:r>
              <a:rPr kumimoji="1" lang="en-US" altLang="ja-JP" sz="2400" dirty="0"/>
              <a:t>This study employs sensors to create a lifelog that records human biometric and behavioral information as digital data. Then, from the log, we can identify human behavior. Identifying the behavior makes it possible to adopt stress countermeasures. This paper proposes a method to support individuals from mental and physical burdens by analyzing stress countermeasures and providing assistive displays through smart glasses. </a:t>
            </a:r>
          </a:p>
          <a:p>
            <a:pPr algn="just"/>
            <a:endParaRPr kumimoji="1" lang="en-US" altLang="ja-JP" sz="2400" dirty="0"/>
          </a:p>
          <a:p>
            <a:pPr algn="just"/>
            <a:r>
              <a:rPr kumimoji="1" lang="en-US" altLang="ja-JP" sz="2400" dirty="0"/>
              <a:t>Also, since the display from the sensor to the smart glasses is automatically processed, no specific operation is required on the human side. Therefore, the system functions as ambient computing. We aim to develop an ambient computing system that can determine the coping contents and display them on the smart glasses based on the user's behavior identification without any operation.</a:t>
            </a:r>
          </a:p>
        </p:txBody>
      </p:sp>
      <p:sp>
        <p:nvSpPr>
          <p:cNvPr id="6" name="Title 1">
            <a:extLst>
              <a:ext uri="{FF2B5EF4-FFF2-40B4-BE49-F238E27FC236}">
                <a16:creationId xmlns:a16="http://schemas.microsoft.com/office/drawing/2014/main" id="{8FA19A23-8C5F-AB43-B7E7-18FB4A576A5E}"/>
              </a:ext>
            </a:extLst>
          </p:cNvPr>
          <p:cNvSpPr txBox="1">
            <a:spLocks/>
          </p:cNvSpPr>
          <p:nvPr/>
        </p:nvSpPr>
        <p:spPr>
          <a:xfrm>
            <a:off x="607118" y="4434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116DA6"/>
                </a:solidFill>
                <a:latin typeface="Poppins SemiBold" panose="00000700000000000000" pitchFamily="50" charset="0"/>
                <a:cs typeface="Poppins SemiBold" panose="00000700000000000000" pitchFamily="50" charset="0"/>
              </a:rPr>
              <a:t>Introduction</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Background of this study</a:t>
            </a:r>
            <a:endParaRPr lang="en-US" dirty="0">
              <a:solidFill>
                <a:srgbClr val="61BC47"/>
              </a:solidFill>
              <a:latin typeface="Poppins SemiBold" panose="00000700000000000000" pitchFamily="50" charset="0"/>
              <a:cs typeface="Poppins SemiBold" panose="00000700000000000000" pitchFamily="50" charset="0"/>
            </a:endParaRPr>
          </a:p>
        </p:txBody>
      </p:sp>
    </p:spTree>
    <p:extLst>
      <p:ext uri="{BB962C8B-B14F-4D97-AF65-F5344CB8AC3E}">
        <p14:creationId xmlns:p14="http://schemas.microsoft.com/office/powerpoint/2010/main" val="97271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A19A23-8C5F-AB43-B7E7-18FB4A576A5E}"/>
              </a:ext>
            </a:extLst>
          </p:cNvPr>
          <p:cNvSpPr txBox="1">
            <a:spLocks/>
          </p:cNvSpPr>
          <p:nvPr/>
        </p:nvSpPr>
        <p:spPr>
          <a:xfrm>
            <a:off x="607118" y="2233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116DA6"/>
                </a:solidFill>
                <a:latin typeface="Poppins SemiBold" panose="00000700000000000000" pitchFamily="50" charset="0"/>
                <a:cs typeface="Poppins SemiBold" panose="00000700000000000000" pitchFamily="50" charset="0"/>
              </a:rPr>
              <a:t>Introduction</a:t>
            </a:r>
            <a:br>
              <a:rPr lang="en-US" dirty="0">
                <a:solidFill>
                  <a:srgbClr val="116DA6"/>
                </a:solidFill>
                <a:latin typeface="Poppins SemiBold" panose="00000700000000000000" pitchFamily="50" charset="0"/>
                <a:cs typeface="Poppins SemiBold" panose="00000700000000000000" pitchFamily="50" charset="0"/>
              </a:rPr>
            </a:br>
            <a:r>
              <a:rPr lang="en-US" altLang="ja-JP" sz="3200" dirty="0">
                <a:solidFill>
                  <a:srgbClr val="61BC47"/>
                </a:solidFill>
                <a:latin typeface="Poppins SemiBold" panose="00000700000000000000" pitchFamily="50" charset="0"/>
                <a:cs typeface="Poppins SemiBold" panose="00000700000000000000" pitchFamily="50" charset="0"/>
              </a:rPr>
              <a:t>Purpose of this study</a:t>
            </a:r>
          </a:p>
        </p:txBody>
      </p:sp>
      <p:sp>
        <p:nvSpPr>
          <p:cNvPr id="8" name="Title 1">
            <a:extLst>
              <a:ext uri="{FF2B5EF4-FFF2-40B4-BE49-F238E27FC236}">
                <a16:creationId xmlns:a16="http://schemas.microsoft.com/office/drawing/2014/main" id="{A96BC023-0868-C943-B370-7DCCCF49BDF1}"/>
              </a:ext>
            </a:extLst>
          </p:cNvPr>
          <p:cNvSpPr txBox="1">
            <a:spLocks/>
          </p:cNvSpPr>
          <p:nvPr/>
        </p:nvSpPr>
        <p:spPr>
          <a:xfrm>
            <a:off x="628383" y="3714162"/>
            <a:ext cx="10515600" cy="66283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61BC47"/>
              </a:solidFill>
              <a:latin typeface="Poppins SemiBold" panose="00000700000000000000" pitchFamily="50" charset="0"/>
              <a:cs typeface="Poppins SemiBold" panose="00000700000000000000" pitchFamily="50" charset="0"/>
            </a:endParaRPr>
          </a:p>
        </p:txBody>
      </p:sp>
      <p:sp>
        <p:nvSpPr>
          <p:cNvPr id="9" name="テキスト ボックス 8">
            <a:extLst>
              <a:ext uri="{FF2B5EF4-FFF2-40B4-BE49-F238E27FC236}">
                <a16:creationId xmlns:a16="http://schemas.microsoft.com/office/drawing/2014/main" id="{58B7D67E-ADA8-6D4C-8ABE-657FC8C9D052}"/>
              </a:ext>
            </a:extLst>
          </p:cNvPr>
          <p:cNvSpPr txBox="1"/>
          <p:nvPr/>
        </p:nvSpPr>
        <p:spPr>
          <a:xfrm>
            <a:off x="611450" y="1414091"/>
            <a:ext cx="11013464" cy="5262979"/>
          </a:xfrm>
          <a:prstGeom prst="rect">
            <a:avLst/>
          </a:prstGeom>
          <a:noFill/>
        </p:spPr>
        <p:txBody>
          <a:bodyPr wrap="square" rtlCol="0">
            <a:spAutoFit/>
          </a:bodyPr>
          <a:lstStyle/>
          <a:p>
            <a:pPr algn="just"/>
            <a:r>
              <a:rPr kumimoji="1" lang="en-US" altLang="ja-JP" sz="2400" dirty="0"/>
              <a:t>Ambient computing represents a system in which machines automatically recognize human behavior and run systems regardless of human intervention. A ubiquitous society is a concept that represents an environment where users can access information without being aware of computers. On the other hand, the ambient society is a further evolution from the ubiquitous society. It represents an environment where it is natural to be connected to the Internet through computers regardless of time and place. </a:t>
            </a:r>
          </a:p>
          <a:p>
            <a:pPr algn="just"/>
            <a:endParaRPr kumimoji="1" lang="en-US" altLang="ja-JP" sz="2400" dirty="0"/>
          </a:p>
          <a:p>
            <a:pPr algn="just"/>
            <a:r>
              <a:rPr kumimoji="1" lang="en-US" altLang="ja-JP" sz="2400" dirty="0"/>
              <a:t>Although the concept of IoT has become popular globally, some of the devices still contain human instructions, and the widespread use of ambient computing may support people in their daily lives and improve their work efficiency. Using ambient computing technologies, one can predict and support human behavior. It can reduce the burden on humans, improving efficiency, and even provide mental and physical support. </a:t>
            </a:r>
            <a:endParaRPr kumimoji="1" lang="ja-JP" altLang="en-US" sz="2400" dirty="0"/>
          </a:p>
        </p:txBody>
      </p:sp>
    </p:spTree>
    <p:extLst>
      <p:ext uri="{BB962C8B-B14F-4D97-AF65-F5344CB8AC3E}">
        <p14:creationId xmlns:p14="http://schemas.microsoft.com/office/powerpoint/2010/main" val="15475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A19A23-8C5F-AB43-B7E7-18FB4A576A5E}"/>
              </a:ext>
            </a:extLst>
          </p:cNvPr>
          <p:cNvSpPr txBox="1">
            <a:spLocks/>
          </p:cNvSpPr>
          <p:nvPr/>
        </p:nvSpPr>
        <p:spPr>
          <a:xfrm>
            <a:off x="589268" y="697542"/>
            <a:ext cx="10515600" cy="5865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116DA6"/>
                </a:solidFill>
                <a:latin typeface="Poppins SemiBold" panose="00000700000000000000" pitchFamily="50" charset="0"/>
                <a:cs typeface="Poppins SemiBold" panose="00000700000000000000" pitchFamily="50" charset="0"/>
              </a:rPr>
              <a:t>Agenda</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9" name="テキスト ボックス 8">
            <a:extLst>
              <a:ext uri="{FF2B5EF4-FFF2-40B4-BE49-F238E27FC236}">
                <a16:creationId xmlns:a16="http://schemas.microsoft.com/office/drawing/2014/main" id="{58B7D67E-ADA8-6D4C-8ABE-657FC8C9D052}"/>
              </a:ext>
            </a:extLst>
          </p:cNvPr>
          <p:cNvSpPr txBox="1"/>
          <p:nvPr/>
        </p:nvSpPr>
        <p:spPr>
          <a:xfrm>
            <a:off x="589268" y="1284091"/>
            <a:ext cx="11013464" cy="4893647"/>
          </a:xfrm>
          <a:prstGeom prst="rect">
            <a:avLst/>
          </a:prstGeom>
          <a:noFill/>
        </p:spPr>
        <p:txBody>
          <a:bodyPr wrap="square" rtlCol="0">
            <a:spAutoFit/>
          </a:bodyPr>
          <a:lstStyle/>
          <a:p>
            <a:pPr algn="just"/>
            <a:r>
              <a:rPr kumimoji="1" lang="en-US" altLang="ja-JP" sz="2400" dirty="0"/>
              <a:t>This paper is structured as follows. After this introduction, </a:t>
            </a:r>
          </a:p>
          <a:p>
            <a:pPr algn="just"/>
            <a:endParaRPr kumimoji="1" lang="en-US" altLang="ja-JP" sz="2400" dirty="0"/>
          </a:p>
          <a:p>
            <a:pPr algn="just"/>
            <a:r>
              <a:rPr kumimoji="1" lang="en-US" altLang="ja-JP" sz="2400" dirty="0"/>
              <a:t>Section 2 outlines the study and describes its purpose. </a:t>
            </a:r>
          </a:p>
          <a:p>
            <a:pPr algn="just"/>
            <a:endParaRPr kumimoji="1" lang="en-US" altLang="ja-JP" sz="2400" dirty="0"/>
          </a:p>
          <a:p>
            <a:pPr algn="just"/>
            <a:r>
              <a:rPr kumimoji="1" lang="en-US" altLang="ja-JP" sz="2400" dirty="0"/>
              <a:t>In Section 3, the study describes aspects related to previous research regarding </a:t>
            </a:r>
            <a:r>
              <a:rPr kumimoji="1" lang="en-US" altLang="ja-JP" sz="2400" dirty="0" err="1"/>
              <a:t>LifeLog</a:t>
            </a:r>
            <a:r>
              <a:rPr kumimoji="1" lang="en-US" altLang="ja-JP" sz="2400" dirty="0"/>
              <a:t> data from collection to identifying behavior's evolution, including ambient computing and measure of stress using sensors. </a:t>
            </a:r>
          </a:p>
          <a:p>
            <a:pPr algn="just"/>
            <a:endParaRPr kumimoji="1" lang="en-US" altLang="ja-JP" sz="2400" dirty="0"/>
          </a:p>
          <a:p>
            <a:pPr algn="just"/>
            <a:r>
              <a:rPr kumimoji="1" lang="en-US" altLang="ja-JP" sz="2400" dirty="0"/>
              <a:t>Section 4 starts with the history and practical applications of intelligent glasses as wearable terminals for behavioral assistance. Them describes the proposed technique outlining necessary aspects of the experiment and its discussion. </a:t>
            </a:r>
          </a:p>
          <a:p>
            <a:pPr algn="just"/>
            <a:endParaRPr kumimoji="1" lang="en-US" altLang="ja-JP" sz="2400" dirty="0"/>
          </a:p>
          <a:p>
            <a:pPr algn="just"/>
            <a:r>
              <a:rPr kumimoji="1" lang="en-US" altLang="ja-JP" sz="2400" dirty="0"/>
              <a:t>Section 5 concludes the paper.</a:t>
            </a:r>
            <a:endParaRPr kumimoji="1" lang="ja-JP" altLang="en-US" sz="2400" dirty="0"/>
          </a:p>
        </p:txBody>
      </p:sp>
    </p:spTree>
    <p:extLst>
      <p:ext uri="{BB962C8B-B14F-4D97-AF65-F5344CB8AC3E}">
        <p14:creationId xmlns:p14="http://schemas.microsoft.com/office/powerpoint/2010/main" val="78262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BD7C-189C-4AD8-A8BE-6714776FB932}"/>
              </a:ext>
            </a:extLst>
          </p:cNvPr>
          <p:cNvSpPr>
            <a:spLocks noGrp="1"/>
          </p:cNvSpPr>
          <p:nvPr>
            <p:ph type="title"/>
          </p:nvPr>
        </p:nvSpPr>
        <p:spPr>
          <a:xfrm>
            <a:off x="551793" y="704982"/>
            <a:ext cx="10903523"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Behavioral Awareness using Biological and Environmental Lifelogs</a:t>
            </a:r>
            <a:br>
              <a:rPr lang="en-US" altLang="ja-JP" dirty="0">
                <a:solidFill>
                  <a:srgbClr val="116DA6"/>
                </a:solidFill>
                <a:latin typeface="Poppins SemiBold" panose="00000700000000000000" pitchFamily="50" charset="0"/>
                <a:cs typeface="Poppins SemiBold" panose="00000700000000000000" pitchFamily="50" charset="0"/>
              </a:rPr>
            </a:br>
            <a:r>
              <a:rPr lang="en-US" altLang="ja-JP" sz="3200" dirty="0">
                <a:solidFill>
                  <a:srgbClr val="61BC47"/>
                </a:solidFill>
                <a:latin typeface="Poppins SemiBold" panose="00000700000000000000" pitchFamily="50" charset="0"/>
                <a:cs typeface="Poppins SemiBold" panose="00000700000000000000" pitchFamily="50" charset="0"/>
              </a:rPr>
              <a:t>Lifelog Collection Using Biometric and Environmental Sensors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9" name="テキスト ボックス 8"/>
          <p:cNvSpPr txBox="1"/>
          <p:nvPr/>
        </p:nvSpPr>
        <p:spPr>
          <a:xfrm>
            <a:off x="4681715" y="2135958"/>
            <a:ext cx="6985352" cy="4524315"/>
          </a:xfrm>
          <a:prstGeom prst="rect">
            <a:avLst/>
          </a:prstGeom>
          <a:noFill/>
        </p:spPr>
        <p:txBody>
          <a:bodyPr wrap="square" rtlCol="0">
            <a:spAutoFit/>
          </a:bodyPr>
          <a:lstStyle/>
          <a:p>
            <a:pPr algn="just"/>
            <a:r>
              <a:rPr kumimoji="1" lang="en-US" altLang="ja-JP" sz="2400" dirty="0"/>
              <a:t>The sensors are measured using Arduino UNO and Raspberry Pi 3 Model B. The sensors to analyze temperature, humidity, barometric pressure, illumination, motion, body temperature, heart rate, and galvanic skin response sensors are connected to Arduino UNO and collecting eight categories of data. </a:t>
            </a:r>
          </a:p>
          <a:p>
            <a:pPr algn="just"/>
            <a:endParaRPr kumimoji="1" lang="en-US" altLang="ja-JP" sz="2400" dirty="0"/>
          </a:p>
          <a:p>
            <a:pPr algn="just"/>
            <a:r>
              <a:rPr kumimoji="1" lang="en-US" altLang="ja-JP" sz="2400" dirty="0"/>
              <a:t>The Raspberry is connected to the following sensors: acceleration (3 axes), angular velocity (3 axes), magnetic compass (3 axes), camera, microphone, and GPS (latitude and longitude), and collects 13 types of data (see Figure 1).</a:t>
            </a:r>
            <a:endParaRPr kumimoji="1" lang="ja-JP" altLang="en-US" sz="2400" dirty="0"/>
          </a:p>
        </p:txBody>
      </p:sp>
      <p:pic>
        <p:nvPicPr>
          <p:cNvPr id="16" name="図 15" descr="挿絵 が含まれている画像&#10;&#10;自動的に生成された説明">
            <a:extLst>
              <a:ext uri="{FF2B5EF4-FFF2-40B4-BE49-F238E27FC236}">
                <a16:creationId xmlns:a16="http://schemas.microsoft.com/office/drawing/2014/main" id="{32094888-D279-43AB-9C73-D18611355CC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04936" y="2289813"/>
            <a:ext cx="1120114" cy="1080000"/>
          </a:xfrm>
          <a:prstGeom prst="rect">
            <a:avLst/>
          </a:prstGeom>
        </p:spPr>
      </p:pic>
      <p:pic>
        <p:nvPicPr>
          <p:cNvPr id="5" name="図 4">
            <a:extLst>
              <a:ext uri="{FF2B5EF4-FFF2-40B4-BE49-F238E27FC236}">
                <a16:creationId xmlns:a16="http://schemas.microsoft.com/office/drawing/2014/main" id="{B33A19B3-B93A-7B4C-96BF-F81EBFE99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65" y="3495040"/>
            <a:ext cx="4286250" cy="2664831"/>
          </a:xfrm>
          <a:prstGeom prst="rect">
            <a:avLst/>
          </a:prstGeom>
        </p:spPr>
      </p:pic>
    </p:spTree>
    <p:extLst>
      <p:ext uri="{BB962C8B-B14F-4D97-AF65-F5344CB8AC3E}">
        <p14:creationId xmlns:p14="http://schemas.microsoft.com/office/powerpoint/2010/main" val="4132178254"/>
      </p:ext>
    </p:extLst>
  </p:cSld>
  <p:clrMapOvr>
    <a:masterClrMapping/>
  </p:clrMapOvr>
  <mc:AlternateContent xmlns:mc="http://schemas.openxmlformats.org/markup-compatibility/2006" xmlns:p14="http://schemas.microsoft.com/office/powerpoint/2010/main">
    <mc:Choice Requires="p14">
      <p:transition spd="slow" p14:dur="2000" advTm="3919"/>
    </mc:Choice>
    <mc:Fallback xmlns="">
      <p:transition spd="slow" advTm="3919"/>
    </mc:Fallback>
  </mc:AlternateContent>
  <p:extLst>
    <p:ext uri="{E180D4A7-C9FB-4DFB-919C-405C955672EB}">
      <p14:showEvtLst xmlns:p14="http://schemas.microsoft.com/office/powerpoint/2010/main">
        <p14:playEvt time="20" objId="6"/>
        <p14:stopEvt time="3919" objId="6"/>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A7BD7C-189C-4AD8-A8BE-6714776FB932}"/>
              </a:ext>
            </a:extLst>
          </p:cNvPr>
          <p:cNvSpPr>
            <a:spLocks noGrp="1"/>
          </p:cNvSpPr>
          <p:nvPr>
            <p:ph type="title"/>
          </p:nvPr>
        </p:nvSpPr>
        <p:spPr>
          <a:xfrm>
            <a:off x="612352" y="920281"/>
            <a:ext cx="1051560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Behavioral Awareness using Biological and Environmental Lifelogs</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Identification of Behavior by Cluster Analysis</a:t>
            </a:r>
            <a:br>
              <a:rPr lang="en-US" sz="3200" dirty="0">
                <a:solidFill>
                  <a:srgbClr val="61BC47"/>
                </a:solidFill>
                <a:latin typeface="Poppins SemiBold" panose="00000700000000000000" pitchFamily="50" charset="0"/>
                <a:cs typeface="Poppins SemiBold" panose="00000700000000000000" pitchFamily="50" charset="0"/>
              </a:rPr>
            </a:br>
            <a:endParaRPr lang="en-US" dirty="0">
              <a:solidFill>
                <a:srgbClr val="61BC47"/>
              </a:solidFill>
              <a:latin typeface="Poppins SemiBold" panose="00000700000000000000" pitchFamily="50" charset="0"/>
              <a:cs typeface="Poppins SemiBold" panose="00000700000000000000" pitchFamily="50" charset="0"/>
            </a:endParaRPr>
          </a:p>
        </p:txBody>
      </p:sp>
      <p:pic>
        <p:nvPicPr>
          <p:cNvPr id="8" name="図 7" descr="挿絵 が含まれている画像&#10;&#10;自動的に生成された説明">
            <a:extLst>
              <a:ext uri="{FF2B5EF4-FFF2-40B4-BE49-F238E27FC236}">
                <a16:creationId xmlns:a16="http://schemas.microsoft.com/office/drawing/2014/main" id="{9EC32588-A592-BD46-9197-2D583073355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21112" y="669385"/>
            <a:ext cx="1269773" cy="1080000"/>
          </a:xfrm>
          <a:prstGeom prst="rect">
            <a:avLst/>
          </a:prstGeom>
        </p:spPr>
      </p:pic>
      <p:sp>
        <p:nvSpPr>
          <p:cNvPr id="9" name="テキスト ボックス 8">
            <a:extLst>
              <a:ext uri="{FF2B5EF4-FFF2-40B4-BE49-F238E27FC236}">
                <a16:creationId xmlns:a16="http://schemas.microsoft.com/office/drawing/2014/main" id="{04D7012B-6B0C-A545-80A0-959566375F2B}"/>
              </a:ext>
            </a:extLst>
          </p:cNvPr>
          <p:cNvSpPr txBox="1"/>
          <p:nvPr/>
        </p:nvSpPr>
        <p:spPr>
          <a:xfrm>
            <a:off x="612352" y="2137893"/>
            <a:ext cx="10967296" cy="4524315"/>
          </a:xfrm>
          <a:prstGeom prst="rect">
            <a:avLst/>
          </a:prstGeom>
          <a:noFill/>
        </p:spPr>
        <p:txBody>
          <a:bodyPr wrap="square" rtlCol="0">
            <a:spAutoFit/>
          </a:bodyPr>
          <a:lstStyle/>
          <a:p>
            <a:pPr algn="just"/>
            <a:r>
              <a:rPr kumimoji="1" lang="en-US" altLang="ja-JP" sz="2400" dirty="0"/>
              <a:t>The microphone text obtains the labels for each cluster, where the label "latest'' represents the latest data from the sensor. The acquisition of data from the microphone is possible through Arduino UNO.</a:t>
            </a:r>
          </a:p>
          <a:p>
            <a:pPr algn="just"/>
            <a:endParaRPr kumimoji="1" lang="en-US" altLang="ja-JP" sz="2400" dirty="0"/>
          </a:p>
          <a:p>
            <a:pPr algn="just"/>
            <a:r>
              <a:rPr kumimoji="1" lang="en-US" altLang="ja-JP" sz="2400" dirty="0"/>
              <a:t>We set up a </a:t>
            </a:r>
            <a:r>
              <a:rPr kumimoji="1" lang="en-US" altLang="ja-JP" sz="2400" dirty="0" err="1"/>
              <a:t>hotword</a:t>
            </a:r>
            <a:r>
              <a:rPr kumimoji="1" lang="en-US" altLang="ja-JP" sz="2400" dirty="0"/>
              <a:t> to prevent the microphone from generating unwanted labels due to ambient noise. For such purpose, we first input the </a:t>
            </a:r>
            <a:r>
              <a:rPr kumimoji="1" lang="en-US" altLang="ja-JP" sz="2400" dirty="0" err="1"/>
              <a:t>hotword</a:t>
            </a:r>
            <a:r>
              <a:rPr kumimoji="1" lang="en-US" altLang="ja-JP" sz="2400" dirty="0"/>
              <a:t>, and once correctly converted to text, input the label. When the label is also converted to text, we are ready to get the </a:t>
            </a:r>
            <a:r>
              <a:rPr kumimoji="1" lang="en-US" altLang="ja-JP" sz="2400" dirty="0" err="1"/>
              <a:t>hotword</a:t>
            </a:r>
            <a:r>
              <a:rPr kumimoji="1" lang="en-US" altLang="ja-JP" sz="2400" dirty="0"/>
              <a:t> again. </a:t>
            </a:r>
          </a:p>
          <a:p>
            <a:pPr algn="just"/>
            <a:r>
              <a:rPr kumimoji="1" lang="en-US" altLang="ja-JP" sz="2400" dirty="0"/>
              <a:t>Once both are successfully converted to text, a lamp connected to the Raspberry lights up so that the user can see the status without looking at the program execution screen. By labeling with the microphone, the latest data, i.e., the current behavior, can be identified, including the cluster and label to which it belongs.</a:t>
            </a:r>
            <a:endParaRPr kumimoji="1" lang="ja-JP" altLang="en-US" sz="2400" dirty="0"/>
          </a:p>
        </p:txBody>
      </p:sp>
    </p:spTree>
    <p:extLst>
      <p:ext uri="{BB962C8B-B14F-4D97-AF65-F5344CB8AC3E}">
        <p14:creationId xmlns:p14="http://schemas.microsoft.com/office/powerpoint/2010/main" val="332734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A7BD7C-189C-4AD8-A8BE-6714776FB932}"/>
              </a:ext>
            </a:extLst>
          </p:cNvPr>
          <p:cNvSpPr>
            <a:spLocks noGrp="1"/>
          </p:cNvSpPr>
          <p:nvPr>
            <p:ph type="title"/>
          </p:nvPr>
        </p:nvSpPr>
        <p:spPr>
          <a:xfrm>
            <a:off x="409545" y="502923"/>
            <a:ext cx="1051560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Behavioral Awareness using Biological and Environmental Lifelogs</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Measuring Stress through Sensors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13" name="テキスト ボックス 12">
            <a:extLst>
              <a:ext uri="{FF2B5EF4-FFF2-40B4-BE49-F238E27FC236}">
                <a16:creationId xmlns:a16="http://schemas.microsoft.com/office/drawing/2014/main" id="{B79CE956-496F-C742-869E-3BE0365B1E4F}"/>
              </a:ext>
            </a:extLst>
          </p:cNvPr>
          <p:cNvSpPr txBox="1"/>
          <p:nvPr/>
        </p:nvSpPr>
        <p:spPr>
          <a:xfrm>
            <a:off x="443409" y="1948077"/>
            <a:ext cx="11138989" cy="1569660"/>
          </a:xfrm>
          <a:prstGeom prst="rect">
            <a:avLst/>
          </a:prstGeom>
          <a:noFill/>
        </p:spPr>
        <p:txBody>
          <a:bodyPr wrap="square" rtlCol="0">
            <a:spAutoFit/>
          </a:bodyPr>
          <a:lstStyle/>
          <a:p>
            <a:pPr algn="just"/>
            <a:r>
              <a:rPr kumimoji="1" lang="en-US" altLang="ja-JP" sz="2400" dirty="0"/>
              <a:t>In this study, "stress" refers to the degree of tension and balance between the sympathetic and parasympathetic nervous systems and is referred to as "stressed" when the sympathetic nervous system is tense and "relaxed" when the parasympathetic nervous system is tense. </a:t>
            </a:r>
          </a:p>
        </p:txBody>
      </p:sp>
      <p:pic>
        <p:nvPicPr>
          <p:cNvPr id="4" name="図 3">
            <a:extLst>
              <a:ext uri="{FF2B5EF4-FFF2-40B4-BE49-F238E27FC236}">
                <a16:creationId xmlns:a16="http://schemas.microsoft.com/office/drawing/2014/main" id="{C4D70DA5-3A82-5F47-ADFF-20A70F23E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640" y="3611194"/>
            <a:ext cx="4532255" cy="968537"/>
          </a:xfrm>
          <a:prstGeom prst="rect">
            <a:avLst/>
          </a:prstGeom>
        </p:spPr>
      </p:pic>
      <p:sp>
        <p:nvSpPr>
          <p:cNvPr id="14" name="テキスト ボックス 13">
            <a:extLst>
              <a:ext uri="{FF2B5EF4-FFF2-40B4-BE49-F238E27FC236}">
                <a16:creationId xmlns:a16="http://schemas.microsoft.com/office/drawing/2014/main" id="{E6FC028B-B63D-2640-8A4B-ABA6A410BE20}"/>
              </a:ext>
            </a:extLst>
          </p:cNvPr>
          <p:cNvSpPr txBox="1"/>
          <p:nvPr/>
        </p:nvSpPr>
        <p:spPr>
          <a:xfrm>
            <a:off x="443410" y="4875703"/>
            <a:ext cx="11138988" cy="1569660"/>
          </a:xfrm>
          <a:prstGeom prst="rect">
            <a:avLst/>
          </a:prstGeom>
          <a:noFill/>
        </p:spPr>
        <p:txBody>
          <a:bodyPr wrap="square" rtlCol="0">
            <a:spAutoFit/>
          </a:bodyPr>
          <a:lstStyle/>
          <a:p>
            <a:pPr algn="just"/>
            <a:r>
              <a:rPr kumimoji="1" lang="en-US" altLang="ja-JP" sz="2400" dirty="0"/>
              <a:t>High frequency (HF) and low frequency (LF) are used to estimate the balance of the autonomic nervous system and are considered indicators of stress values among biometric data. The study uses either Fast Fourier Transform (FFT) or autoregressive (AR) in the analysis.</a:t>
            </a:r>
          </a:p>
        </p:txBody>
      </p:sp>
    </p:spTree>
    <p:extLst>
      <p:ext uri="{BB962C8B-B14F-4D97-AF65-F5344CB8AC3E}">
        <p14:creationId xmlns:p14="http://schemas.microsoft.com/office/powerpoint/2010/main" val="206070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A7BD7C-189C-4AD8-A8BE-6714776FB932}"/>
              </a:ext>
            </a:extLst>
          </p:cNvPr>
          <p:cNvSpPr>
            <a:spLocks noGrp="1"/>
          </p:cNvSpPr>
          <p:nvPr>
            <p:ph type="title"/>
          </p:nvPr>
        </p:nvSpPr>
        <p:spPr>
          <a:xfrm>
            <a:off x="561944" y="485989"/>
            <a:ext cx="10515600" cy="1325563"/>
          </a:xfrm>
        </p:spPr>
        <p:txBody>
          <a:bodyPr>
            <a:normAutofit fontScale="90000"/>
          </a:bodyPr>
          <a:lstStyle/>
          <a:p>
            <a:r>
              <a:rPr lang="en-US" altLang="ja-JP" dirty="0">
                <a:solidFill>
                  <a:srgbClr val="116DA6"/>
                </a:solidFill>
                <a:latin typeface="Poppins SemiBold" panose="00000700000000000000" pitchFamily="50" charset="0"/>
                <a:cs typeface="Poppins SemiBold" panose="00000700000000000000" pitchFamily="50" charset="0"/>
              </a:rPr>
              <a:t>Behavioral Awareness using Biological and Environmental Lifelogs</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Measuring Stress through Sensors</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13" name="テキスト ボックス 12">
            <a:extLst>
              <a:ext uri="{FF2B5EF4-FFF2-40B4-BE49-F238E27FC236}">
                <a16:creationId xmlns:a16="http://schemas.microsoft.com/office/drawing/2014/main" id="{B79CE956-496F-C742-869E-3BE0365B1E4F}"/>
              </a:ext>
            </a:extLst>
          </p:cNvPr>
          <p:cNvSpPr txBox="1"/>
          <p:nvPr/>
        </p:nvSpPr>
        <p:spPr>
          <a:xfrm>
            <a:off x="578876" y="1931143"/>
            <a:ext cx="11392991" cy="2308324"/>
          </a:xfrm>
          <a:prstGeom prst="rect">
            <a:avLst/>
          </a:prstGeom>
          <a:noFill/>
        </p:spPr>
        <p:txBody>
          <a:bodyPr wrap="square" rtlCol="0">
            <a:spAutoFit/>
          </a:bodyPr>
          <a:lstStyle/>
          <a:p>
            <a:pPr algn="just"/>
            <a:r>
              <a:rPr kumimoji="1" lang="en-US" altLang="ja-JP" sz="2400" dirty="0"/>
              <a:t>The left side of FFT is the heart rate signal power per unit of time T while the right side represents the ratio of the contribution of each frequency to the total power, S. The magnitude of HF and LF components can be compared from the PSD of each heartbeat. The LF region is between 0.05 Hz and 0.15 Hz, and the HF region is between 0.15 Hz and 0.40 Hz. The integrated values in the range, i.e., the sum of the intensities are defined as LF and HF.</a:t>
            </a:r>
          </a:p>
        </p:txBody>
      </p:sp>
      <p:pic>
        <p:nvPicPr>
          <p:cNvPr id="7" name="図 6">
            <a:extLst>
              <a:ext uri="{FF2B5EF4-FFF2-40B4-BE49-F238E27FC236}">
                <a16:creationId xmlns:a16="http://schemas.microsoft.com/office/drawing/2014/main" id="{43AD8724-D96D-6A4D-AD9F-8AE02E9D6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44" y="4546303"/>
            <a:ext cx="4944311" cy="1610817"/>
          </a:xfrm>
          <a:prstGeom prst="rect">
            <a:avLst/>
          </a:prstGeom>
        </p:spPr>
      </p:pic>
      <p:sp>
        <p:nvSpPr>
          <p:cNvPr id="8" name="テキスト ボックス 7">
            <a:extLst>
              <a:ext uri="{FF2B5EF4-FFF2-40B4-BE49-F238E27FC236}">
                <a16:creationId xmlns:a16="http://schemas.microsoft.com/office/drawing/2014/main" id="{2A120E09-F4C2-904F-A0FD-157D7D4FC13F}"/>
              </a:ext>
            </a:extLst>
          </p:cNvPr>
          <p:cNvSpPr txBox="1"/>
          <p:nvPr/>
        </p:nvSpPr>
        <p:spPr>
          <a:xfrm>
            <a:off x="5520267" y="4382216"/>
            <a:ext cx="6376171" cy="1938992"/>
          </a:xfrm>
          <a:prstGeom prst="rect">
            <a:avLst/>
          </a:prstGeom>
          <a:noFill/>
        </p:spPr>
        <p:txBody>
          <a:bodyPr wrap="square" rtlCol="0">
            <a:spAutoFit/>
          </a:bodyPr>
          <a:lstStyle/>
          <a:p>
            <a:pPr algn="just"/>
            <a:r>
              <a:rPr kumimoji="1" lang="en-US" altLang="ja-JP" sz="2400" dirty="0"/>
              <a:t>It is difficult to standardize the evaluation method of LF/HF due to individual differences and environment, but the criterion presented in Table 1, also applied to the current study, is often used in stress research. It is said to be a relaxed state. </a:t>
            </a:r>
          </a:p>
        </p:txBody>
      </p:sp>
    </p:spTree>
    <p:extLst>
      <p:ext uri="{BB962C8B-B14F-4D97-AF65-F5344CB8AC3E}">
        <p14:creationId xmlns:p14="http://schemas.microsoft.com/office/powerpoint/2010/main" val="58062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A7BD7C-189C-4AD8-A8BE-6714776FB932}"/>
              </a:ext>
            </a:extLst>
          </p:cNvPr>
          <p:cNvSpPr>
            <a:spLocks noGrp="1"/>
          </p:cNvSpPr>
          <p:nvPr>
            <p:ph type="title"/>
          </p:nvPr>
        </p:nvSpPr>
        <p:spPr>
          <a:xfrm>
            <a:off x="493817" y="562722"/>
            <a:ext cx="10797960" cy="1325563"/>
          </a:xfrm>
        </p:spPr>
        <p:txBody>
          <a:bodyPr>
            <a:normAutofit/>
          </a:bodyPr>
          <a:lstStyle/>
          <a:p>
            <a:r>
              <a:rPr lang="en-US" altLang="ja-JP" dirty="0">
                <a:solidFill>
                  <a:srgbClr val="116DA6"/>
                </a:solidFill>
                <a:latin typeface="Poppins SemiBold" panose="00000700000000000000" pitchFamily="50" charset="0"/>
                <a:cs typeface="Poppins SemiBold" panose="00000700000000000000" pitchFamily="50" charset="0"/>
              </a:rPr>
              <a:t>Ambient Intelligence and Modern Society</a:t>
            </a:r>
            <a:br>
              <a:rPr lang="en-US" dirty="0">
                <a:solidFill>
                  <a:srgbClr val="116DA6"/>
                </a:solidFill>
                <a:latin typeface="Poppins SemiBold" panose="00000700000000000000" pitchFamily="50" charset="0"/>
                <a:cs typeface="Poppins SemiBold" panose="00000700000000000000" pitchFamily="50" charset="0"/>
              </a:rPr>
            </a:br>
            <a:r>
              <a:rPr lang="en-US" sz="3200" dirty="0">
                <a:solidFill>
                  <a:srgbClr val="61BC47"/>
                </a:solidFill>
                <a:latin typeface="Poppins SemiBold" panose="00000700000000000000" pitchFamily="50" charset="0"/>
                <a:cs typeface="Poppins SemiBold" panose="00000700000000000000" pitchFamily="50" charset="0"/>
              </a:rPr>
              <a:t>Overview of Ambient Computing</a:t>
            </a:r>
            <a:endParaRPr lang="en-US" dirty="0">
              <a:solidFill>
                <a:srgbClr val="61BC47"/>
              </a:solidFill>
              <a:latin typeface="Poppins SemiBold" panose="00000700000000000000" pitchFamily="50" charset="0"/>
              <a:cs typeface="Poppins SemiBold" panose="00000700000000000000" pitchFamily="50" charset="0"/>
            </a:endParaRPr>
          </a:p>
        </p:txBody>
      </p:sp>
      <p:sp>
        <p:nvSpPr>
          <p:cNvPr id="3" name="テキスト ボックス 2">
            <a:extLst>
              <a:ext uri="{FF2B5EF4-FFF2-40B4-BE49-F238E27FC236}">
                <a16:creationId xmlns:a16="http://schemas.microsoft.com/office/drawing/2014/main" id="{E6FA21E0-EE5D-0C46-A91E-F146B5FBF22C}"/>
              </a:ext>
            </a:extLst>
          </p:cNvPr>
          <p:cNvSpPr txBox="1"/>
          <p:nvPr/>
        </p:nvSpPr>
        <p:spPr>
          <a:xfrm>
            <a:off x="493817" y="1888285"/>
            <a:ext cx="11204366" cy="4524315"/>
          </a:xfrm>
          <a:prstGeom prst="rect">
            <a:avLst/>
          </a:prstGeom>
          <a:noFill/>
        </p:spPr>
        <p:txBody>
          <a:bodyPr wrap="square" rtlCol="0">
            <a:spAutoFit/>
          </a:bodyPr>
          <a:lstStyle/>
          <a:p>
            <a:pPr algn="just"/>
            <a:r>
              <a:rPr kumimoji="1" lang="en-US" altLang="ja-JP" sz="2400" dirty="0"/>
              <a:t>Ambient refers not only to the relationship between the user and the computer but extensive to the user, home appliances used by the user, the place, and the whole environment. One of the research directions on ambient computing is to analyze the movements of users (residents) in detail, predict their behavior patterns, and adjust the startup of electrical appliances to reduce power consumption without user intervention.</a:t>
            </a:r>
          </a:p>
          <a:p>
            <a:pPr algn="just"/>
            <a:endParaRPr kumimoji="1" lang="en-US" altLang="ja-JP" sz="2400" dirty="0"/>
          </a:p>
          <a:p>
            <a:pPr algn="just"/>
            <a:r>
              <a:rPr kumimoji="1" lang="en-US" altLang="ja-JP" sz="2400" dirty="0"/>
              <a:t>The concept of ambient computing is more people-centered in the concept of information and communication. Within the vision of the ambient society, the technology represents many cases involving people directly, for instance, at a workplace or even at homes. Thus, several applications using the technology are in housing and office space-related research. The technology has been attracting attention as a method of providing services to users and solving energy problems.</a:t>
            </a:r>
          </a:p>
        </p:txBody>
      </p:sp>
    </p:spTree>
    <p:extLst>
      <p:ext uri="{BB962C8B-B14F-4D97-AF65-F5344CB8AC3E}">
        <p14:creationId xmlns:p14="http://schemas.microsoft.com/office/powerpoint/2010/main" val="1356767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CA9F382A98E7A40A806ADAD1EC1E57B" ma:contentTypeVersion="8" ma:contentTypeDescription="新しいドキュメントを作成します。" ma:contentTypeScope="" ma:versionID="46870211372707afafe2b5e94dc45fd5">
  <xsd:schema xmlns:xsd="http://www.w3.org/2001/XMLSchema" xmlns:xs="http://www.w3.org/2001/XMLSchema" xmlns:p="http://schemas.microsoft.com/office/2006/metadata/properties" xmlns:ns2="4e380b22-2fdb-4ae1-9613-b00a2cb1c21f" targetNamespace="http://schemas.microsoft.com/office/2006/metadata/properties" ma:root="true" ma:fieldsID="cd03708bde6615403bc3f797cac88f40" ns2:_="">
    <xsd:import namespace="4e380b22-2fdb-4ae1-9613-b00a2cb1c2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80b22-2fdb-4ae1-9613-b00a2cb1c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C2BBD-96CC-4B5A-8443-ABA6E1E6973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e380b22-2fdb-4ae1-9613-b00a2cb1c21f"/>
    <ds:schemaRef ds:uri="http://www.w3.org/XML/1998/namespace"/>
  </ds:schemaRefs>
</ds:datastoreItem>
</file>

<file path=customXml/itemProps2.xml><?xml version="1.0" encoding="utf-8"?>
<ds:datastoreItem xmlns:ds="http://schemas.openxmlformats.org/officeDocument/2006/customXml" ds:itemID="{3CCA1B07-2BFB-4179-B5E7-D1F65AFB285E}">
  <ds:schemaRefs>
    <ds:schemaRef ds:uri="http://schemas.microsoft.com/sharepoint/v3/contenttype/forms"/>
  </ds:schemaRefs>
</ds:datastoreItem>
</file>

<file path=customXml/itemProps3.xml><?xml version="1.0" encoding="utf-8"?>
<ds:datastoreItem xmlns:ds="http://schemas.openxmlformats.org/officeDocument/2006/customXml" ds:itemID="{FC45963C-D99B-4A99-8F9C-106CD4817924}">
  <ds:schemaRefs>
    <ds:schemaRef ds:uri="4e380b22-2fdb-4ae1-9613-b00a2cb1c2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2570</TotalTime>
  <Words>2665</Words>
  <Application>Microsoft Macintosh PowerPoint</Application>
  <PresentationFormat>ワイド画面</PresentationFormat>
  <Paragraphs>107</Paragraphs>
  <Slides>19</Slides>
  <Notes>19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Poppins Light</vt:lpstr>
      <vt:lpstr>Poppins SemiBold</vt:lpstr>
      <vt:lpstr>游ゴシック</vt:lpstr>
      <vt:lpstr>Arial</vt:lpstr>
      <vt:lpstr>Calibri</vt:lpstr>
      <vt:lpstr>Calibri Light</vt:lpstr>
      <vt:lpstr>Office Theme</vt:lpstr>
      <vt:lpstr>Coping Support and Stress Detection  Using Ambient Computing</vt:lpstr>
      <vt:lpstr>PowerPoint プレゼンテーション</vt:lpstr>
      <vt:lpstr>PowerPoint プレゼンテーション</vt:lpstr>
      <vt:lpstr>PowerPoint プレゼンテーション</vt:lpstr>
      <vt:lpstr>Behavioral Awareness using Biological and Environmental Lifelogs Lifelog Collection Using Biometric and Environmental Sensors</vt:lpstr>
      <vt:lpstr>Behavioral Awareness using Biological and Environmental Lifelogs Identification of Behavior by Cluster Analysis </vt:lpstr>
      <vt:lpstr>Behavioral Awareness using Biological and Environmental Lifelogs Measuring Stress through Sensors</vt:lpstr>
      <vt:lpstr>Behavioral Awareness using Biological and Environmental Lifelogs Measuring Stress through Sensors</vt:lpstr>
      <vt:lpstr>Ambient Intelligence and Modern Society Overview of Ambient Computing</vt:lpstr>
      <vt:lpstr>Ambient Intelligence and Modern Society Practicality of Smart Glasses and their Role as Assistive Devices</vt:lpstr>
      <vt:lpstr>Ambient Intelligence and Modern Society Stress and Coping Techniques</vt:lpstr>
      <vt:lpstr>Proposed Method Storing Data on Server</vt:lpstr>
      <vt:lpstr>Proposed Method Storing Data on Server</vt:lpstr>
      <vt:lpstr>Proposed Method Storing Data on Server</vt:lpstr>
      <vt:lpstr>Proposed Method Experimental Results and Discussion</vt:lpstr>
      <vt:lpstr>Proposed Method Experimental Results and Discussion</vt:lpstr>
      <vt:lpstr>Proposed Method Experimental Results and Discussion</vt:lpstr>
      <vt:lpstr>Proposed Method Experimental Results and Discussion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Construction based on Variable Selection of Indicators and Alternative Data in Market Forecasting</dc:title>
  <dc:creator>堂本 絵理</dc:creator>
  <cp:lastModifiedBy>奥原　浩之</cp:lastModifiedBy>
  <cp:revision>168</cp:revision>
  <dcterms:created xsi:type="dcterms:W3CDTF">2020-10-28T07:36:10Z</dcterms:created>
  <dcterms:modified xsi:type="dcterms:W3CDTF">2021-07-06T03:47:48Z</dcterms:modified>
</cp:coreProperties>
</file>