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5" r:id="rId5"/>
    <p:sldId id="266" r:id="rId6"/>
    <p:sldId id="260" r:id="rId7"/>
    <p:sldId id="269" r:id="rId8"/>
    <p:sldId id="270" r:id="rId9"/>
    <p:sldId id="268" r:id="rId10"/>
    <p:sldId id="267" r:id="rId11"/>
    <p:sldId id="273" r:id="rId12"/>
    <p:sldId id="261" r:id="rId13"/>
    <p:sldId id="274" r:id="rId14"/>
    <p:sldId id="275" r:id="rId15"/>
    <p:sldId id="276" r:id="rId16"/>
    <p:sldId id="262" r:id="rId17"/>
    <p:sldId id="277" r:id="rId18"/>
    <p:sldId id="263" r:id="rId19"/>
    <p:sldId id="278" r:id="rId20"/>
    <p:sldId id="279" r:id="rId21"/>
    <p:sldId id="280" r:id="rId22"/>
    <p:sldId id="283" r:id="rId23"/>
    <p:sldId id="281" r:id="rId24"/>
    <p:sldId id="264" r:id="rId25"/>
    <p:sldId id="285" r:id="rId2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5"/>
    <p:restoredTop sz="94746"/>
  </p:normalViewPr>
  <p:slideViewPr>
    <p:cSldViewPr snapToGrid="0" snapToObjects="1">
      <p:cViewPr varScale="1">
        <p:scale>
          <a:sx n="77" d="100"/>
          <a:sy n="77" d="100"/>
        </p:scale>
        <p:origin x="216" y="5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B86DA46-25BF-1D45-82A9-A17CAEF830A9}" type="datetimeFigureOut">
              <a:rPr kumimoji="1" lang="ja-JP" altLang="en-US" smtClean="0"/>
              <a:t>2018/4/17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CDABBF0-2D56-7344-B287-5AE3C5541736}" type="slidenum">
              <a:rPr kumimoji="1" lang="ja-JP" altLang="en-US" smtClean="0"/>
              <a:t>‹#›</a:t>
            </a:fld>
            <a:endParaRPr kumimoji="1" lang="ja-JP" altLang="en-US"/>
          </a:p>
        </p:txBody>
      </p:sp>
    </p:spTree>
    <p:extLst>
      <p:ext uri="{BB962C8B-B14F-4D97-AF65-F5344CB8AC3E}">
        <p14:creationId xmlns:p14="http://schemas.microsoft.com/office/powerpoint/2010/main" val="1459973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B86DA46-25BF-1D45-82A9-A17CAEF830A9}" type="datetimeFigureOut">
              <a:rPr kumimoji="1" lang="ja-JP" altLang="en-US" smtClean="0"/>
              <a:t>2018/4/17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CDABBF0-2D56-7344-B287-5AE3C5541736}" type="slidenum">
              <a:rPr kumimoji="1" lang="ja-JP" altLang="en-US" smtClean="0"/>
              <a:t>‹#›</a:t>
            </a:fld>
            <a:endParaRPr kumimoji="1" lang="ja-JP" altLang="en-US"/>
          </a:p>
        </p:txBody>
      </p:sp>
    </p:spTree>
    <p:extLst>
      <p:ext uri="{BB962C8B-B14F-4D97-AF65-F5344CB8AC3E}">
        <p14:creationId xmlns:p14="http://schemas.microsoft.com/office/powerpoint/2010/main" val="119762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B86DA46-25BF-1D45-82A9-A17CAEF830A9}" type="datetimeFigureOut">
              <a:rPr kumimoji="1" lang="ja-JP" altLang="en-US" smtClean="0"/>
              <a:t>2018/4/17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CDABBF0-2D56-7344-B287-5AE3C5541736}" type="slidenum">
              <a:rPr kumimoji="1" lang="ja-JP" altLang="en-US" smtClean="0"/>
              <a:t>‹#›</a:t>
            </a:fld>
            <a:endParaRPr kumimoji="1" lang="ja-JP" altLang="en-US"/>
          </a:p>
        </p:txBody>
      </p:sp>
    </p:spTree>
    <p:extLst>
      <p:ext uri="{BB962C8B-B14F-4D97-AF65-F5344CB8AC3E}">
        <p14:creationId xmlns:p14="http://schemas.microsoft.com/office/powerpoint/2010/main" val="654126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B86DA46-25BF-1D45-82A9-A17CAEF830A9}" type="datetimeFigureOut">
              <a:rPr kumimoji="1" lang="ja-JP" altLang="en-US" smtClean="0"/>
              <a:t>2018/4/17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CDABBF0-2D56-7344-B287-5AE3C5541736}" type="slidenum">
              <a:rPr kumimoji="1" lang="ja-JP" altLang="en-US" smtClean="0"/>
              <a:t>‹#›</a:t>
            </a:fld>
            <a:endParaRPr kumimoji="1" lang="ja-JP" altLang="en-US"/>
          </a:p>
        </p:txBody>
      </p:sp>
    </p:spTree>
    <p:extLst>
      <p:ext uri="{BB962C8B-B14F-4D97-AF65-F5344CB8AC3E}">
        <p14:creationId xmlns:p14="http://schemas.microsoft.com/office/powerpoint/2010/main" val="469632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B86DA46-25BF-1D45-82A9-A17CAEF830A9}" type="datetimeFigureOut">
              <a:rPr kumimoji="1" lang="ja-JP" altLang="en-US" smtClean="0"/>
              <a:t>2018/4/17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CDABBF0-2D56-7344-B287-5AE3C5541736}" type="slidenum">
              <a:rPr kumimoji="1" lang="ja-JP" altLang="en-US" smtClean="0"/>
              <a:t>‹#›</a:t>
            </a:fld>
            <a:endParaRPr kumimoji="1" lang="ja-JP" altLang="en-US"/>
          </a:p>
        </p:txBody>
      </p:sp>
    </p:spTree>
    <p:extLst>
      <p:ext uri="{BB962C8B-B14F-4D97-AF65-F5344CB8AC3E}">
        <p14:creationId xmlns:p14="http://schemas.microsoft.com/office/powerpoint/2010/main" val="1114117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B86DA46-25BF-1D45-82A9-A17CAEF830A9}" type="datetimeFigureOut">
              <a:rPr kumimoji="1" lang="ja-JP" altLang="en-US" smtClean="0"/>
              <a:t>2018/4/17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CDABBF0-2D56-7344-B287-5AE3C5541736}" type="slidenum">
              <a:rPr kumimoji="1" lang="ja-JP" altLang="en-US" smtClean="0"/>
              <a:t>‹#›</a:t>
            </a:fld>
            <a:endParaRPr kumimoji="1" lang="ja-JP" altLang="en-US"/>
          </a:p>
        </p:txBody>
      </p:sp>
    </p:spTree>
    <p:extLst>
      <p:ext uri="{BB962C8B-B14F-4D97-AF65-F5344CB8AC3E}">
        <p14:creationId xmlns:p14="http://schemas.microsoft.com/office/powerpoint/2010/main" val="1058921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B86DA46-25BF-1D45-82A9-A17CAEF830A9}" type="datetimeFigureOut">
              <a:rPr kumimoji="1" lang="ja-JP" altLang="en-US" smtClean="0"/>
              <a:t>2018/4/17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CDABBF0-2D56-7344-B287-5AE3C5541736}" type="slidenum">
              <a:rPr kumimoji="1" lang="ja-JP" altLang="en-US" smtClean="0"/>
              <a:t>‹#›</a:t>
            </a:fld>
            <a:endParaRPr kumimoji="1" lang="ja-JP" altLang="en-US"/>
          </a:p>
        </p:txBody>
      </p:sp>
    </p:spTree>
    <p:extLst>
      <p:ext uri="{BB962C8B-B14F-4D97-AF65-F5344CB8AC3E}">
        <p14:creationId xmlns:p14="http://schemas.microsoft.com/office/powerpoint/2010/main" val="1089071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B86DA46-25BF-1D45-82A9-A17CAEF830A9}" type="datetimeFigureOut">
              <a:rPr kumimoji="1" lang="ja-JP" altLang="en-US" smtClean="0"/>
              <a:t>2018/4/17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CDABBF0-2D56-7344-B287-5AE3C5541736}" type="slidenum">
              <a:rPr kumimoji="1" lang="ja-JP" altLang="en-US" smtClean="0"/>
              <a:t>‹#›</a:t>
            </a:fld>
            <a:endParaRPr kumimoji="1" lang="ja-JP" altLang="en-US"/>
          </a:p>
        </p:txBody>
      </p:sp>
    </p:spTree>
    <p:extLst>
      <p:ext uri="{BB962C8B-B14F-4D97-AF65-F5344CB8AC3E}">
        <p14:creationId xmlns:p14="http://schemas.microsoft.com/office/powerpoint/2010/main" val="1013963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B86DA46-25BF-1D45-82A9-A17CAEF830A9}" type="datetimeFigureOut">
              <a:rPr kumimoji="1" lang="ja-JP" altLang="en-US" smtClean="0"/>
              <a:t>2018/4/17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CDABBF0-2D56-7344-B287-5AE3C5541736}" type="slidenum">
              <a:rPr kumimoji="1" lang="ja-JP" altLang="en-US" smtClean="0"/>
              <a:t>‹#›</a:t>
            </a:fld>
            <a:endParaRPr kumimoji="1" lang="ja-JP" altLang="en-US"/>
          </a:p>
        </p:txBody>
      </p:sp>
    </p:spTree>
    <p:extLst>
      <p:ext uri="{BB962C8B-B14F-4D97-AF65-F5344CB8AC3E}">
        <p14:creationId xmlns:p14="http://schemas.microsoft.com/office/powerpoint/2010/main" val="1402612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B86DA46-25BF-1D45-82A9-A17CAEF830A9}" type="datetimeFigureOut">
              <a:rPr kumimoji="1" lang="ja-JP" altLang="en-US" smtClean="0"/>
              <a:t>2018/4/17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CDABBF0-2D56-7344-B287-5AE3C5541736}" type="slidenum">
              <a:rPr kumimoji="1" lang="ja-JP" altLang="en-US" smtClean="0"/>
              <a:t>‹#›</a:t>
            </a:fld>
            <a:endParaRPr kumimoji="1" lang="ja-JP" altLang="en-US"/>
          </a:p>
        </p:txBody>
      </p:sp>
    </p:spTree>
    <p:extLst>
      <p:ext uri="{BB962C8B-B14F-4D97-AF65-F5344CB8AC3E}">
        <p14:creationId xmlns:p14="http://schemas.microsoft.com/office/powerpoint/2010/main" val="776781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B86DA46-25BF-1D45-82A9-A17CAEF830A9}" type="datetimeFigureOut">
              <a:rPr kumimoji="1" lang="ja-JP" altLang="en-US" smtClean="0"/>
              <a:t>2018/4/17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CDABBF0-2D56-7344-B287-5AE3C5541736}" type="slidenum">
              <a:rPr kumimoji="1" lang="ja-JP" altLang="en-US" smtClean="0"/>
              <a:t>‹#›</a:t>
            </a:fld>
            <a:endParaRPr kumimoji="1" lang="ja-JP" altLang="en-US"/>
          </a:p>
        </p:txBody>
      </p:sp>
    </p:spTree>
    <p:extLst>
      <p:ext uri="{BB962C8B-B14F-4D97-AF65-F5344CB8AC3E}">
        <p14:creationId xmlns:p14="http://schemas.microsoft.com/office/powerpoint/2010/main" val="8172443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6DA46-25BF-1D45-82A9-A17CAEF830A9}" type="datetimeFigureOut">
              <a:rPr kumimoji="1" lang="ja-JP" altLang="en-US" smtClean="0"/>
              <a:t>2018/4/17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DABBF0-2D56-7344-B287-5AE3C5541736}" type="slidenum">
              <a:rPr kumimoji="1" lang="ja-JP" altLang="en-US" smtClean="0"/>
              <a:t>‹#›</a:t>
            </a:fld>
            <a:endParaRPr kumimoji="1" lang="ja-JP" altLang="en-US"/>
          </a:p>
        </p:txBody>
      </p:sp>
    </p:spTree>
    <p:extLst>
      <p:ext uri="{BB962C8B-B14F-4D97-AF65-F5344CB8AC3E}">
        <p14:creationId xmlns:p14="http://schemas.microsoft.com/office/powerpoint/2010/main" val="1985554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tiff"/><Relationship Id="rId3" Type="http://schemas.openxmlformats.org/officeDocument/2006/relationships/image" Target="../media/image3.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tiff"/><Relationship Id="rId4" Type="http://schemas.openxmlformats.org/officeDocument/2006/relationships/image" Target="../media/image6.tiff"/><Relationship Id="rId1" Type="http://schemas.openxmlformats.org/officeDocument/2006/relationships/slideLayout" Target="../slideLayouts/slideLayout7.xml"/><Relationship Id="rId2" Type="http://schemas.openxmlformats.org/officeDocument/2006/relationships/image" Target="../media/image4.tiff"/></Relationships>
</file>

<file path=ppt/slides/_rels/slide14.xml.rels><?xml version="1.0" encoding="UTF-8" standalone="yes"?>
<Relationships xmlns="http://schemas.openxmlformats.org/package/2006/relationships"><Relationship Id="rId3" Type="http://schemas.openxmlformats.org/officeDocument/2006/relationships/image" Target="../media/image8.tiff"/><Relationship Id="rId4" Type="http://schemas.openxmlformats.org/officeDocument/2006/relationships/image" Target="../media/image9.tiff"/><Relationship Id="rId1" Type="http://schemas.openxmlformats.org/officeDocument/2006/relationships/slideLayout" Target="../slideLayouts/slideLayout7.xml"/><Relationship Id="rId2" Type="http://schemas.openxmlformats.org/officeDocument/2006/relationships/image" Target="../media/image7.tiff"/></Relationships>
</file>

<file path=ppt/slides/_rels/slide15.xml.rels><?xml version="1.0" encoding="UTF-8" standalone="yes"?>
<Relationships xmlns="http://schemas.openxmlformats.org/package/2006/relationships"><Relationship Id="rId3" Type="http://schemas.openxmlformats.org/officeDocument/2006/relationships/image" Target="../media/image11.tiff"/><Relationship Id="rId4" Type="http://schemas.openxmlformats.org/officeDocument/2006/relationships/image" Target="../media/image12.tiff"/><Relationship Id="rId5" Type="http://schemas.openxmlformats.org/officeDocument/2006/relationships/image" Target="../media/image13.tiff"/><Relationship Id="rId6" Type="http://schemas.openxmlformats.org/officeDocument/2006/relationships/image" Target="../media/image14.tiff"/><Relationship Id="rId1" Type="http://schemas.openxmlformats.org/officeDocument/2006/relationships/slideLayout" Target="../slideLayouts/slideLayout7.xml"/><Relationship Id="rId2" Type="http://schemas.openxmlformats.org/officeDocument/2006/relationships/image" Target="../media/image10.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tiff"/><Relationship Id="rId4" Type="http://schemas.openxmlformats.org/officeDocument/2006/relationships/image" Target="../media/image17.tiff"/><Relationship Id="rId5" Type="http://schemas.openxmlformats.org/officeDocument/2006/relationships/image" Target="../media/image18.tiff"/><Relationship Id="rId1" Type="http://schemas.openxmlformats.org/officeDocument/2006/relationships/slideLayout" Target="../slideLayouts/slideLayout7.xml"/><Relationship Id="rId2" Type="http://schemas.openxmlformats.org/officeDocument/2006/relationships/image" Target="../media/image15.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tiff"/><Relationship Id="rId3" Type="http://schemas.openxmlformats.org/officeDocument/2006/relationships/image" Target="../media/image20.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tiff"/><Relationship Id="rId3" Type="http://schemas.openxmlformats.org/officeDocument/2006/relationships/image" Target="../media/image22.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tiff"/><Relationship Id="rId3" Type="http://schemas.openxmlformats.org/officeDocument/2006/relationships/image" Target="../media/image24.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tiff"/><Relationship Id="rId3" Type="http://schemas.openxmlformats.org/officeDocument/2006/relationships/image" Target="../media/image26.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4912" y="1499251"/>
            <a:ext cx="12057088" cy="2387600"/>
          </a:xfrm>
        </p:spPr>
        <p:txBody>
          <a:bodyPr>
            <a:normAutofit/>
          </a:bodyPr>
          <a:lstStyle/>
          <a:p>
            <a:r>
              <a:rPr kumimoji="1" lang="ja-JP" altLang="en-US" sz="4400" b="1" dirty="0" smtClean="0">
                <a:latin typeface="Hiragino Kaku Gothic Pro W3" charset="-128"/>
                <a:ea typeface="Hiragino Kaku Gothic Pro W3" charset="-128"/>
                <a:cs typeface="Hiragino Kaku Gothic Pro W3" charset="-128"/>
              </a:rPr>
              <a:t>新しいネオコグトロン型ネットワークと</a:t>
            </a:r>
            <a:br>
              <a:rPr kumimoji="1" lang="ja-JP" altLang="en-US" sz="4400" b="1" dirty="0" smtClean="0">
                <a:latin typeface="Hiragino Kaku Gothic Pro W3" charset="-128"/>
                <a:ea typeface="Hiragino Kaku Gothic Pro W3" charset="-128"/>
                <a:cs typeface="Hiragino Kaku Gothic Pro W3" charset="-128"/>
              </a:rPr>
            </a:br>
            <a:r>
              <a:rPr kumimoji="1" lang="en-US" altLang="ja-JP" sz="4400" b="1" dirty="0" smtClean="0">
                <a:latin typeface="Hiragino Kaku Gothic Pro W3" charset="-128"/>
                <a:ea typeface="Hiragino Kaku Gothic Pro W3" charset="-128"/>
                <a:cs typeface="Hiragino Kaku Gothic Pro W3" charset="-128"/>
              </a:rPr>
              <a:t>ICA</a:t>
            </a:r>
            <a:r>
              <a:rPr kumimoji="1" lang="ja-JP" altLang="en-US" sz="4400" b="1" dirty="0" smtClean="0">
                <a:latin typeface="Hiragino Kaku Gothic Pro W3" charset="-128"/>
                <a:ea typeface="Hiragino Kaku Gothic Pro W3" charset="-128"/>
                <a:cs typeface="Hiragino Kaku Gothic Pro W3" charset="-128"/>
              </a:rPr>
              <a:t>・</a:t>
            </a:r>
            <a:r>
              <a:rPr kumimoji="1" lang="en-US" altLang="ja-JP" sz="4400" b="1" dirty="0" smtClean="0">
                <a:latin typeface="Hiragino Kaku Gothic Pro W3" charset="-128"/>
                <a:ea typeface="Hiragino Kaku Gothic Pro W3" charset="-128"/>
                <a:cs typeface="Hiragino Kaku Gothic Pro W3" charset="-128"/>
              </a:rPr>
              <a:t>PCA</a:t>
            </a:r>
            <a:r>
              <a:rPr kumimoji="1" lang="ja-JP" altLang="en-US" sz="4400" b="1" dirty="0" smtClean="0">
                <a:latin typeface="Hiragino Kaku Gothic Pro W3" charset="-128"/>
                <a:ea typeface="Hiragino Kaku Gothic Pro W3" charset="-128"/>
                <a:cs typeface="Hiragino Kaku Gothic Pro W3" charset="-128"/>
              </a:rPr>
              <a:t>を用いた学習法</a:t>
            </a:r>
            <a:endParaRPr kumimoji="1" lang="ja-JP" altLang="en-US" sz="4400" b="1" dirty="0">
              <a:latin typeface="Hiragino Kaku Gothic Pro W3" charset="-128"/>
              <a:ea typeface="Hiragino Kaku Gothic Pro W3" charset="-128"/>
              <a:cs typeface="Hiragino Kaku Gothic Pro W3" charset="-128"/>
            </a:endParaRPr>
          </a:p>
        </p:txBody>
      </p:sp>
    </p:spTree>
    <p:extLst>
      <p:ext uri="{BB962C8B-B14F-4D97-AF65-F5344CB8AC3E}">
        <p14:creationId xmlns:p14="http://schemas.microsoft.com/office/powerpoint/2010/main" val="618379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71708" y="239842"/>
            <a:ext cx="10058400" cy="2677656"/>
          </a:xfrm>
          <a:prstGeom prst="rect">
            <a:avLst/>
          </a:prstGeom>
          <a:noFill/>
        </p:spPr>
        <p:txBody>
          <a:bodyPr wrap="square" rtlCol="0">
            <a:spAutoFit/>
          </a:bodyPr>
          <a:lstStyle/>
          <a:p>
            <a:r>
              <a:rPr kumimoji="1" lang="ja-JP" altLang="en-US" sz="2800" dirty="0" smtClean="0">
                <a:solidFill>
                  <a:srgbClr val="0070C0"/>
                </a:solidFill>
              </a:rPr>
              <a:t>ネオコグニトロン</a:t>
            </a:r>
          </a:p>
          <a:p>
            <a:endParaRPr lang="ja-JP" altLang="en-US" sz="2800" dirty="0"/>
          </a:p>
          <a:p>
            <a:r>
              <a:rPr lang="ja-JP" altLang="en-US" sz="2800" dirty="0"/>
              <a:t>視覚パターン認識に関する階層型神経回路モデル</a:t>
            </a:r>
          </a:p>
          <a:p>
            <a:endParaRPr lang="ja-JP" altLang="en-US" sz="2800" dirty="0"/>
          </a:p>
          <a:p>
            <a:r>
              <a:rPr kumimoji="1" lang="ja-JP" altLang="en-US" sz="2800" dirty="0" smtClean="0"/>
              <a:t>特徴を抽出する</a:t>
            </a:r>
            <a:r>
              <a:rPr kumimoji="1" lang="en-US" altLang="ja-JP" sz="2800" dirty="0" smtClean="0"/>
              <a:t>S</a:t>
            </a:r>
            <a:r>
              <a:rPr kumimoji="1" lang="ja-JP" altLang="en-US" sz="2800" dirty="0" smtClean="0"/>
              <a:t>層と特徴の位置ずれを吸収する</a:t>
            </a:r>
            <a:r>
              <a:rPr kumimoji="1" lang="en-US" altLang="ja-JP" sz="2800" dirty="0" smtClean="0"/>
              <a:t>C</a:t>
            </a:r>
            <a:r>
              <a:rPr kumimoji="1" lang="ja-JP" altLang="en-US" sz="2800" dirty="0" smtClean="0"/>
              <a:t>層が交互に並んでいる</a:t>
            </a:r>
            <a:endParaRPr kumimoji="1" lang="ja-JP" altLang="en-US" sz="2800" dirty="0"/>
          </a:p>
        </p:txBody>
      </p:sp>
      <p:pic>
        <p:nvPicPr>
          <p:cNvPr id="4" name="図 3"/>
          <p:cNvPicPr>
            <a:picLocks noChangeAspect="1"/>
          </p:cNvPicPr>
          <p:nvPr/>
        </p:nvPicPr>
        <p:blipFill>
          <a:blip r:embed="rId2"/>
          <a:stretch>
            <a:fillRect/>
          </a:stretch>
        </p:blipFill>
        <p:spPr>
          <a:xfrm>
            <a:off x="3051018" y="2917498"/>
            <a:ext cx="5099779" cy="3535387"/>
          </a:xfrm>
          <a:prstGeom prst="rect">
            <a:avLst/>
          </a:prstGeom>
        </p:spPr>
      </p:pic>
    </p:spTree>
    <p:extLst>
      <p:ext uri="{BB962C8B-B14F-4D97-AF65-F5344CB8AC3E}">
        <p14:creationId xmlns:p14="http://schemas.microsoft.com/office/powerpoint/2010/main" val="1152086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764499" y="3776570"/>
            <a:ext cx="10043410" cy="226446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4" name="正方形/長方形 13"/>
          <p:cNvSpPr/>
          <p:nvPr/>
        </p:nvSpPr>
        <p:spPr>
          <a:xfrm>
            <a:off x="764499" y="794479"/>
            <a:ext cx="10043410" cy="2743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1146746" y="1031851"/>
            <a:ext cx="10043410" cy="1077218"/>
          </a:xfrm>
          <a:prstGeom prst="rect">
            <a:avLst/>
          </a:prstGeom>
          <a:noFill/>
        </p:spPr>
        <p:txBody>
          <a:bodyPr wrap="square" rtlCol="0">
            <a:spAutoFit/>
          </a:bodyPr>
          <a:lstStyle/>
          <a:p>
            <a:r>
              <a:rPr kumimoji="1" lang="en-US" altLang="ja-JP" sz="2800" b="1" dirty="0" smtClean="0"/>
              <a:t>S</a:t>
            </a:r>
            <a:r>
              <a:rPr kumimoji="1" lang="ja-JP" altLang="en-US" sz="2800" b="1" dirty="0" smtClean="0"/>
              <a:t>層における特徴抽出</a:t>
            </a:r>
          </a:p>
          <a:p>
            <a:endParaRPr kumimoji="1" lang="ja-JP" altLang="en-US" dirty="0" smtClean="0"/>
          </a:p>
          <a:p>
            <a:endParaRPr kumimoji="1" lang="ja-JP" altLang="en-US" dirty="0"/>
          </a:p>
        </p:txBody>
      </p:sp>
      <p:pic>
        <p:nvPicPr>
          <p:cNvPr id="4" name="図 3"/>
          <p:cNvPicPr>
            <a:picLocks noChangeAspect="1"/>
          </p:cNvPicPr>
          <p:nvPr/>
        </p:nvPicPr>
        <p:blipFill>
          <a:blip r:embed="rId2"/>
          <a:stretch>
            <a:fillRect/>
          </a:stretch>
        </p:blipFill>
        <p:spPr>
          <a:xfrm>
            <a:off x="3003653" y="1866614"/>
            <a:ext cx="5486400" cy="1066800"/>
          </a:xfrm>
          <a:prstGeom prst="rect">
            <a:avLst/>
          </a:prstGeom>
        </p:spPr>
      </p:pic>
      <p:pic>
        <p:nvPicPr>
          <p:cNvPr id="5" name="図 4"/>
          <p:cNvPicPr>
            <a:picLocks noChangeAspect="1"/>
          </p:cNvPicPr>
          <p:nvPr/>
        </p:nvPicPr>
        <p:blipFill>
          <a:blip r:embed="rId3"/>
          <a:stretch>
            <a:fillRect/>
          </a:stretch>
        </p:blipFill>
        <p:spPr>
          <a:xfrm>
            <a:off x="1746353" y="2106527"/>
            <a:ext cx="1257300" cy="533400"/>
          </a:xfrm>
          <a:prstGeom prst="rect">
            <a:avLst/>
          </a:prstGeom>
        </p:spPr>
      </p:pic>
      <p:sp>
        <p:nvSpPr>
          <p:cNvPr id="7" name="テキスト ボックス 6"/>
          <p:cNvSpPr txBox="1"/>
          <p:nvPr/>
        </p:nvSpPr>
        <p:spPr>
          <a:xfrm>
            <a:off x="5044191" y="2928531"/>
            <a:ext cx="3728492" cy="369332"/>
          </a:xfrm>
          <a:prstGeom prst="rect">
            <a:avLst/>
          </a:prstGeom>
          <a:noFill/>
        </p:spPr>
        <p:txBody>
          <a:bodyPr wrap="square" rtlCol="0">
            <a:spAutoFit/>
          </a:bodyPr>
          <a:lstStyle/>
          <a:p>
            <a:r>
              <a:rPr kumimoji="1" lang="ja-JP" altLang="en-US" dirty="0" smtClean="0">
                <a:solidFill>
                  <a:srgbClr val="FF0000"/>
                </a:solidFill>
              </a:rPr>
              <a:t>結合重み　　　　</a:t>
            </a:r>
            <a:r>
              <a:rPr kumimoji="1" lang="ja-JP" altLang="en-US" dirty="0" smtClean="0">
                <a:solidFill>
                  <a:srgbClr val="FFC000"/>
                </a:solidFill>
              </a:rPr>
              <a:t>前段の</a:t>
            </a:r>
            <a:r>
              <a:rPr kumimoji="1" lang="en-US" altLang="ja-JP" dirty="0" smtClean="0">
                <a:solidFill>
                  <a:srgbClr val="FFC000"/>
                </a:solidFill>
              </a:rPr>
              <a:t>C</a:t>
            </a:r>
            <a:r>
              <a:rPr kumimoji="1" lang="ja-JP" altLang="en-US" dirty="0" smtClean="0">
                <a:solidFill>
                  <a:srgbClr val="FFC000"/>
                </a:solidFill>
              </a:rPr>
              <a:t>細胞</a:t>
            </a:r>
            <a:endParaRPr kumimoji="1" lang="ja-JP" altLang="en-US" dirty="0">
              <a:solidFill>
                <a:srgbClr val="FFC000"/>
              </a:solidFill>
            </a:endParaRPr>
          </a:p>
        </p:txBody>
      </p:sp>
      <p:sp>
        <p:nvSpPr>
          <p:cNvPr id="8" name="テキスト ボックス 7"/>
          <p:cNvSpPr txBox="1"/>
          <p:nvPr/>
        </p:nvSpPr>
        <p:spPr>
          <a:xfrm>
            <a:off x="1146746" y="3996802"/>
            <a:ext cx="8559384" cy="1231106"/>
          </a:xfrm>
          <a:prstGeom prst="rect">
            <a:avLst/>
          </a:prstGeom>
          <a:noFill/>
        </p:spPr>
        <p:txBody>
          <a:bodyPr wrap="square" rtlCol="0">
            <a:spAutoFit/>
          </a:bodyPr>
          <a:lstStyle/>
          <a:p>
            <a:r>
              <a:rPr lang="en-US" altLang="ja-JP" sz="2800" b="1" dirty="0" smtClean="0"/>
              <a:t>C</a:t>
            </a:r>
            <a:r>
              <a:rPr lang="ja-JP" altLang="en-US" sz="2800" b="1" dirty="0" smtClean="0"/>
              <a:t>層における情報統合</a:t>
            </a:r>
          </a:p>
          <a:p>
            <a:endParaRPr lang="ja-JP" altLang="en-US" sz="2800" b="1" dirty="0" smtClean="0"/>
          </a:p>
          <a:p>
            <a:endParaRPr kumimoji="1" lang="ja-JP" altLang="en-US" dirty="0" smtClean="0"/>
          </a:p>
        </p:txBody>
      </p:sp>
      <p:sp>
        <p:nvSpPr>
          <p:cNvPr id="10" name="テキスト ボックス 9"/>
          <p:cNvSpPr txBox="1"/>
          <p:nvPr/>
        </p:nvSpPr>
        <p:spPr>
          <a:xfrm>
            <a:off x="1746353" y="4790323"/>
            <a:ext cx="8844197" cy="1231106"/>
          </a:xfrm>
          <a:prstGeom prst="rect">
            <a:avLst/>
          </a:prstGeom>
          <a:noFill/>
        </p:spPr>
        <p:txBody>
          <a:bodyPr wrap="square" rtlCol="0">
            <a:spAutoFit/>
          </a:bodyPr>
          <a:lstStyle/>
          <a:p>
            <a:r>
              <a:rPr lang="ja-JP" altLang="en-US" sz="2800" dirty="0"/>
              <a:t>画像縮小アルゴリズムである縮小元領域内平均値法　　を用いて</a:t>
            </a:r>
            <a:r>
              <a:rPr lang="en-US" altLang="ja-JP" sz="2800" dirty="0"/>
              <a:t>C</a:t>
            </a:r>
            <a:r>
              <a:rPr lang="ja-JP" altLang="en-US" sz="2800" dirty="0"/>
              <a:t>層についての出力値計算を行う</a:t>
            </a:r>
          </a:p>
          <a:p>
            <a:endParaRPr kumimoji="1" lang="ja-JP" altLang="en-US" dirty="0"/>
          </a:p>
        </p:txBody>
      </p:sp>
    </p:spTree>
    <p:extLst>
      <p:ext uri="{BB962C8B-B14F-4D97-AF65-F5344CB8AC3E}">
        <p14:creationId xmlns:p14="http://schemas.microsoft.com/office/powerpoint/2010/main" val="1047454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34518" y="434713"/>
            <a:ext cx="10553076" cy="6247864"/>
          </a:xfrm>
          <a:prstGeom prst="rect">
            <a:avLst/>
          </a:prstGeom>
          <a:noFill/>
        </p:spPr>
        <p:txBody>
          <a:bodyPr wrap="square" rtlCol="0">
            <a:spAutoFit/>
          </a:bodyPr>
          <a:lstStyle/>
          <a:p>
            <a:r>
              <a:rPr kumimoji="1" lang="ja-JP" altLang="en-US" sz="4800" b="1" u="sng" dirty="0" smtClean="0">
                <a:latin typeface="Hiragino Kaku Gothic Pro W3" charset="-128"/>
                <a:ea typeface="Hiragino Kaku Gothic Pro W3" charset="-128"/>
                <a:cs typeface="Hiragino Kaku Gothic Pro W3" charset="-128"/>
              </a:rPr>
              <a:t>発表の流れ</a:t>
            </a:r>
          </a:p>
          <a:p>
            <a:endParaRPr kumimoji="1" lang="ja-JP" altLang="en-US" sz="4400" dirty="0" smtClean="0">
              <a:latin typeface="Hiragino Kaku Gothic Pro W3" charset="-128"/>
              <a:ea typeface="Hiragino Kaku Gothic Pro W3" charset="-128"/>
              <a:cs typeface="Hiragino Kaku Gothic Pro W3" charset="-128"/>
            </a:endParaRPr>
          </a:p>
          <a:p>
            <a:r>
              <a:rPr kumimoji="1" lang="ja-JP" altLang="en-US" sz="4400" dirty="0" smtClean="0">
                <a:solidFill>
                  <a:schemeClr val="bg2">
                    <a:lumMod val="90000"/>
                  </a:schemeClr>
                </a:solidFill>
                <a:latin typeface="Hiragino Kaku Gothic Pro W3" charset="-128"/>
                <a:ea typeface="Hiragino Kaku Gothic Pro W3" charset="-128"/>
                <a:cs typeface="Hiragino Kaku Gothic Pro W3" charset="-128"/>
              </a:rPr>
              <a:t>・あらまし</a:t>
            </a:r>
          </a:p>
          <a:p>
            <a:r>
              <a:rPr kumimoji="1" lang="ja-JP" altLang="en-US" sz="4400" dirty="0" smtClean="0">
                <a:solidFill>
                  <a:schemeClr val="bg2">
                    <a:lumMod val="90000"/>
                  </a:schemeClr>
                </a:solidFill>
                <a:latin typeface="Hiragino Kaku Gothic Pro W3" charset="-128"/>
                <a:ea typeface="Hiragino Kaku Gothic Pro W3" charset="-128"/>
                <a:cs typeface="Hiragino Kaku Gothic Pro W3" charset="-128"/>
              </a:rPr>
              <a:t>・背景</a:t>
            </a:r>
          </a:p>
          <a:p>
            <a:r>
              <a:rPr kumimoji="1" lang="ja-JP" altLang="en-US" sz="4400" dirty="0" smtClean="0">
                <a:solidFill>
                  <a:schemeClr val="bg2">
                    <a:lumMod val="90000"/>
                  </a:schemeClr>
                </a:solidFill>
                <a:latin typeface="Hiragino Kaku Gothic Pro W3" charset="-128"/>
                <a:ea typeface="Hiragino Kaku Gothic Pro W3" charset="-128"/>
                <a:cs typeface="Hiragino Kaku Gothic Pro W3" charset="-128"/>
              </a:rPr>
              <a:t>・ネオコグニトロン型ネットワーク</a:t>
            </a:r>
          </a:p>
          <a:p>
            <a:r>
              <a:rPr kumimoji="1" lang="ja-JP" altLang="en-US" sz="4400" dirty="0" smtClean="0">
                <a:latin typeface="Hiragino Kaku Gothic Pro W3" charset="-128"/>
                <a:ea typeface="Hiragino Kaku Gothic Pro W3" charset="-128"/>
                <a:cs typeface="Hiragino Kaku Gothic Pro W3" charset="-128"/>
              </a:rPr>
              <a:t>・特徴ベクトルの学習法</a:t>
            </a:r>
          </a:p>
          <a:p>
            <a:r>
              <a:rPr kumimoji="1" lang="ja-JP" altLang="en-US" sz="4400" dirty="0" smtClean="0">
                <a:solidFill>
                  <a:schemeClr val="bg2">
                    <a:lumMod val="90000"/>
                  </a:schemeClr>
                </a:solidFill>
                <a:latin typeface="Hiragino Kaku Gothic Pro W3" charset="-128"/>
                <a:ea typeface="Hiragino Kaku Gothic Pro W3" charset="-128"/>
                <a:cs typeface="Hiragino Kaku Gothic Pro W3" charset="-128"/>
              </a:rPr>
              <a:t>・パターン判別法</a:t>
            </a:r>
          </a:p>
          <a:p>
            <a:r>
              <a:rPr kumimoji="1" lang="ja-JP" altLang="en-US" sz="4400" dirty="0" smtClean="0">
                <a:solidFill>
                  <a:schemeClr val="bg2">
                    <a:lumMod val="90000"/>
                  </a:schemeClr>
                </a:solidFill>
                <a:latin typeface="Hiragino Kaku Gothic Pro W3" charset="-128"/>
                <a:ea typeface="Hiragino Kaku Gothic Pro W3" charset="-128"/>
                <a:cs typeface="Hiragino Kaku Gothic Pro W3" charset="-128"/>
              </a:rPr>
              <a:t>・実験</a:t>
            </a:r>
          </a:p>
          <a:p>
            <a:r>
              <a:rPr kumimoji="1" lang="ja-JP" altLang="en-US" sz="4400" dirty="0" smtClean="0">
                <a:solidFill>
                  <a:schemeClr val="bg2">
                    <a:lumMod val="90000"/>
                  </a:schemeClr>
                </a:solidFill>
                <a:latin typeface="Hiragino Kaku Gothic Pro W3" charset="-128"/>
                <a:ea typeface="Hiragino Kaku Gothic Pro W3" charset="-128"/>
                <a:cs typeface="Hiragino Kaku Gothic Pro W3" charset="-128"/>
              </a:rPr>
              <a:t>・結論</a:t>
            </a:r>
            <a:endParaRPr kumimoji="1" lang="ja-JP" altLang="en-US" sz="4400" dirty="0">
              <a:solidFill>
                <a:schemeClr val="bg2">
                  <a:lumMod val="90000"/>
                </a:schemeClr>
              </a:solidFill>
              <a:latin typeface="Hiragino Kaku Gothic Pro W3" charset="-128"/>
              <a:ea typeface="Hiragino Kaku Gothic Pro W3" charset="-128"/>
              <a:cs typeface="Hiragino Kaku Gothic Pro W3" charset="-128"/>
            </a:endParaRPr>
          </a:p>
        </p:txBody>
      </p:sp>
    </p:spTree>
    <p:extLst>
      <p:ext uri="{BB962C8B-B14F-4D97-AF65-F5344CB8AC3E}">
        <p14:creationId xmlns:p14="http://schemas.microsoft.com/office/powerpoint/2010/main" val="1767061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3222885" y="4719268"/>
            <a:ext cx="3753787" cy="85432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正方形/長方形 8"/>
          <p:cNvSpPr/>
          <p:nvPr/>
        </p:nvSpPr>
        <p:spPr>
          <a:xfrm>
            <a:off x="2737161" y="2054927"/>
            <a:ext cx="4721901" cy="86265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テキスト ボックス 1"/>
          <p:cNvSpPr txBox="1"/>
          <p:nvPr/>
        </p:nvSpPr>
        <p:spPr>
          <a:xfrm>
            <a:off x="1281658" y="845491"/>
            <a:ext cx="9218951" cy="954107"/>
          </a:xfrm>
          <a:prstGeom prst="rect">
            <a:avLst/>
          </a:prstGeom>
          <a:noFill/>
        </p:spPr>
        <p:txBody>
          <a:bodyPr wrap="square" rtlCol="0">
            <a:spAutoFit/>
          </a:bodyPr>
          <a:lstStyle/>
          <a:p>
            <a:r>
              <a:rPr kumimoji="1" lang="ja-JP" altLang="en-US" sz="2800" dirty="0" smtClean="0"/>
              <a:t>学習用パターン</a:t>
            </a:r>
            <a:r>
              <a:rPr kumimoji="1" lang="en-US" altLang="ja-JP" sz="2800" dirty="0" smtClean="0"/>
              <a:t>μ</a:t>
            </a:r>
            <a:r>
              <a:rPr kumimoji="1" lang="ja-JP" altLang="en-US" sz="2800" dirty="0" smtClean="0"/>
              <a:t>を提示したときの入力ベクトルを列ベクトルとして持つサンプル行列</a:t>
            </a:r>
            <a:endParaRPr kumimoji="1" lang="ja-JP" altLang="en-US" sz="2800" dirty="0"/>
          </a:p>
        </p:txBody>
      </p:sp>
      <p:pic>
        <p:nvPicPr>
          <p:cNvPr id="3" name="図 2"/>
          <p:cNvPicPr>
            <a:picLocks noChangeAspect="1"/>
          </p:cNvPicPr>
          <p:nvPr/>
        </p:nvPicPr>
        <p:blipFill>
          <a:blip r:embed="rId2"/>
          <a:stretch>
            <a:fillRect/>
          </a:stretch>
        </p:blipFill>
        <p:spPr>
          <a:xfrm>
            <a:off x="3014272" y="2130181"/>
            <a:ext cx="3962400" cy="787400"/>
          </a:xfrm>
          <a:prstGeom prst="rect">
            <a:avLst/>
          </a:prstGeom>
        </p:spPr>
      </p:pic>
      <p:sp>
        <p:nvSpPr>
          <p:cNvPr id="4" name="テキスト ボックス 3"/>
          <p:cNvSpPr txBox="1"/>
          <p:nvPr/>
        </p:nvSpPr>
        <p:spPr>
          <a:xfrm>
            <a:off x="1281658" y="3248165"/>
            <a:ext cx="8304551" cy="954107"/>
          </a:xfrm>
          <a:prstGeom prst="rect">
            <a:avLst/>
          </a:prstGeom>
          <a:noFill/>
        </p:spPr>
        <p:txBody>
          <a:bodyPr wrap="square" rtlCol="0">
            <a:spAutoFit/>
          </a:bodyPr>
          <a:lstStyle/>
          <a:p>
            <a:r>
              <a:rPr kumimoji="1" lang="ja-JP" altLang="en-US" sz="2800" dirty="0" smtClean="0"/>
              <a:t>更に、すべてのパターン対するサンプル行列</a:t>
            </a:r>
          </a:p>
          <a:p>
            <a:r>
              <a:rPr kumimoji="1" lang="ja-JP" altLang="en-US" sz="2800" dirty="0" smtClean="0"/>
              <a:t>全学習パターンをｎとする</a:t>
            </a:r>
            <a:endParaRPr kumimoji="1" lang="ja-JP" altLang="en-US" sz="2800" dirty="0"/>
          </a:p>
        </p:txBody>
      </p:sp>
      <p:pic>
        <p:nvPicPr>
          <p:cNvPr id="5" name="図 4"/>
          <p:cNvPicPr>
            <a:picLocks noChangeAspect="1"/>
          </p:cNvPicPr>
          <p:nvPr/>
        </p:nvPicPr>
        <p:blipFill>
          <a:blip r:embed="rId3"/>
          <a:stretch>
            <a:fillRect/>
          </a:stretch>
        </p:blipFill>
        <p:spPr>
          <a:xfrm>
            <a:off x="3485213" y="4826951"/>
            <a:ext cx="3020518" cy="638956"/>
          </a:xfrm>
          <a:prstGeom prst="rect">
            <a:avLst/>
          </a:prstGeom>
        </p:spPr>
      </p:pic>
      <p:sp>
        <p:nvSpPr>
          <p:cNvPr id="7" name="テキスト ボックス 6"/>
          <p:cNvSpPr txBox="1"/>
          <p:nvPr/>
        </p:nvSpPr>
        <p:spPr>
          <a:xfrm>
            <a:off x="8706369" y="2610522"/>
            <a:ext cx="3086518" cy="369332"/>
          </a:xfrm>
          <a:prstGeom prst="rect">
            <a:avLst/>
          </a:prstGeom>
          <a:noFill/>
        </p:spPr>
        <p:txBody>
          <a:bodyPr wrap="square" rtlCol="0">
            <a:spAutoFit/>
          </a:bodyPr>
          <a:lstStyle/>
          <a:p>
            <a:r>
              <a:rPr kumimoji="1" lang="ja-JP" altLang="en-US" dirty="0" smtClean="0"/>
              <a:t>・・・　前段の出力値のベクトル</a:t>
            </a:r>
            <a:endParaRPr kumimoji="1" lang="ja-JP" altLang="en-US" dirty="0"/>
          </a:p>
        </p:txBody>
      </p:sp>
      <p:pic>
        <p:nvPicPr>
          <p:cNvPr id="8" name="図 7"/>
          <p:cNvPicPr>
            <a:picLocks noChangeAspect="1"/>
          </p:cNvPicPr>
          <p:nvPr/>
        </p:nvPicPr>
        <p:blipFill>
          <a:blip r:embed="rId4"/>
          <a:stretch>
            <a:fillRect/>
          </a:stretch>
        </p:blipFill>
        <p:spPr>
          <a:xfrm>
            <a:off x="7940414" y="2565326"/>
            <a:ext cx="765955" cy="427510"/>
          </a:xfrm>
          <a:prstGeom prst="rect">
            <a:avLst/>
          </a:prstGeom>
        </p:spPr>
      </p:pic>
    </p:spTree>
    <p:extLst>
      <p:ext uri="{BB962C8B-B14F-4D97-AF65-F5344CB8AC3E}">
        <p14:creationId xmlns:p14="http://schemas.microsoft.com/office/powerpoint/2010/main" val="552280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329784" y="1299172"/>
            <a:ext cx="5861154" cy="1885448"/>
          </a:xfrm>
          <a:prstGeom prst="rec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テキスト ボックス 1"/>
          <p:cNvSpPr txBox="1"/>
          <p:nvPr/>
        </p:nvSpPr>
        <p:spPr>
          <a:xfrm>
            <a:off x="929389" y="330292"/>
            <a:ext cx="8829207" cy="646331"/>
          </a:xfrm>
          <a:prstGeom prst="rect">
            <a:avLst/>
          </a:prstGeom>
          <a:noFill/>
        </p:spPr>
        <p:txBody>
          <a:bodyPr wrap="square" rtlCol="0">
            <a:spAutoFit/>
          </a:bodyPr>
          <a:lstStyle/>
          <a:p>
            <a:r>
              <a:rPr kumimoji="1" lang="en-US" altLang="ja-JP" sz="3600" b="1" u="sng" dirty="0" smtClean="0">
                <a:latin typeface="+mn-ea"/>
              </a:rPr>
              <a:t>PCA</a:t>
            </a:r>
            <a:r>
              <a:rPr kumimoji="1" lang="ja-JP" altLang="en-US" sz="3600" b="1" u="sng" dirty="0" smtClean="0">
                <a:latin typeface="+mn-ea"/>
              </a:rPr>
              <a:t>を用いた学習</a:t>
            </a:r>
            <a:endParaRPr kumimoji="1" lang="ja-JP" altLang="en-US" sz="3600" b="1" u="sng" dirty="0">
              <a:latin typeface="+mn-ea"/>
            </a:endParaRPr>
          </a:p>
        </p:txBody>
      </p:sp>
      <p:pic>
        <p:nvPicPr>
          <p:cNvPr id="3" name="図 2"/>
          <p:cNvPicPr>
            <a:picLocks noChangeAspect="1"/>
          </p:cNvPicPr>
          <p:nvPr/>
        </p:nvPicPr>
        <p:blipFill>
          <a:blip r:embed="rId2"/>
          <a:stretch>
            <a:fillRect/>
          </a:stretch>
        </p:blipFill>
        <p:spPr>
          <a:xfrm>
            <a:off x="929389" y="1903571"/>
            <a:ext cx="5091347" cy="1281049"/>
          </a:xfrm>
          <a:prstGeom prst="rect">
            <a:avLst/>
          </a:prstGeom>
        </p:spPr>
      </p:pic>
      <p:sp>
        <p:nvSpPr>
          <p:cNvPr id="4" name="テキスト ボックス 3"/>
          <p:cNvSpPr txBox="1"/>
          <p:nvPr/>
        </p:nvSpPr>
        <p:spPr>
          <a:xfrm>
            <a:off x="449705" y="1299172"/>
            <a:ext cx="5156617" cy="523220"/>
          </a:xfrm>
          <a:prstGeom prst="rect">
            <a:avLst/>
          </a:prstGeom>
          <a:noFill/>
        </p:spPr>
        <p:txBody>
          <a:bodyPr wrap="square" rtlCol="0">
            <a:spAutoFit/>
          </a:bodyPr>
          <a:lstStyle/>
          <a:p>
            <a:r>
              <a:rPr kumimoji="1" lang="ja-JP" altLang="en-US" sz="2800" dirty="0" smtClean="0"/>
              <a:t>サンプル行列の共分散行列</a:t>
            </a:r>
            <a:endParaRPr kumimoji="1" lang="ja-JP" altLang="en-US" sz="2800" dirty="0"/>
          </a:p>
        </p:txBody>
      </p:sp>
      <p:pic>
        <p:nvPicPr>
          <p:cNvPr id="5" name="図 4"/>
          <p:cNvPicPr>
            <a:picLocks noChangeAspect="1"/>
          </p:cNvPicPr>
          <p:nvPr/>
        </p:nvPicPr>
        <p:blipFill>
          <a:blip r:embed="rId3"/>
          <a:stretch>
            <a:fillRect/>
          </a:stretch>
        </p:blipFill>
        <p:spPr>
          <a:xfrm>
            <a:off x="8122064" y="2382842"/>
            <a:ext cx="2388642" cy="975180"/>
          </a:xfrm>
          <a:prstGeom prst="rect">
            <a:avLst/>
          </a:prstGeom>
        </p:spPr>
      </p:pic>
      <p:sp>
        <p:nvSpPr>
          <p:cNvPr id="6" name="テキスト ボックス 5"/>
          <p:cNvSpPr txBox="1"/>
          <p:nvPr/>
        </p:nvSpPr>
        <p:spPr>
          <a:xfrm>
            <a:off x="6790543" y="1872564"/>
            <a:ext cx="7036269" cy="369332"/>
          </a:xfrm>
          <a:prstGeom prst="rect">
            <a:avLst/>
          </a:prstGeom>
          <a:noFill/>
        </p:spPr>
        <p:txBody>
          <a:bodyPr wrap="square" rtlCol="0">
            <a:spAutoFit/>
          </a:bodyPr>
          <a:lstStyle/>
          <a:p>
            <a:r>
              <a:rPr kumimoji="1" lang="ja-JP" altLang="en-US" dirty="0" smtClean="0"/>
              <a:t>サンプル行列の列ベクトルの平均ベクトル</a:t>
            </a:r>
            <a:endParaRPr kumimoji="1" lang="ja-JP" altLang="en-US" dirty="0"/>
          </a:p>
        </p:txBody>
      </p:sp>
      <p:sp>
        <p:nvSpPr>
          <p:cNvPr id="7" name="テキスト ボックス 6"/>
          <p:cNvSpPr txBox="1"/>
          <p:nvPr/>
        </p:nvSpPr>
        <p:spPr>
          <a:xfrm>
            <a:off x="1371598" y="3531423"/>
            <a:ext cx="7944787" cy="2246769"/>
          </a:xfrm>
          <a:prstGeom prst="rect">
            <a:avLst/>
          </a:prstGeom>
          <a:noFill/>
        </p:spPr>
        <p:txBody>
          <a:bodyPr wrap="square" rtlCol="0">
            <a:spAutoFit/>
          </a:bodyPr>
          <a:lstStyle/>
          <a:p>
            <a:r>
              <a:rPr kumimoji="1" lang="ja-JP" altLang="en-US" sz="2800" dirty="0" smtClean="0"/>
              <a:t>共分散行列を固有値展開することで、</a:t>
            </a:r>
          </a:p>
          <a:p>
            <a:r>
              <a:rPr kumimoji="1" lang="ja-JP" altLang="en-US" sz="2800" dirty="0" smtClean="0">
                <a:solidFill>
                  <a:srgbClr val="FF0000"/>
                </a:solidFill>
              </a:rPr>
              <a:t>固有値</a:t>
            </a:r>
            <a:r>
              <a:rPr kumimoji="1" lang="ja-JP" altLang="en-US" sz="2800" dirty="0" smtClean="0"/>
              <a:t>と</a:t>
            </a:r>
            <a:r>
              <a:rPr kumimoji="1" lang="ja-JP" altLang="en-US" sz="2800" dirty="0" smtClean="0">
                <a:solidFill>
                  <a:srgbClr val="FF0000"/>
                </a:solidFill>
              </a:rPr>
              <a:t>固有ベクトル</a:t>
            </a:r>
            <a:r>
              <a:rPr kumimoji="1" lang="ja-JP" altLang="en-US" sz="2800" dirty="0" smtClean="0"/>
              <a:t>を求める</a:t>
            </a:r>
            <a:endParaRPr lang="ja-JP" altLang="en-US" sz="2800" dirty="0"/>
          </a:p>
          <a:p>
            <a:endParaRPr kumimoji="1" lang="ja-JP" altLang="en-US" sz="2800" dirty="0" smtClean="0"/>
          </a:p>
          <a:p>
            <a:r>
              <a:rPr kumimoji="1" lang="ja-JP" altLang="en-US" sz="2800" dirty="0" smtClean="0"/>
              <a:t>固有値の大きいもの</a:t>
            </a:r>
            <a:r>
              <a:rPr kumimoji="1" lang="en-US" altLang="ja-JP" sz="2800" dirty="0" smtClean="0"/>
              <a:t>K</a:t>
            </a:r>
            <a:r>
              <a:rPr kumimoji="1" lang="ja-JP" altLang="en-US" sz="2800" dirty="0" smtClean="0"/>
              <a:t>個を特徴ベクトルとして採用する</a:t>
            </a:r>
            <a:endParaRPr kumimoji="1" lang="ja-JP" altLang="en-US" sz="2800" dirty="0"/>
          </a:p>
        </p:txBody>
      </p:sp>
      <p:pic>
        <p:nvPicPr>
          <p:cNvPr id="8" name="図 7"/>
          <p:cNvPicPr>
            <a:picLocks noChangeAspect="1"/>
          </p:cNvPicPr>
          <p:nvPr/>
        </p:nvPicPr>
        <p:blipFill>
          <a:blip r:embed="rId4"/>
          <a:stretch>
            <a:fillRect/>
          </a:stretch>
        </p:blipFill>
        <p:spPr>
          <a:xfrm>
            <a:off x="2784941" y="5778192"/>
            <a:ext cx="5118100" cy="800100"/>
          </a:xfrm>
          <a:prstGeom prst="rect">
            <a:avLst/>
          </a:prstGeom>
        </p:spPr>
      </p:pic>
    </p:spTree>
    <p:extLst>
      <p:ext uri="{BB962C8B-B14F-4D97-AF65-F5344CB8AC3E}">
        <p14:creationId xmlns:p14="http://schemas.microsoft.com/office/powerpoint/2010/main" val="1612406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628597" y="1042795"/>
            <a:ext cx="8905148" cy="5672798"/>
          </a:xfrm>
          <a:prstGeom prst="rec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テキスト ボックス 2"/>
          <p:cNvSpPr txBox="1"/>
          <p:nvPr/>
        </p:nvSpPr>
        <p:spPr>
          <a:xfrm>
            <a:off x="539647" y="233428"/>
            <a:ext cx="10478125" cy="646331"/>
          </a:xfrm>
          <a:prstGeom prst="rect">
            <a:avLst/>
          </a:prstGeom>
          <a:noFill/>
        </p:spPr>
        <p:txBody>
          <a:bodyPr wrap="square" rtlCol="0">
            <a:spAutoFit/>
          </a:bodyPr>
          <a:lstStyle/>
          <a:p>
            <a:r>
              <a:rPr kumimoji="1" lang="en-US" altLang="ja-JP" sz="3600" u="sng" dirty="0" smtClean="0"/>
              <a:t>ICA</a:t>
            </a:r>
            <a:r>
              <a:rPr kumimoji="1" lang="ja-JP" altLang="en-US" sz="3600" u="sng" dirty="0" smtClean="0"/>
              <a:t>を用いた学習</a:t>
            </a:r>
            <a:endParaRPr kumimoji="1" lang="ja-JP" altLang="en-US" sz="3600" u="sng" dirty="0"/>
          </a:p>
        </p:txBody>
      </p:sp>
      <p:sp>
        <p:nvSpPr>
          <p:cNvPr id="4" name="テキスト ボックス 3"/>
          <p:cNvSpPr txBox="1"/>
          <p:nvPr/>
        </p:nvSpPr>
        <p:spPr>
          <a:xfrm>
            <a:off x="685800" y="1042795"/>
            <a:ext cx="7375161" cy="369332"/>
          </a:xfrm>
          <a:prstGeom prst="rect">
            <a:avLst/>
          </a:prstGeom>
          <a:noFill/>
        </p:spPr>
        <p:txBody>
          <a:bodyPr wrap="square" rtlCol="0">
            <a:spAutoFit/>
          </a:bodyPr>
          <a:lstStyle/>
          <a:p>
            <a:r>
              <a:rPr kumimoji="1" lang="ja-JP" altLang="en-US" dirty="0" smtClean="0"/>
              <a:t>サンプル行列に対しして</a:t>
            </a:r>
            <a:r>
              <a:rPr kumimoji="1" lang="ja-JP" altLang="en-US" dirty="0" smtClean="0">
                <a:solidFill>
                  <a:srgbClr val="FF0000"/>
                </a:solidFill>
              </a:rPr>
              <a:t>白色化行列</a:t>
            </a:r>
            <a:r>
              <a:rPr kumimoji="1" lang="ja-JP" altLang="en-US" dirty="0" smtClean="0"/>
              <a:t>を作用させる</a:t>
            </a:r>
            <a:endParaRPr kumimoji="1" lang="ja-JP" altLang="en-US" dirty="0"/>
          </a:p>
        </p:txBody>
      </p:sp>
      <p:pic>
        <p:nvPicPr>
          <p:cNvPr id="5" name="図 4"/>
          <p:cNvPicPr>
            <a:picLocks noChangeAspect="1"/>
          </p:cNvPicPr>
          <p:nvPr/>
        </p:nvPicPr>
        <p:blipFill>
          <a:blip r:embed="rId2"/>
          <a:stretch>
            <a:fillRect/>
          </a:stretch>
        </p:blipFill>
        <p:spPr>
          <a:xfrm>
            <a:off x="1794551" y="1449027"/>
            <a:ext cx="3107233" cy="762369"/>
          </a:xfrm>
          <a:prstGeom prst="rect">
            <a:avLst/>
          </a:prstGeom>
        </p:spPr>
      </p:pic>
      <p:pic>
        <p:nvPicPr>
          <p:cNvPr id="6" name="図 5"/>
          <p:cNvPicPr>
            <a:picLocks noChangeAspect="1"/>
          </p:cNvPicPr>
          <p:nvPr/>
        </p:nvPicPr>
        <p:blipFill>
          <a:blip r:embed="rId3"/>
          <a:stretch>
            <a:fillRect/>
          </a:stretch>
        </p:blipFill>
        <p:spPr>
          <a:xfrm>
            <a:off x="1794551" y="2967732"/>
            <a:ext cx="2387705" cy="799408"/>
          </a:xfrm>
          <a:prstGeom prst="rect">
            <a:avLst/>
          </a:prstGeom>
        </p:spPr>
      </p:pic>
      <p:sp>
        <p:nvSpPr>
          <p:cNvPr id="7" name="テキスト ボックス 6"/>
          <p:cNvSpPr txBox="1"/>
          <p:nvPr/>
        </p:nvSpPr>
        <p:spPr>
          <a:xfrm>
            <a:off x="685800" y="2285392"/>
            <a:ext cx="7562538" cy="646331"/>
          </a:xfrm>
          <a:prstGeom prst="rect">
            <a:avLst/>
          </a:prstGeom>
          <a:noFill/>
        </p:spPr>
        <p:txBody>
          <a:bodyPr wrap="square" rtlCol="0">
            <a:spAutoFit/>
          </a:bodyPr>
          <a:lstStyle/>
          <a:p>
            <a:r>
              <a:rPr kumimoji="1" lang="ja-JP" altLang="en-US" dirty="0" smtClean="0"/>
              <a:t>白色化行列は、固有ベクトル行列と固有値ベクトル行列を用いて以下の式で与えられる</a:t>
            </a:r>
            <a:endParaRPr kumimoji="1" lang="ja-JP" altLang="en-US" dirty="0"/>
          </a:p>
        </p:txBody>
      </p:sp>
      <p:sp>
        <p:nvSpPr>
          <p:cNvPr id="9" name="テキスト ボックス 8"/>
          <p:cNvSpPr txBox="1"/>
          <p:nvPr/>
        </p:nvSpPr>
        <p:spPr>
          <a:xfrm>
            <a:off x="628597" y="3804988"/>
            <a:ext cx="8754256" cy="646331"/>
          </a:xfrm>
          <a:prstGeom prst="rect">
            <a:avLst/>
          </a:prstGeom>
          <a:noFill/>
        </p:spPr>
        <p:txBody>
          <a:bodyPr wrap="square" rtlCol="0">
            <a:spAutoFit/>
          </a:bodyPr>
          <a:lstStyle/>
          <a:p>
            <a:r>
              <a:rPr kumimoji="1" lang="ja-JP" altLang="en-US" dirty="0" smtClean="0"/>
              <a:t>白色化されたサンプル行列が、統計的に独立な信号源と混合行列から生成されると仮定すると</a:t>
            </a:r>
            <a:endParaRPr kumimoji="1" lang="ja-JP" altLang="en-US" dirty="0"/>
          </a:p>
        </p:txBody>
      </p:sp>
      <p:pic>
        <p:nvPicPr>
          <p:cNvPr id="10" name="図 9"/>
          <p:cNvPicPr>
            <a:picLocks noChangeAspect="1"/>
          </p:cNvPicPr>
          <p:nvPr/>
        </p:nvPicPr>
        <p:blipFill>
          <a:blip r:embed="rId4"/>
          <a:stretch>
            <a:fillRect/>
          </a:stretch>
        </p:blipFill>
        <p:spPr>
          <a:xfrm>
            <a:off x="1794551" y="4437488"/>
            <a:ext cx="1403609" cy="481530"/>
          </a:xfrm>
          <a:prstGeom prst="rect">
            <a:avLst/>
          </a:prstGeom>
        </p:spPr>
      </p:pic>
      <p:sp>
        <p:nvSpPr>
          <p:cNvPr id="11" name="テキスト ボックス 10"/>
          <p:cNvSpPr txBox="1"/>
          <p:nvPr/>
        </p:nvSpPr>
        <p:spPr>
          <a:xfrm>
            <a:off x="779489" y="5086895"/>
            <a:ext cx="8754256" cy="1200329"/>
          </a:xfrm>
          <a:prstGeom prst="rect">
            <a:avLst/>
          </a:prstGeom>
          <a:noFill/>
        </p:spPr>
        <p:txBody>
          <a:bodyPr wrap="square" rtlCol="0">
            <a:spAutoFit/>
          </a:bodyPr>
          <a:lstStyle/>
          <a:p>
            <a:r>
              <a:rPr kumimoji="1" lang="ja-JP" altLang="en-US" dirty="0" smtClean="0"/>
              <a:t>混合行列の一般化逆行列　　　　　　　　を</a:t>
            </a:r>
            <a:r>
              <a:rPr kumimoji="1" lang="en-US" altLang="ja-JP" dirty="0" err="1" smtClean="0">
                <a:solidFill>
                  <a:srgbClr val="FF0000"/>
                </a:solidFill>
              </a:rPr>
              <a:t>FastICA</a:t>
            </a:r>
            <a:r>
              <a:rPr kumimoji="1" lang="ja-JP" altLang="en-US" dirty="0" smtClean="0">
                <a:solidFill>
                  <a:srgbClr val="FF0000"/>
                </a:solidFill>
              </a:rPr>
              <a:t>アルゴリズム</a:t>
            </a:r>
            <a:r>
              <a:rPr kumimoji="1" lang="ja-JP" altLang="en-US" dirty="0" smtClean="0"/>
              <a:t>を用いて推定する</a:t>
            </a:r>
          </a:p>
          <a:p>
            <a:endParaRPr lang="ja-JP" altLang="en-US" dirty="0"/>
          </a:p>
          <a:p>
            <a:r>
              <a:rPr kumimoji="1" lang="en-US" altLang="ja-JP" dirty="0" err="1" smtClean="0"/>
              <a:t>FastICA</a:t>
            </a:r>
            <a:r>
              <a:rPr kumimoji="1" lang="ja-JP" altLang="en-US" dirty="0" smtClean="0"/>
              <a:t>で推定された逆行列と白色化行列の積が</a:t>
            </a:r>
            <a:r>
              <a:rPr kumimoji="1" lang="en-US" altLang="ja-JP" dirty="0" smtClean="0"/>
              <a:t>ICA</a:t>
            </a:r>
            <a:r>
              <a:rPr kumimoji="1" lang="ja-JP" altLang="en-US" dirty="0" smtClean="0"/>
              <a:t>で求められる特徴ベクトルとなる</a:t>
            </a:r>
          </a:p>
          <a:p>
            <a:endParaRPr kumimoji="1" lang="ja-JP" altLang="en-US" dirty="0"/>
          </a:p>
        </p:txBody>
      </p:sp>
      <p:pic>
        <p:nvPicPr>
          <p:cNvPr id="12" name="図 11"/>
          <p:cNvPicPr>
            <a:picLocks noChangeAspect="1"/>
          </p:cNvPicPr>
          <p:nvPr/>
        </p:nvPicPr>
        <p:blipFill>
          <a:blip r:embed="rId5"/>
          <a:stretch>
            <a:fillRect/>
          </a:stretch>
        </p:blipFill>
        <p:spPr>
          <a:xfrm>
            <a:off x="3444302" y="5124581"/>
            <a:ext cx="1070860" cy="331646"/>
          </a:xfrm>
          <a:prstGeom prst="rect">
            <a:avLst/>
          </a:prstGeom>
        </p:spPr>
      </p:pic>
      <p:pic>
        <p:nvPicPr>
          <p:cNvPr id="13" name="図 12"/>
          <p:cNvPicPr>
            <a:picLocks noChangeAspect="1"/>
          </p:cNvPicPr>
          <p:nvPr/>
        </p:nvPicPr>
        <p:blipFill>
          <a:blip r:embed="rId6"/>
          <a:stretch>
            <a:fillRect/>
          </a:stretch>
        </p:blipFill>
        <p:spPr>
          <a:xfrm>
            <a:off x="1794551" y="6197849"/>
            <a:ext cx="3644588" cy="407161"/>
          </a:xfrm>
          <a:prstGeom prst="rect">
            <a:avLst/>
          </a:prstGeom>
        </p:spPr>
      </p:pic>
    </p:spTree>
    <p:extLst>
      <p:ext uri="{BB962C8B-B14F-4D97-AF65-F5344CB8AC3E}">
        <p14:creationId xmlns:p14="http://schemas.microsoft.com/office/powerpoint/2010/main" val="1364824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24459" y="434713"/>
            <a:ext cx="10553076" cy="6247864"/>
          </a:xfrm>
          <a:prstGeom prst="rect">
            <a:avLst/>
          </a:prstGeom>
          <a:noFill/>
        </p:spPr>
        <p:txBody>
          <a:bodyPr wrap="square" rtlCol="0">
            <a:spAutoFit/>
          </a:bodyPr>
          <a:lstStyle/>
          <a:p>
            <a:r>
              <a:rPr kumimoji="1" lang="ja-JP" altLang="en-US" sz="4800" b="1" u="sng" dirty="0" smtClean="0">
                <a:latin typeface="Hiragino Kaku Gothic Pro W3" charset="-128"/>
                <a:ea typeface="Hiragino Kaku Gothic Pro W3" charset="-128"/>
                <a:cs typeface="Hiragino Kaku Gothic Pro W3" charset="-128"/>
              </a:rPr>
              <a:t>発表の流れ</a:t>
            </a:r>
          </a:p>
          <a:p>
            <a:endParaRPr kumimoji="1" lang="ja-JP" altLang="en-US" sz="4400" dirty="0" smtClean="0">
              <a:latin typeface="Hiragino Kaku Gothic Pro W3" charset="-128"/>
              <a:ea typeface="Hiragino Kaku Gothic Pro W3" charset="-128"/>
              <a:cs typeface="Hiragino Kaku Gothic Pro W3" charset="-128"/>
            </a:endParaRPr>
          </a:p>
          <a:p>
            <a:r>
              <a:rPr kumimoji="1" lang="ja-JP" altLang="en-US" sz="4400" dirty="0" smtClean="0">
                <a:solidFill>
                  <a:schemeClr val="bg2">
                    <a:lumMod val="90000"/>
                  </a:schemeClr>
                </a:solidFill>
                <a:latin typeface="Hiragino Kaku Gothic Pro W3" charset="-128"/>
                <a:ea typeface="Hiragino Kaku Gothic Pro W3" charset="-128"/>
                <a:cs typeface="Hiragino Kaku Gothic Pro W3" charset="-128"/>
              </a:rPr>
              <a:t>・あらまし</a:t>
            </a:r>
          </a:p>
          <a:p>
            <a:r>
              <a:rPr kumimoji="1" lang="ja-JP" altLang="en-US" sz="4400" dirty="0" smtClean="0">
                <a:solidFill>
                  <a:schemeClr val="bg2">
                    <a:lumMod val="90000"/>
                  </a:schemeClr>
                </a:solidFill>
                <a:latin typeface="Hiragino Kaku Gothic Pro W3" charset="-128"/>
                <a:ea typeface="Hiragino Kaku Gothic Pro W3" charset="-128"/>
                <a:cs typeface="Hiragino Kaku Gothic Pro W3" charset="-128"/>
              </a:rPr>
              <a:t>・背景</a:t>
            </a:r>
          </a:p>
          <a:p>
            <a:r>
              <a:rPr kumimoji="1" lang="ja-JP" altLang="en-US" sz="4400" dirty="0" smtClean="0">
                <a:solidFill>
                  <a:schemeClr val="bg2">
                    <a:lumMod val="90000"/>
                  </a:schemeClr>
                </a:solidFill>
                <a:latin typeface="Hiragino Kaku Gothic Pro W3" charset="-128"/>
                <a:ea typeface="Hiragino Kaku Gothic Pro W3" charset="-128"/>
                <a:cs typeface="Hiragino Kaku Gothic Pro W3" charset="-128"/>
              </a:rPr>
              <a:t>・ネオコグニトロン型ネットワーク</a:t>
            </a:r>
          </a:p>
          <a:p>
            <a:r>
              <a:rPr kumimoji="1" lang="ja-JP" altLang="en-US" sz="4400" dirty="0" smtClean="0">
                <a:solidFill>
                  <a:schemeClr val="bg2">
                    <a:lumMod val="90000"/>
                  </a:schemeClr>
                </a:solidFill>
                <a:latin typeface="Hiragino Kaku Gothic Pro W3" charset="-128"/>
                <a:ea typeface="Hiragino Kaku Gothic Pro W3" charset="-128"/>
                <a:cs typeface="Hiragino Kaku Gothic Pro W3" charset="-128"/>
              </a:rPr>
              <a:t>・特徴ベクトルの学習法</a:t>
            </a:r>
          </a:p>
          <a:p>
            <a:r>
              <a:rPr kumimoji="1" lang="ja-JP" altLang="en-US" sz="4400" b="1" dirty="0" smtClean="0">
                <a:latin typeface="Hiragino Kaku Gothic Pro W3" charset="-128"/>
                <a:ea typeface="Hiragino Kaku Gothic Pro W3" charset="-128"/>
                <a:cs typeface="Hiragino Kaku Gothic Pro W3" charset="-128"/>
              </a:rPr>
              <a:t>・パターン判別法</a:t>
            </a:r>
          </a:p>
          <a:p>
            <a:r>
              <a:rPr kumimoji="1" lang="ja-JP" altLang="en-US" sz="4400" dirty="0" smtClean="0">
                <a:solidFill>
                  <a:schemeClr val="bg2">
                    <a:lumMod val="90000"/>
                  </a:schemeClr>
                </a:solidFill>
                <a:latin typeface="Hiragino Kaku Gothic Pro W3" charset="-128"/>
                <a:ea typeface="Hiragino Kaku Gothic Pro W3" charset="-128"/>
                <a:cs typeface="Hiragino Kaku Gothic Pro W3" charset="-128"/>
              </a:rPr>
              <a:t>・実験</a:t>
            </a:r>
          </a:p>
          <a:p>
            <a:r>
              <a:rPr kumimoji="1" lang="ja-JP" altLang="en-US" sz="4400" dirty="0" smtClean="0">
                <a:solidFill>
                  <a:schemeClr val="bg2">
                    <a:lumMod val="90000"/>
                  </a:schemeClr>
                </a:solidFill>
                <a:latin typeface="Hiragino Kaku Gothic Pro W3" charset="-128"/>
                <a:ea typeface="Hiragino Kaku Gothic Pro W3" charset="-128"/>
                <a:cs typeface="Hiragino Kaku Gothic Pro W3" charset="-128"/>
              </a:rPr>
              <a:t>・結論</a:t>
            </a:r>
            <a:endParaRPr kumimoji="1" lang="ja-JP" altLang="en-US" sz="4400" dirty="0">
              <a:solidFill>
                <a:schemeClr val="bg2">
                  <a:lumMod val="90000"/>
                </a:schemeClr>
              </a:solidFill>
              <a:latin typeface="Hiragino Kaku Gothic Pro W3" charset="-128"/>
              <a:ea typeface="Hiragino Kaku Gothic Pro W3" charset="-128"/>
              <a:cs typeface="Hiragino Kaku Gothic Pro W3" charset="-128"/>
            </a:endParaRPr>
          </a:p>
        </p:txBody>
      </p:sp>
    </p:spTree>
    <p:extLst>
      <p:ext uri="{BB962C8B-B14F-4D97-AF65-F5344CB8AC3E}">
        <p14:creationId xmlns:p14="http://schemas.microsoft.com/office/powerpoint/2010/main" val="1533301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69824" y="1139252"/>
            <a:ext cx="11317573" cy="5201587"/>
          </a:xfrm>
          <a:prstGeom prst="rec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テキスト ボックス 1"/>
          <p:cNvSpPr txBox="1"/>
          <p:nvPr/>
        </p:nvSpPr>
        <p:spPr>
          <a:xfrm>
            <a:off x="434714" y="314793"/>
            <a:ext cx="7899817" cy="646331"/>
          </a:xfrm>
          <a:prstGeom prst="rect">
            <a:avLst/>
          </a:prstGeom>
          <a:noFill/>
        </p:spPr>
        <p:txBody>
          <a:bodyPr wrap="square" rtlCol="0">
            <a:spAutoFit/>
          </a:bodyPr>
          <a:lstStyle/>
          <a:p>
            <a:r>
              <a:rPr kumimoji="1" lang="ja-JP" altLang="en-US" sz="3600" b="1" u="sng" dirty="0" smtClean="0"/>
              <a:t>最終段におけるパターン判別法</a:t>
            </a:r>
            <a:endParaRPr kumimoji="1" lang="ja-JP" altLang="en-US" sz="3600" b="1" u="sng" dirty="0"/>
          </a:p>
        </p:txBody>
      </p:sp>
      <p:sp>
        <p:nvSpPr>
          <p:cNvPr id="3" name="テキスト ボックス 2"/>
          <p:cNvSpPr txBox="1"/>
          <p:nvPr/>
        </p:nvSpPr>
        <p:spPr>
          <a:xfrm>
            <a:off x="269824" y="1139252"/>
            <a:ext cx="5801193" cy="2769989"/>
          </a:xfrm>
          <a:prstGeom prst="rect">
            <a:avLst/>
          </a:prstGeom>
          <a:noFill/>
        </p:spPr>
        <p:txBody>
          <a:bodyPr wrap="square" rtlCol="0">
            <a:spAutoFit/>
          </a:bodyPr>
          <a:lstStyle/>
          <a:p>
            <a:r>
              <a:rPr kumimoji="1" lang="ja-JP" altLang="en-US" dirty="0" smtClean="0"/>
              <a:t>教師あり学習の手法として</a:t>
            </a:r>
            <a:r>
              <a:rPr kumimoji="1" lang="ja-JP" altLang="en-US" dirty="0" smtClean="0">
                <a:solidFill>
                  <a:srgbClr val="FF0000"/>
                </a:solidFill>
              </a:rPr>
              <a:t>部分空間法</a:t>
            </a:r>
            <a:r>
              <a:rPr kumimoji="1" lang="ja-JP" altLang="en-US" dirty="0" smtClean="0"/>
              <a:t>を適用する</a:t>
            </a:r>
          </a:p>
          <a:p>
            <a:endParaRPr lang="ja-JP" altLang="en-US" dirty="0"/>
          </a:p>
          <a:p>
            <a:r>
              <a:rPr kumimoji="1" lang="ja-JP" altLang="en-US" dirty="0" smtClean="0"/>
              <a:t>最終段である</a:t>
            </a:r>
            <a:r>
              <a:rPr kumimoji="1" lang="en-US" altLang="ja-JP" dirty="0" smtClean="0"/>
              <a:t>U</a:t>
            </a:r>
            <a:r>
              <a:rPr kumimoji="1" lang="en-US" altLang="ja-JP" baseline="-25000" dirty="0" smtClean="0"/>
              <a:t>3</a:t>
            </a:r>
            <a:r>
              <a:rPr kumimoji="1" lang="ja-JP" altLang="en-US" dirty="0" smtClean="0"/>
              <a:t>層には、入力パターンのカテゴリー数に対応した</a:t>
            </a:r>
            <a:r>
              <a:rPr kumimoji="1" lang="en-US" altLang="ja-JP" dirty="0" smtClean="0"/>
              <a:t>J</a:t>
            </a:r>
            <a:r>
              <a:rPr kumimoji="1" lang="ja-JP" altLang="en-US" dirty="0" smtClean="0"/>
              <a:t>個の層を設ける</a:t>
            </a:r>
          </a:p>
          <a:p>
            <a:endParaRPr lang="ja-JP" altLang="en-US" baseline="-25000" dirty="0"/>
          </a:p>
          <a:p>
            <a:r>
              <a:rPr kumimoji="1" lang="ja-JP" altLang="en-US" dirty="0" smtClean="0"/>
              <a:t>求めた特徴ベクトルを前段の出力のサンプル行列を用いて計算する</a:t>
            </a:r>
          </a:p>
          <a:p>
            <a:endParaRPr lang="ja-JP" altLang="en-US" dirty="0"/>
          </a:p>
          <a:p>
            <a:r>
              <a:rPr kumimoji="1" lang="ja-JP" altLang="en-US" dirty="0" smtClean="0"/>
              <a:t>まず、サンプル行列の自己相関行列を求める</a:t>
            </a:r>
          </a:p>
          <a:p>
            <a:endParaRPr kumimoji="1" lang="ja-JP" altLang="en-US" dirty="0" smtClean="0"/>
          </a:p>
        </p:txBody>
      </p:sp>
      <p:pic>
        <p:nvPicPr>
          <p:cNvPr id="4" name="図 3"/>
          <p:cNvPicPr>
            <a:picLocks noChangeAspect="1"/>
          </p:cNvPicPr>
          <p:nvPr/>
        </p:nvPicPr>
        <p:blipFill>
          <a:blip r:embed="rId2"/>
          <a:stretch>
            <a:fillRect/>
          </a:stretch>
        </p:blipFill>
        <p:spPr>
          <a:xfrm>
            <a:off x="884420" y="3719895"/>
            <a:ext cx="2362200" cy="749300"/>
          </a:xfrm>
          <a:prstGeom prst="rect">
            <a:avLst/>
          </a:prstGeom>
        </p:spPr>
      </p:pic>
      <p:sp>
        <p:nvSpPr>
          <p:cNvPr id="5" name="テキスト ボックス 4"/>
          <p:cNvSpPr txBox="1"/>
          <p:nvPr/>
        </p:nvSpPr>
        <p:spPr>
          <a:xfrm>
            <a:off x="374755" y="4653568"/>
            <a:ext cx="5591330" cy="923330"/>
          </a:xfrm>
          <a:prstGeom prst="rect">
            <a:avLst/>
          </a:prstGeom>
          <a:noFill/>
        </p:spPr>
        <p:txBody>
          <a:bodyPr wrap="square" rtlCol="0">
            <a:spAutoFit/>
          </a:bodyPr>
          <a:lstStyle/>
          <a:p>
            <a:r>
              <a:rPr kumimoji="1" lang="ja-JP" altLang="en-US" dirty="0" smtClean="0"/>
              <a:t>求めた自己相関行列を固有値展開することにより得られた固有ベクトルがカテゴリーｊを区別するための特徴ベクトルに対応する</a:t>
            </a:r>
            <a:endParaRPr kumimoji="1" lang="ja-JP" altLang="en-US" dirty="0"/>
          </a:p>
        </p:txBody>
      </p:sp>
      <p:pic>
        <p:nvPicPr>
          <p:cNvPr id="9" name="図 8"/>
          <p:cNvPicPr>
            <a:picLocks noChangeAspect="1"/>
          </p:cNvPicPr>
          <p:nvPr/>
        </p:nvPicPr>
        <p:blipFill>
          <a:blip r:embed="rId3"/>
          <a:stretch>
            <a:fillRect/>
          </a:stretch>
        </p:blipFill>
        <p:spPr>
          <a:xfrm>
            <a:off x="884420" y="5754498"/>
            <a:ext cx="3619500" cy="393700"/>
          </a:xfrm>
          <a:prstGeom prst="rect">
            <a:avLst/>
          </a:prstGeom>
        </p:spPr>
      </p:pic>
      <p:sp>
        <p:nvSpPr>
          <p:cNvPr id="10" name="テキスト ボックス 9"/>
          <p:cNvSpPr txBox="1"/>
          <p:nvPr/>
        </p:nvSpPr>
        <p:spPr>
          <a:xfrm>
            <a:off x="6610662" y="1139252"/>
            <a:ext cx="4631961" cy="923330"/>
          </a:xfrm>
          <a:prstGeom prst="rect">
            <a:avLst/>
          </a:prstGeom>
          <a:noFill/>
        </p:spPr>
        <p:txBody>
          <a:bodyPr wrap="square" rtlCol="0">
            <a:spAutoFit/>
          </a:bodyPr>
          <a:lstStyle/>
          <a:p>
            <a:r>
              <a:rPr kumimoji="1" lang="ja-JP" altLang="en-US" dirty="0" smtClean="0"/>
              <a:t>出力層である</a:t>
            </a:r>
            <a:r>
              <a:rPr kumimoji="1" lang="en-US" altLang="ja-JP" dirty="0" smtClean="0"/>
              <a:t>U</a:t>
            </a:r>
            <a:r>
              <a:rPr kumimoji="1" lang="en-US" altLang="ja-JP" baseline="-25000" dirty="0" smtClean="0"/>
              <a:t>C3</a:t>
            </a:r>
            <a:r>
              <a:rPr kumimoji="1" lang="ja-JP" altLang="en-US" dirty="0" smtClean="0"/>
              <a:t>層には</a:t>
            </a:r>
            <a:r>
              <a:rPr kumimoji="1" lang="en-US" altLang="ja-JP" dirty="0" smtClean="0"/>
              <a:t>J</a:t>
            </a:r>
            <a:r>
              <a:rPr kumimoji="1" lang="ja-JP" altLang="en-US" dirty="0" smtClean="0"/>
              <a:t>個の細胞が配置されている。</a:t>
            </a:r>
          </a:p>
          <a:p>
            <a:r>
              <a:rPr kumimoji="1" lang="en-US" altLang="ja-JP" dirty="0" smtClean="0"/>
              <a:t>U</a:t>
            </a:r>
            <a:r>
              <a:rPr kumimoji="1" lang="en-US" altLang="ja-JP" baseline="-25000" dirty="0" smtClean="0"/>
              <a:t>C3</a:t>
            </a:r>
            <a:r>
              <a:rPr kumimoji="1" lang="en-US" altLang="ja-JP" dirty="0" smtClean="0"/>
              <a:t>(j)</a:t>
            </a:r>
            <a:r>
              <a:rPr kumimoji="1" lang="ja-JP" altLang="en-US" dirty="0" smtClean="0"/>
              <a:t>の出力を次式で与える</a:t>
            </a:r>
            <a:endParaRPr kumimoji="1" lang="ja-JP" altLang="en-US" dirty="0"/>
          </a:p>
        </p:txBody>
      </p:sp>
      <p:pic>
        <p:nvPicPr>
          <p:cNvPr id="12" name="図 11"/>
          <p:cNvPicPr>
            <a:picLocks noChangeAspect="1"/>
          </p:cNvPicPr>
          <p:nvPr/>
        </p:nvPicPr>
        <p:blipFill>
          <a:blip r:embed="rId4"/>
          <a:stretch>
            <a:fillRect/>
          </a:stretch>
        </p:blipFill>
        <p:spPr>
          <a:xfrm>
            <a:off x="6771764" y="2247886"/>
            <a:ext cx="4470859" cy="1846659"/>
          </a:xfrm>
          <a:prstGeom prst="rect">
            <a:avLst/>
          </a:prstGeom>
        </p:spPr>
      </p:pic>
      <p:sp>
        <p:nvSpPr>
          <p:cNvPr id="13" name="テキスト ボックス 12"/>
          <p:cNvSpPr txBox="1"/>
          <p:nvPr/>
        </p:nvSpPr>
        <p:spPr>
          <a:xfrm>
            <a:off x="6610662" y="4976734"/>
            <a:ext cx="4242217" cy="1200329"/>
          </a:xfrm>
          <a:prstGeom prst="rect">
            <a:avLst/>
          </a:prstGeom>
          <a:noFill/>
        </p:spPr>
        <p:txBody>
          <a:bodyPr wrap="square" rtlCol="0">
            <a:spAutoFit/>
          </a:bodyPr>
          <a:lstStyle/>
          <a:p>
            <a:r>
              <a:rPr kumimoji="1" lang="ja-JP" altLang="en-US" dirty="0" smtClean="0"/>
              <a:t>最終的な認識結果は</a:t>
            </a:r>
          </a:p>
          <a:p>
            <a:endParaRPr lang="ja-JP" altLang="en-US" dirty="0"/>
          </a:p>
          <a:p>
            <a:endParaRPr kumimoji="1" lang="ja-JP" altLang="en-US" dirty="0" smtClean="0"/>
          </a:p>
          <a:p>
            <a:r>
              <a:rPr lang="ja-JP" altLang="en-US" dirty="0"/>
              <a:t>　</a:t>
            </a:r>
            <a:r>
              <a:rPr lang="ja-JP" altLang="en-US" dirty="0" smtClean="0"/>
              <a:t>　　　　　　　　　　　　　　　　　　　とする</a:t>
            </a:r>
            <a:endParaRPr kumimoji="1" lang="ja-JP" altLang="en-US" dirty="0"/>
          </a:p>
        </p:txBody>
      </p:sp>
      <p:pic>
        <p:nvPicPr>
          <p:cNvPr id="14" name="図 13"/>
          <p:cNvPicPr>
            <a:picLocks noChangeAspect="1"/>
          </p:cNvPicPr>
          <p:nvPr/>
        </p:nvPicPr>
        <p:blipFill>
          <a:blip r:embed="rId5"/>
          <a:stretch>
            <a:fillRect/>
          </a:stretch>
        </p:blipFill>
        <p:spPr>
          <a:xfrm>
            <a:off x="7413157" y="5437698"/>
            <a:ext cx="2222500" cy="419100"/>
          </a:xfrm>
          <a:prstGeom prst="rect">
            <a:avLst/>
          </a:prstGeom>
        </p:spPr>
      </p:pic>
    </p:spTree>
    <p:extLst>
      <p:ext uri="{BB962C8B-B14F-4D97-AF65-F5344CB8AC3E}">
        <p14:creationId xmlns:p14="http://schemas.microsoft.com/office/powerpoint/2010/main" val="839969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49508" y="419724"/>
            <a:ext cx="10553076" cy="6247864"/>
          </a:xfrm>
          <a:prstGeom prst="rect">
            <a:avLst/>
          </a:prstGeom>
          <a:noFill/>
        </p:spPr>
        <p:txBody>
          <a:bodyPr wrap="square" rtlCol="0">
            <a:spAutoFit/>
          </a:bodyPr>
          <a:lstStyle/>
          <a:p>
            <a:r>
              <a:rPr kumimoji="1" lang="ja-JP" altLang="en-US" sz="4800" b="1" u="sng" dirty="0" smtClean="0">
                <a:latin typeface="Hiragino Kaku Gothic Pro W3" charset="-128"/>
                <a:ea typeface="Hiragino Kaku Gothic Pro W3" charset="-128"/>
                <a:cs typeface="Hiragino Kaku Gothic Pro W3" charset="-128"/>
              </a:rPr>
              <a:t>発表の流れ</a:t>
            </a:r>
          </a:p>
          <a:p>
            <a:endParaRPr kumimoji="1" lang="ja-JP" altLang="en-US" sz="4400" dirty="0" smtClean="0">
              <a:latin typeface="Hiragino Kaku Gothic Pro W3" charset="-128"/>
              <a:ea typeface="Hiragino Kaku Gothic Pro W3" charset="-128"/>
              <a:cs typeface="Hiragino Kaku Gothic Pro W3" charset="-128"/>
            </a:endParaRPr>
          </a:p>
          <a:p>
            <a:r>
              <a:rPr kumimoji="1" lang="ja-JP" altLang="en-US" sz="4400" dirty="0" smtClean="0">
                <a:solidFill>
                  <a:schemeClr val="bg2">
                    <a:lumMod val="90000"/>
                  </a:schemeClr>
                </a:solidFill>
                <a:latin typeface="Hiragino Kaku Gothic Pro W3" charset="-128"/>
                <a:ea typeface="Hiragino Kaku Gothic Pro W3" charset="-128"/>
                <a:cs typeface="Hiragino Kaku Gothic Pro W3" charset="-128"/>
              </a:rPr>
              <a:t>・あらまし</a:t>
            </a:r>
          </a:p>
          <a:p>
            <a:r>
              <a:rPr kumimoji="1" lang="ja-JP" altLang="en-US" sz="4400" dirty="0" smtClean="0">
                <a:solidFill>
                  <a:schemeClr val="bg2">
                    <a:lumMod val="90000"/>
                  </a:schemeClr>
                </a:solidFill>
                <a:latin typeface="Hiragino Kaku Gothic Pro W3" charset="-128"/>
                <a:ea typeface="Hiragino Kaku Gothic Pro W3" charset="-128"/>
                <a:cs typeface="Hiragino Kaku Gothic Pro W3" charset="-128"/>
              </a:rPr>
              <a:t>・背景</a:t>
            </a:r>
          </a:p>
          <a:p>
            <a:r>
              <a:rPr kumimoji="1" lang="ja-JP" altLang="en-US" sz="4400" dirty="0" smtClean="0">
                <a:solidFill>
                  <a:schemeClr val="bg2">
                    <a:lumMod val="90000"/>
                  </a:schemeClr>
                </a:solidFill>
                <a:latin typeface="Hiragino Kaku Gothic Pro W3" charset="-128"/>
                <a:ea typeface="Hiragino Kaku Gothic Pro W3" charset="-128"/>
                <a:cs typeface="Hiragino Kaku Gothic Pro W3" charset="-128"/>
              </a:rPr>
              <a:t>・ネオコグニトロン型ネットワーク</a:t>
            </a:r>
          </a:p>
          <a:p>
            <a:r>
              <a:rPr kumimoji="1" lang="ja-JP" altLang="en-US" sz="4400" dirty="0" smtClean="0">
                <a:solidFill>
                  <a:schemeClr val="bg2">
                    <a:lumMod val="90000"/>
                  </a:schemeClr>
                </a:solidFill>
                <a:latin typeface="Hiragino Kaku Gothic Pro W3" charset="-128"/>
                <a:ea typeface="Hiragino Kaku Gothic Pro W3" charset="-128"/>
                <a:cs typeface="Hiragino Kaku Gothic Pro W3" charset="-128"/>
              </a:rPr>
              <a:t>・特徴ベクトルの学習法</a:t>
            </a:r>
          </a:p>
          <a:p>
            <a:r>
              <a:rPr kumimoji="1" lang="ja-JP" altLang="en-US" sz="4400" dirty="0" smtClean="0">
                <a:solidFill>
                  <a:schemeClr val="bg2">
                    <a:lumMod val="90000"/>
                  </a:schemeClr>
                </a:solidFill>
                <a:latin typeface="Hiragino Kaku Gothic Pro W3" charset="-128"/>
                <a:ea typeface="Hiragino Kaku Gothic Pro W3" charset="-128"/>
                <a:cs typeface="Hiragino Kaku Gothic Pro W3" charset="-128"/>
              </a:rPr>
              <a:t>・パターン判別法</a:t>
            </a:r>
          </a:p>
          <a:p>
            <a:r>
              <a:rPr kumimoji="1" lang="ja-JP" altLang="en-US" sz="4400" b="1" dirty="0" smtClean="0">
                <a:latin typeface="Hiragino Kaku Gothic Pro W3" charset="-128"/>
                <a:ea typeface="Hiragino Kaku Gothic Pro W3" charset="-128"/>
                <a:cs typeface="Hiragino Kaku Gothic Pro W3" charset="-128"/>
              </a:rPr>
              <a:t>・実験</a:t>
            </a:r>
          </a:p>
          <a:p>
            <a:r>
              <a:rPr kumimoji="1" lang="ja-JP" altLang="en-US" sz="4400" dirty="0" smtClean="0">
                <a:solidFill>
                  <a:schemeClr val="bg2">
                    <a:lumMod val="90000"/>
                  </a:schemeClr>
                </a:solidFill>
                <a:latin typeface="Hiragino Kaku Gothic Pro W3" charset="-128"/>
                <a:ea typeface="Hiragino Kaku Gothic Pro W3" charset="-128"/>
                <a:cs typeface="Hiragino Kaku Gothic Pro W3" charset="-128"/>
              </a:rPr>
              <a:t>・結論</a:t>
            </a:r>
            <a:endParaRPr kumimoji="1" lang="ja-JP" altLang="en-US" sz="4400" dirty="0">
              <a:solidFill>
                <a:schemeClr val="bg2">
                  <a:lumMod val="90000"/>
                </a:schemeClr>
              </a:solidFill>
              <a:latin typeface="Hiragino Kaku Gothic Pro W3" charset="-128"/>
              <a:ea typeface="Hiragino Kaku Gothic Pro W3" charset="-128"/>
              <a:cs typeface="Hiragino Kaku Gothic Pro W3" charset="-128"/>
            </a:endParaRPr>
          </a:p>
        </p:txBody>
      </p:sp>
    </p:spTree>
    <p:extLst>
      <p:ext uri="{BB962C8B-B14F-4D97-AF65-F5344CB8AC3E}">
        <p14:creationId xmlns:p14="http://schemas.microsoft.com/office/powerpoint/2010/main" val="1399387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69429" y="1244185"/>
            <a:ext cx="10358203" cy="4062651"/>
          </a:xfrm>
          <a:prstGeom prst="rect">
            <a:avLst/>
          </a:prstGeom>
          <a:noFill/>
        </p:spPr>
        <p:txBody>
          <a:bodyPr wrap="square" rtlCol="0">
            <a:spAutoFit/>
          </a:bodyPr>
          <a:lstStyle/>
          <a:p>
            <a:r>
              <a:rPr lang="ja-JP" altLang="en-US" sz="3600" u="sng" dirty="0" smtClean="0">
                <a:solidFill>
                  <a:srgbClr val="00B0F0"/>
                </a:solidFill>
                <a:latin typeface="+mn-ea"/>
              </a:rPr>
              <a:t>実験方法</a:t>
            </a:r>
          </a:p>
          <a:p>
            <a:endParaRPr lang="ja-JP" altLang="en-US" dirty="0" smtClean="0">
              <a:latin typeface="+mn-ea"/>
            </a:endParaRPr>
          </a:p>
          <a:p>
            <a:r>
              <a:rPr lang="en-US" altLang="ja-JP" sz="2400" dirty="0" smtClean="0">
                <a:latin typeface="+mn-ea"/>
              </a:rPr>
              <a:t>ETL1 </a:t>
            </a:r>
            <a:r>
              <a:rPr lang="ja-JP" altLang="en-US" sz="2400" dirty="0">
                <a:latin typeface="+mn-ea"/>
              </a:rPr>
              <a:t>手書き数字データベー</a:t>
            </a:r>
            <a:r>
              <a:rPr lang="ja-JP" altLang="en-US" sz="2400" dirty="0" smtClean="0">
                <a:latin typeface="+mn-ea"/>
              </a:rPr>
              <a:t>スと</a:t>
            </a:r>
            <a:r>
              <a:rPr lang="en-US" altLang="ja-JP" sz="2400" dirty="0" smtClean="0">
                <a:latin typeface="+mn-ea"/>
              </a:rPr>
              <a:t> HOIP </a:t>
            </a:r>
            <a:r>
              <a:rPr lang="ja-JP" altLang="en-US" sz="2400" dirty="0">
                <a:latin typeface="+mn-ea"/>
              </a:rPr>
              <a:t>顔 画像データベー</a:t>
            </a:r>
            <a:r>
              <a:rPr lang="ja-JP" altLang="en-US" sz="2400" dirty="0" smtClean="0">
                <a:latin typeface="+mn-ea"/>
              </a:rPr>
              <a:t>スを用いて本モデルの有効性を示す</a:t>
            </a:r>
          </a:p>
          <a:p>
            <a:endParaRPr lang="ja-JP" altLang="en-US" dirty="0">
              <a:latin typeface="+mn-ea"/>
            </a:endParaRPr>
          </a:p>
          <a:p>
            <a:r>
              <a:rPr lang="ja-JP" altLang="en-US" sz="2400" dirty="0" smtClean="0">
                <a:latin typeface="+mn-ea"/>
              </a:rPr>
              <a:t>実験では、１，２段目において</a:t>
            </a:r>
            <a:r>
              <a:rPr lang="en-US" altLang="ja-JP" sz="2400" dirty="0" smtClean="0">
                <a:latin typeface="+mn-ea"/>
              </a:rPr>
              <a:t>PCA</a:t>
            </a:r>
            <a:r>
              <a:rPr lang="ja-JP" altLang="en-US" sz="2400" dirty="0" smtClean="0">
                <a:latin typeface="+mn-ea"/>
              </a:rPr>
              <a:t>学習及び</a:t>
            </a:r>
            <a:r>
              <a:rPr lang="en-US" altLang="ja-JP" sz="2400" dirty="0" smtClean="0">
                <a:latin typeface="+mn-ea"/>
              </a:rPr>
              <a:t>ICA</a:t>
            </a:r>
            <a:r>
              <a:rPr lang="ja-JP" altLang="en-US" sz="2400" dirty="0" smtClean="0">
                <a:latin typeface="+mn-ea"/>
              </a:rPr>
              <a:t>学習の組み合わせを変え、計４通りの手法で認識率を比較する</a:t>
            </a:r>
          </a:p>
          <a:p>
            <a:endParaRPr lang="ja-JP" altLang="en-US" sz="2400" dirty="0">
              <a:latin typeface="+mn-ea"/>
            </a:endParaRPr>
          </a:p>
          <a:p>
            <a:r>
              <a:rPr lang="ja-JP" altLang="en-US" sz="2400" dirty="0" smtClean="0">
                <a:latin typeface="+mn-ea"/>
              </a:rPr>
              <a:t>また、他手法との比較にためネオコグニトロンと部分空間法による認識率も求めた </a:t>
            </a:r>
          </a:p>
          <a:p>
            <a:endParaRPr kumimoji="1" lang="ja-JP" altLang="en-US" dirty="0"/>
          </a:p>
        </p:txBody>
      </p:sp>
    </p:spTree>
    <p:extLst>
      <p:ext uri="{BB962C8B-B14F-4D97-AF65-F5344CB8AC3E}">
        <p14:creationId xmlns:p14="http://schemas.microsoft.com/office/powerpoint/2010/main" val="806306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79291" y="404733"/>
            <a:ext cx="10553076" cy="6247864"/>
          </a:xfrm>
          <a:prstGeom prst="rect">
            <a:avLst/>
          </a:prstGeom>
          <a:noFill/>
        </p:spPr>
        <p:txBody>
          <a:bodyPr wrap="square" rtlCol="0">
            <a:spAutoFit/>
          </a:bodyPr>
          <a:lstStyle/>
          <a:p>
            <a:r>
              <a:rPr kumimoji="1" lang="ja-JP" altLang="en-US" sz="4800" b="1" u="sng" dirty="0" smtClean="0">
                <a:latin typeface="Hiragino Kaku Gothic Pro W3" charset="-128"/>
                <a:ea typeface="Hiragino Kaku Gothic Pro W3" charset="-128"/>
                <a:cs typeface="Hiragino Kaku Gothic Pro W3" charset="-128"/>
              </a:rPr>
              <a:t>発表の流れ</a:t>
            </a:r>
          </a:p>
          <a:p>
            <a:endParaRPr kumimoji="1" lang="ja-JP" altLang="en-US" sz="4400" dirty="0" smtClean="0">
              <a:latin typeface="Hiragino Kaku Gothic Pro W3" charset="-128"/>
              <a:ea typeface="Hiragino Kaku Gothic Pro W3" charset="-128"/>
              <a:cs typeface="Hiragino Kaku Gothic Pro W3" charset="-128"/>
            </a:endParaRPr>
          </a:p>
          <a:p>
            <a:r>
              <a:rPr kumimoji="1" lang="ja-JP" altLang="en-US" sz="4400" dirty="0" smtClean="0">
                <a:latin typeface="Hiragino Kaku Gothic Pro W3" charset="-128"/>
                <a:ea typeface="Hiragino Kaku Gothic Pro W3" charset="-128"/>
                <a:cs typeface="Hiragino Kaku Gothic Pro W3" charset="-128"/>
              </a:rPr>
              <a:t>・あらまし</a:t>
            </a:r>
          </a:p>
          <a:p>
            <a:r>
              <a:rPr kumimoji="1" lang="ja-JP" altLang="en-US" sz="4400" dirty="0" smtClean="0">
                <a:latin typeface="Hiragino Kaku Gothic Pro W3" charset="-128"/>
                <a:ea typeface="Hiragino Kaku Gothic Pro W3" charset="-128"/>
                <a:cs typeface="Hiragino Kaku Gothic Pro W3" charset="-128"/>
              </a:rPr>
              <a:t>・背景</a:t>
            </a:r>
          </a:p>
          <a:p>
            <a:r>
              <a:rPr kumimoji="1" lang="ja-JP" altLang="en-US" sz="4400" dirty="0" smtClean="0">
                <a:latin typeface="Hiragino Kaku Gothic Pro W3" charset="-128"/>
                <a:ea typeface="Hiragino Kaku Gothic Pro W3" charset="-128"/>
                <a:cs typeface="Hiragino Kaku Gothic Pro W3" charset="-128"/>
              </a:rPr>
              <a:t>・ネオコグニトロン型ネットワーク</a:t>
            </a:r>
          </a:p>
          <a:p>
            <a:r>
              <a:rPr kumimoji="1" lang="ja-JP" altLang="en-US" sz="4400" dirty="0" smtClean="0">
                <a:latin typeface="Hiragino Kaku Gothic Pro W3" charset="-128"/>
                <a:ea typeface="Hiragino Kaku Gothic Pro W3" charset="-128"/>
                <a:cs typeface="Hiragino Kaku Gothic Pro W3" charset="-128"/>
              </a:rPr>
              <a:t>・特徴ベクトルの学習法</a:t>
            </a:r>
          </a:p>
          <a:p>
            <a:r>
              <a:rPr kumimoji="1" lang="ja-JP" altLang="en-US" sz="4400" dirty="0" smtClean="0">
                <a:latin typeface="Hiragino Kaku Gothic Pro W3" charset="-128"/>
                <a:ea typeface="Hiragino Kaku Gothic Pro W3" charset="-128"/>
                <a:cs typeface="Hiragino Kaku Gothic Pro W3" charset="-128"/>
              </a:rPr>
              <a:t>・パターン判別法</a:t>
            </a:r>
          </a:p>
          <a:p>
            <a:r>
              <a:rPr kumimoji="1" lang="ja-JP" altLang="en-US" sz="4400" dirty="0" smtClean="0">
                <a:latin typeface="Hiragino Kaku Gothic Pro W3" charset="-128"/>
                <a:ea typeface="Hiragino Kaku Gothic Pro W3" charset="-128"/>
                <a:cs typeface="Hiragino Kaku Gothic Pro W3" charset="-128"/>
              </a:rPr>
              <a:t>・実験</a:t>
            </a:r>
          </a:p>
          <a:p>
            <a:r>
              <a:rPr kumimoji="1" lang="ja-JP" altLang="en-US" sz="4400" dirty="0" smtClean="0">
                <a:latin typeface="Hiragino Kaku Gothic Pro W3" charset="-128"/>
                <a:ea typeface="Hiragino Kaku Gothic Pro W3" charset="-128"/>
                <a:cs typeface="Hiragino Kaku Gothic Pro W3" charset="-128"/>
              </a:rPr>
              <a:t>・結論</a:t>
            </a:r>
            <a:endParaRPr kumimoji="1" lang="ja-JP" altLang="en-US" sz="4400" dirty="0">
              <a:latin typeface="Hiragino Kaku Gothic Pro W3" charset="-128"/>
              <a:ea typeface="Hiragino Kaku Gothic Pro W3" charset="-128"/>
              <a:cs typeface="Hiragino Kaku Gothic Pro W3" charset="-128"/>
            </a:endParaRPr>
          </a:p>
        </p:txBody>
      </p:sp>
    </p:spTree>
    <p:extLst>
      <p:ext uri="{BB962C8B-B14F-4D97-AF65-F5344CB8AC3E}">
        <p14:creationId xmlns:p14="http://schemas.microsoft.com/office/powerpoint/2010/main" val="937212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6026046" y="5006391"/>
            <a:ext cx="6041036" cy="76482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テキスト ボックス 1"/>
          <p:cNvSpPr txBox="1"/>
          <p:nvPr/>
        </p:nvSpPr>
        <p:spPr>
          <a:xfrm>
            <a:off x="449706" y="389743"/>
            <a:ext cx="7674964" cy="2339102"/>
          </a:xfrm>
          <a:prstGeom prst="rect">
            <a:avLst/>
          </a:prstGeom>
          <a:noFill/>
        </p:spPr>
        <p:txBody>
          <a:bodyPr wrap="square" rtlCol="0">
            <a:spAutoFit/>
          </a:bodyPr>
          <a:lstStyle/>
          <a:p>
            <a:r>
              <a:rPr kumimoji="1" lang="ja-JP" altLang="en-US" sz="2800" u="sng" dirty="0" smtClean="0"/>
              <a:t>◯　</a:t>
            </a:r>
            <a:r>
              <a:rPr lang="en-US" altLang="ja-JP" sz="2800" u="sng" dirty="0" smtClean="0">
                <a:latin typeface="+mn-ea"/>
              </a:rPr>
              <a:t> ETL1 </a:t>
            </a:r>
            <a:r>
              <a:rPr lang="ja-JP" altLang="en-US" sz="2800" u="sng" dirty="0" smtClean="0">
                <a:latin typeface="+mn-ea"/>
              </a:rPr>
              <a:t>手書き数字データベースでの実験</a:t>
            </a:r>
          </a:p>
          <a:p>
            <a:endParaRPr lang="ja-JP" altLang="en-US" sz="2800" u="sng" dirty="0" smtClean="0">
              <a:latin typeface="+mn-ea"/>
            </a:endParaRPr>
          </a:p>
          <a:p>
            <a:endParaRPr lang="ja-JP" altLang="en-US" dirty="0" smtClean="0">
              <a:latin typeface="+mn-ea"/>
            </a:endParaRPr>
          </a:p>
          <a:p>
            <a:endParaRPr lang="ja-JP" altLang="en-US" dirty="0">
              <a:latin typeface="+mn-ea"/>
            </a:endParaRPr>
          </a:p>
          <a:p>
            <a:r>
              <a:rPr lang="ja-JP" altLang="en-US" dirty="0" smtClean="0">
                <a:latin typeface="+mn-ea"/>
              </a:rPr>
              <a:t>実験には、以下のような手書き数字データセットを用いる</a:t>
            </a:r>
          </a:p>
          <a:p>
            <a:endParaRPr kumimoji="1" lang="ja-JP" altLang="en-US" dirty="0" smtClean="0">
              <a:latin typeface="+mn-ea"/>
            </a:endParaRPr>
          </a:p>
          <a:p>
            <a:endParaRPr kumimoji="1" lang="ja-JP" altLang="en-US" dirty="0"/>
          </a:p>
        </p:txBody>
      </p:sp>
      <p:pic>
        <p:nvPicPr>
          <p:cNvPr id="5" name="図 4"/>
          <p:cNvPicPr>
            <a:picLocks noChangeAspect="1"/>
          </p:cNvPicPr>
          <p:nvPr/>
        </p:nvPicPr>
        <p:blipFill>
          <a:blip r:embed="rId2"/>
          <a:stretch>
            <a:fillRect/>
          </a:stretch>
        </p:blipFill>
        <p:spPr>
          <a:xfrm>
            <a:off x="1522544" y="2721896"/>
            <a:ext cx="3469182" cy="1851649"/>
          </a:xfrm>
          <a:prstGeom prst="rect">
            <a:avLst/>
          </a:prstGeom>
        </p:spPr>
      </p:pic>
      <p:pic>
        <p:nvPicPr>
          <p:cNvPr id="6" name="図 5"/>
          <p:cNvPicPr>
            <a:picLocks noChangeAspect="1"/>
          </p:cNvPicPr>
          <p:nvPr/>
        </p:nvPicPr>
        <p:blipFill>
          <a:blip r:embed="rId3"/>
          <a:stretch>
            <a:fillRect/>
          </a:stretch>
        </p:blipFill>
        <p:spPr>
          <a:xfrm>
            <a:off x="6924727" y="2581434"/>
            <a:ext cx="4443542" cy="2018370"/>
          </a:xfrm>
          <a:prstGeom prst="rect">
            <a:avLst/>
          </a:prstGeom>
        </p:spPr>
      </p:pic>
      <p:sp>
        <p:nvSpPr>
          <p:cNvPr id="7" name="テキスト ボックス 6"/>
          <p:cNvSpPr txBox="1"/>
          <p:nvPr/>
        </p:nvSpPr>
        <p:spPr>
          <a:xfrm>
            <a:off x="6698031" y="1805515"/>
            <a:ext cx="6175948" cy="369332"/>
          </a:xfrm>
          <a:prstGeom prst="rect">
            <a:avLst/>
          </a:prstGeom>
          <a:noFill/>
        </p:spPr>
        <p:txBody>
          <a:bodyPr wrap="square" rtlCol="0">
            <a:spAutoFit/>
          </a:bodyPr>
          <a:lstStyle/>
          <a:p>
            <a:r>
              <a:rPr kumimoji="1" lang="ja-JP" altLang="en-US" dirty="0" smtClean="0"/>
              <a:t>各手法による認識結果と細胞面数以下に示す</a:t>
            </a:r>
            <a:endParaRPr kumimoji="1" lang="ja-JP" altLang="en-US" dirty="0"/>
          </a:p>
        </p:txBody>
      </p:sp>
      <p:sp>
        <p:nvSpPr>
          <p:cNvPr id="12" name="正方形/長方形 11"/>
          <p:cNvSpPr/>
          <p:nvPr/>
        </p:nvSpPr>
        <p:spPr>
          <a:xfrm>
            <a:off x="6210924" y="5094156"/>
            <a:ext cx="5871148" cy="646331"/>
          </a:xfrm>
          <a:prstGeom prst="rect">
            <a:avLst/>
          </a:prstGeom>
        </p:spPr>
        <p:txBody>
          <a:bodyPr wrap="square">
            <a:spAutoFit/>
          </a:bodyPr>
          <a:lstStyle/>
          <a:p>
            <a:r>
              <a:rPr lang="ja-JP" altLang="en-US" dirty="0" smtClean="0">
                <a:effectLst/>
                <a:latin typeface="Ryumin-Light-Identity-H" charset="0"/>
              </a:rPr>
              <a:t>提案手法では初段に </a:t>
            </a:r>
            <a:r>
              <a:rPr lang="en-US" altLang="ja-JP" dirty="0" smtClean="0">
                <a:effectLst/>
                <a:latin typeface="CMR9" charset="0"/>
              </a:rPr>
              <a:t>ICA</a:t>
            </a:r>
            <a:r>
              <a:rPr lang="ja-JP" altLang="en-US" dirty="0" smtClean="0">
                <a:effectLst/>
                <a:latin typeface="Ryumin-Light-Identity-H" charset="0"/>
              </a:rPr>
              <a:t>，中間段に </a:t>
            </a:r>
            <a:r>
              <a:rPr lang="en-US" altLang="ja-JP" dirty="0" smtClean="0">
                <a:effectLst/>
                <a:latin typeface="CMR9" charset="0"/>
              </a:rPr>
              <a:t>PCA </a:t>
            </a:r>
            <a:r>
              <a:rPr lang="ja-JP" altLang="en-US" dirty="0" smtClean="0">
                <a:effectLst/>
                <a:latin typeface="Ryumin-Light-Identity-H" charset="0"/>
              </a:rPr>
              <a:t>を用いる方法が最適であること が分かる </a:t>
            </a:r>
            <a:endParaRPr lang="ja-JP" altLang="en-US" dirty="0"/>
          </a:p>
        </p:txBody>
      </p:sp>
    </p:spTree>
    <p:extLst>
      <p:ext uri="{BB962C8B-B14F-4D97-AF65-F5344CB8AC3E}">
        <p14:creationId xmlns:p14="http://schemas.microsoft.com/office/powerpoint/2010/main" val="1928890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6184802" y="1257533"/>
            <a:ext cx="5758760" cy="50177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 name="正方形/長方形 9"/>
          <p:cNvSpPr/>
          <p:nvPr/>
        </p:nvSpPr>
        <p:spPr>
          <a:xfrm>
            <a:off x="303609" y="1257533"/>
            <a:ext cx="5707447" cy="50177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テキスト ボックス 1"/>
          <p:cNvSpPr txBox="1"/>
          <p:nvPr/>
        </p:nvSpPr>
        <p:spPr>
          <a:xfrm>
            <a:off x="303609" y="1257533"/>
            <a:ext cx="5591331" cy="1477328"/>
          </a:xfrm>
          <a:prstGeom prst="rect">
            <a:avLst/>
          </a:prstGeom>
          <a:noFill/>
        </p:spPr>
        <p:txBody>
          <a:bodyPr wrap="square" rtlCol="0">
            <a:spAutoFit/>
          </a:bodyPr>
          <a:lstStyle/>
          <a:p>
            <a:r>
              <a:rPr lang="en-US" altLang="ja-JP" dirty="0">
                <a:latin typeface="+mn-ea"/>
              </a:rPr>
              <a:t>ICA-PCA</a:t>
            </a:r>
            <a:r>
              <a:rPr lang="ja-JP" altLang="en-US" dirty="0">
                <a:latin typeface="+mn-ea"/>
              </a:rPr>
              <a:t>学習時におけるパラメータ</a:t>
            </a:r>
            <a:r>
              <a:rPr lang="en-US" altLang="ja-JP" dirty="0" smtClean="0">
                <a:latin typeface="+mn-ea"/>
              </a:rPr>
              <a:t>K</a:t>
            </a:r>
            <a:r>
              <a:rPr lang="en-US" altLang="ja-JP" baseline="-25000" dirty="0" smtClean="0">
                <a:latin typeface="+mn-ea"/>
              </a:rPr>
              <a:t>1</a:t>
            </a:r>
            <a:r>
              <a:rPr lang="ja-JP" altLang="en-US" dirty="0" smtClean="0">
                <a:latin typeface="+mn-ea"/>
              </a:rPr>
              <a:t>，</a:t>
            </a:r>
            <a:r>
              <a:rPr lang="en-US" altLang="ja-JP" dirty="0" smtClean="0">
                <a:latin typeface="+mn-ea"/>
              </a:rPr>
              <a:t>K</a:t>
            </a:r>
            <a:r>
              <a:rPr lang="en-US" altLang="ja-JP" baseline="-25000" dirty="0" smtClean="0">
                <a:latin typeface="+mn-ea"/>
              </a:rPr>
              <a:t>2</a:t>
            </a:r>
            <a:r>
              <a:rPr lang="ja-JP" altLang="en-US" dirty="0" smtClean="0">
                <a:latin typeface="+mn-ea"/>
              </a:rPr>
              <a:t>を，</a:t>
            </a:r>
            <a:r>
              <a:rPr lang="en-US" altLang="ja-JP" dirty="0" smtClean="0">
                <a:latin typeface="+mn-ea"/>
              </a:rPr>
              <a:t>9 </a:t>
            </a:r>
            <a:r>
              <a:rPr lang="ja-JP" altLang="en-US" dirty="0" smtClean="0">
                <a:latin typeface="+mn-ea"/>
              </a:rPr>
              <a:t>≤ </a:t>
            </a:r>
            <a:r>
              <a:rPr lang="en-US" altLang="ja-JP" dirty="0" smtClean="0">
                <a:latin typeface="+mn-ea"/>
              </a:rPr>
              <a:t>K</a:t>
            </a:r>
            <a:r>
              <a:rPr lang="en-US" altLang="ja-JP" baseline="-25000" dirty="0" smtClean="0">
                <a:latin typeface="+mn-ea"/>
              </a:rPr>
              <a:t>1</a:t>
            </a:r>
            <a:r>
              <a:rPr lang="en-US" altLang="ja-JP" dirty="0" smtClean="0">
                <a:latin typeface="+mn-ea"/>
              </a:rPr>
              <a:t> </a:t>
            </a:r>
            <a:r>
              <a:rPr lang="ja-JP" altLang="en-US" dirty="0" smtClean="0">
                <a:latin typeface="+mn-ea"/>
              </a:rPr>
              <a:t>≤ </a:t>
            </a:r>
            <a:r>
              <a:rPr lang="en-US" altLang="ja-JP" dirty="0" smtClean="0">
                <a:latin typeface="+mn-ea"/>
              </a:rPr>
              <a:t>49</a:t>
            </a:r>
            <a:r>
              <a:rPr lang="ja-JP" altLang="en-US" dirty="0" smtClean="0">
                <a:latin typeface="+mn-ea"/>
              </a:rPr>
              <a:t>， </a:t>
            </a:r>
            <a:r>
              <a:rPr lang="en-US" altLang="ja-JP" dirty="0" smtClean="0">
                <a:latin typeface="+mn-ea"/>
              </a:rPr>
              <a:t>9 </a:t>
            </a:r>
            <a:r>
              <a:rPr lang="ja-JP" altLang="en-US" dirty="0" smtClean="0">
                <a:latin typeface="+mn-ea"/>
              </a:rPr>
              <a:t>≤ </a:t>
            </a:r>
            <a:r>
              <a:rPr lang="en-US" altLang="ja-JP" dirty="0" smtClean="0">
                <a:latin typeface="+mn-ea"/>
              </a:rPr>
              <a:t>K</a:t>
            </a:r>
            <a:r>
              <a:rPr lang="en-US" altLang="ja-JP" baseline="-25000" dirty="0" smtClean="0">
                <a:latin typeface="+mn-ea"/>
              </a:rPr>
              <a:t>2</a:t>
            </a:r>
            <a:r>
              <a:rPr lang="en-US" altLang="ja-JP" dirty="0" smtClean="0">
                <a:latin typeface="+mn-ea"/>
              </a:rPr>
              <a:t> </a:t>
            </a:r>
            <a:r>
              <a:rPr lang="ja-JP" altLang="en-US" dirty="0" smtClean="0">
                <a:latin typeface="+mn-ea"/>
              </a:rPr>
              <a:t>≤ </a:t>
            </a:r>
            <a:r>
              <a:rPr lang="en-US" altLang="ja-JP" dirty="0" smtClean="0">
                <a:latin typeface="+mn-ea"/>
              </a:rPr>
              <a:t>144 </a:t>
            </a:r>
            <a:r>
              <a:rPr lang="ja-JP" altLang="en-US" dirty="0" smtClean="0">
                <a:latin typeface="+mn-ea"/>
              </a:rPr>
              <a:t>の範囲で変化させた場合の認識率の変化を以下に示す </a:t>
            </a:r>
          </a:p>
          <a:p>
            <a:endParaRPr lang="ja-JP" altLang="en-US" dirty="0"/>
          </a:p>
          <a:p>
            <a:r>
              <a:rPr kumimoji="1" lang="ja-JP" altLang="en-US" dirty="0" smtClean="0"/>
              <a:t>　</a:t>
            </a:r>
            <a:endParaRPr kumimoji="1" lang="ja-JP" altLang="en-US" dirty="0"/>
          </a:p>
        </p:txBody>
      </p:sp>
      <p:pic>
        <p:nvPicPr>
          <p:cNvPr id="3" name="図 2"/>
          <p:cNvPicPr>
            <a:picLocks noChangeAspect="1"/>
          </p:cNvPicPr>
          <p:nvPr/>
        </p:nvPicPr>
        <p:blipFill>
          <a:blip r:embed="rId2"/>
          <a:stretch>
            <a:fillRect/>
          </a:stretch>
        </p:blipFill>
        <p:spPr>
          <a:xfrm>
            <a:off x="426094" y="2326978"/>
            <a:ext cx="4624217" cy="2778924"/>
          </a:xfrm>
          <a:prstGeom prst="rect">
            <a:avLst/>
          </a:prstGeom>
        </p:spPr>
      </p:pic>
      <p:sp>
        <p:nvSpPr>
          <p:cNvPr id="4" name="正方形/長方形 3"/>
          <p:cNvSpPr/>
          <p:nvPr/>
        </p:nvSpPr>
        <p:spPr>
          <a:xfrm>
            <a:off x="303609" y="5582798"/>
            <a:ext cx="5844870" cy="369332"/>
          </a:xfrm>
          <a:prstGeom prst="rect">
            <a:avLst/>
          </a:prstGeom>
        </p:spPr>
        <p:txBody>
          <a:bodyPr wrap="none">
            <a:spAutoFit/>
          </a:bodyPr>
          <a:lstStyle/>
          <a:p>
            <a:r>
              <a:rPr lang="ja-JP" altLang="en-US"/>
              <a:t>提案モデルの認識率は</a:t>
            </a:r>
            <a:r>
              <a:rPr lang="ja-JP" altLang="en-US">
                <a:solidFill>
                  <a:srgbClr val="FF0000"/>
                </a:solidFill>
              </a:rPr>
              <a:t>パラメータに依存しない</a:t>
            </a:r>
            <a:r>
              <a:rPr lang="ja-JP" altLang="en-US"/>
              <a:t>事がわかる</a:t>
            </a:r>
            <a:endParaRPr lang="ja-JP" altLang="en-US" dirty="0"/>
          </a:p>
        </p:txBody>
      </p:sp>
      <p:sp>
        <p:nvSpPr>
          <p:cNvPr id="6" name="正方形/長方形 5"/>
          <p:cNvSpPr/>
          <p:nvPr/>
        </p:nvSpPr>
        <p:spPr>
          <a:xfrm>
            <a:off x="303609" y="310203"/>
            <a:ext cx="6902852" cy="523220"/>
          </a:xfrm>
          <a:prstGeom prst="rect">
            <a:avLst/>
          </a:prstGeom>
        </p:spPr>
        <p:txBody>
          <a:bodyPr wrap="none">
            <a:spAutoFit/>
          </a:bodyPr>
          <a:lstStyle/>
          <a:p>
            <a:r>
              <a:rPr lang="ja-JP" altLang="en-US" sz="2800" u="sng" dirty="0"/>
              <a:t>◯　</a:t>
            </a:r>
            <a:r>
              <a:rPr lang="en-US" altLang="ja-JP" sz="2800" u="sng" dirty="0" smtClean="0">
                <a:latin typeface="+mn-ea"/>
              </a:rPr>
              <a:t> ETL1 </a:t>
            </a:r>
            <a:r>
              <a:rPr lang="ja-JP" altLang="en-US" sz="2800" u="sng" dirty="0" smtClean="0">
                <a:latin typeface="+mn-ea"/>
              </a:rPr>
              <a:t>手書き数字データベースでの実験</a:t>
            </a:r>
          </a:p>
        </p:txBody>
      </p:sp>
      <p:pic>
        <p:nvPicPr>
          <p:cNvPr id="7" name="図 6"/>
          <p:cNvPicPr>
            <a:picLocks noChangeAspect="1"/>
          </p:cNvPicPr>
          <p:nvPr/>
        </p:nvPicPr>
        <p:blipFill>
          <a:blip r:embed="rId3"/>
          <a:stretch>
            <a:fillRect/>
          </a:stretch>
        </p:blipFill>
        <p:spPr>
          <a:xfrm>
            <a:off x="6850504" y="2326978"/>
            <a:ext cx="4586991" cy="2939118"/>
          </a:xfrm>
          <a:prstGeom prst="rect">
            <a:avLst/>
          </a:prstGeom>
        </p:spPr>
      </p:pic>
      <p:sp>
        <p:nvSpPr>
          <p:cNvPr id="8" name="正方形/長方形 7"/>
          <p:cNvSpPr/>
          <p:nvPr/>
        </p:nvSpPr>
        <p:spPr>
          <a:xfrm>
            <a:off x="6395841" y="5628964"/>
            <a:ext cx="5496315" cy="646331"/>
          </a:xfrm>
          <a:prstGeom prst="rect">
            <a:avLst/>
          </a:prstGeom>
        </p:spPr>
        <p:txBody>
          <a:bodyPr wrap="square">
            <a:spAutoFit/>
          </a:bodyPr>
          <a:lstStyle/>
          <a:p>
            <a:r>
              <a:rPr lang="ja-JP" altLang="en-US" dirty="0" smtClean="0">
                <a:effectLst/>
                <a:latin typeface="Ryumin-Light-Identity-H" charset="0"/>
              </a:rPr>
              <a:t>ネオコグニトロンの認識率は比較的パラメータ値に</a:t>
            </a:r>
            <a:r>
              <a:rPr lang="ja-JP" altLang="en-US" dirty="0" smtClean="0">
                <a:solidFill>
                  <a:srgbClr val="FF0000"/>
                </a:solidFill>
                <a:effectLst/>
                <a:latin typeface="Ryumin-Light-Identity-H" charset="0"/>
              </a:rPr>
              <a:t>依存している</a:t>
            </a:r>
            <a:r>
              <a:rPr lang="ja-JP" altLang="en-US" dirty="0" smtClean="0">
                <a:effectLst/>
                <a:latin typeface="Ryumin-Light-Identity-H" charset="0"/>
              </a:rPr>
              <a:t>事がわかる </a:t>
            </a:r>
            <a:endParaRPr lang="ja-JP" altLang="en-US" dirty="0"/>
          </a:p>
        </p:txBody>
      </p:sp>
      <p:sp>
        <p:nvSpPr>
          <p:cNvPr id="9" name="正方形/長方形 8"/>
          <p:cNvSpPr/>
          <p:nvPr/>
        </p:nvSpPr>
        <p:spPr>
          <a:xfrm>
            <a:off x="6184802" y="1273274"/>
            <a:ext cx="5468898" cy="646331"/>
          </a:xfrm>
          <a:prstGeom prst="rect">
            <a:avLst/>
          </a:prstGeom>
        </p:spPr>
        <p:txBody>
          <a:bodyPr wrap="square">
            <a:spAutoFit/>
          </a:bodyPr>
          <a:lstStyle/>
          <a:p>
            <a:r>
              <a:rPr lang="ja-JP" altLang="en-US" dirty="0" smtClean="0">
                <a:effectLst/>
                <a:latin typeface="Ryumin-Light-Identity-H" charset="0"/>
              </a:rPr>
              <a:t>ネオコグニトロンの パラメータと認識率の変化の関係を以下に示す </a:t>
            </a:r>
            <a:endParaRPr lang="ja-JP" altLang="en-US" dirty="0"/>
          </a:p>
        </p:txBody>
      </p:sp>
    </p:spTree>
    <p:extLst>
      <p:ext uri="{BB962C8B-B14F-4D97-AF65-F5344CB8AC3E}">
        <p14:creationId xmlns:p14="http://schemas.microsoft.com/office/powerpoint/2010/main" val="1717894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6184802" y="1257533"/>
            <a:ext cx="5758760" cy="50177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 name="正方形/長方形 9"/>
          <p:cNvSpPr/>
          <p:nvPr/>
        </p:nvSpPr>
        <p:spPr>
          <a:xfrm>
            <a:off x="303609" y="1257533"/>
            <a:ext cx="5707447" cy="50177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テキスト ボックス 1"/>
          <p:cNvSpPr txBox="1"/>
          <p:nvPr/>
        </p:nvSpPr>
        <p:spPr>
          <a:xfrm>
            <a:off x="303609" y="1257533"/>
            <a:ext cx="5591331" cy="1477328"/>
          </a:xfrm>
          <a:prstGeom prst="rect">
            <a:avLst/>
          </a:prstGeom>
          <a:noFill/>
        </p:spPr>
        <p:txBody>
          <a:bodyPr wrap="square" rtlCol="0">
            <a:spAutoFit/>
          </a:bodyPr>
          <a:lstStyle/>
          <a:p>
            <a:r>
              <a:rPr lang="en-US" altLang="ja-JP" dirty="0">
                <a:latin typeface="+mn-ea"/>
              </a:rPr>
              <a:t>ICA-PCA</a:t>
            </a:r>
            <a:r>
              <a:rPr lang="ja-JP" altLang="en-US" dirty="0">
                <a:latin typeface="+mn-ea"/>
              </a:rPr>
              <a:t>学習時におけるパラメータ</a:t>
            </a:r>
            <a:r>
              <a:rPr lang="en-US" altLang="ja-JP" dirty="0" smtClean="0">
                <a:latin typeface="+mn-ea"/>
              </a:rPr>
              <a:t>K</a:t>
            </a:r>
            <a:r>
              <a:rPr lang="en-US" altLang="ja-JP" baseline="-25000" dirty="0" smtClean="0">
                <a:latin typeface="+mn-ea"/>
              </a:rPr>
              <a:t>1</a:t>
            </a:r>
            <a:r>
              <a:rPr lang="ja-JP" altLang="en-US" dirty="0" smtClean="0">
                <a:latin typeface="+mn-ea"/>
              </a:rPr>
              <a:t>，</a:t>
            </a:r>
            <a:r>
              <a:rPr lang="en-US" altLang="ja-JP" dirty="0" smtClean="0">
                <a:latin typeface="+mn-ea"/>
              </a:rPr>
              <a:t>K</a:t>
            </a:r>
            <a:r>
              <a:rPr lang="en-US" altLang="ja-JP" baseline="-25000" dirty="0" smtClean="0">
                <a:latin typeface="+mn-ea"/>
              </a:rPr>
              <a:t>2</a:t>
            </a:r>
            <a:r>
              <a:rPr lang="ja-JP" altLang="en-US" dirty="0" smtClean="0">
                <a:latin typeface="+mn-ea"/>
              </a:rPr>
              <a:t>を，</a:t>
            </a:r>
            <a:r>
              <a:rPr lang="en-US" altLang="ja-JP" dirty="0" smtClean="0">
                <a:latin typeface="+mn-ea"/>
              </a:rPr>
              <a:t>9 </a:t>
            </a:r>
            <a:r>
              <a:rPr lang="ja-JP" altLang="en-US" dirty="0" smtClean="0">
                <a:latin typeface="+mn-ea"/>
              </a:rPr>
              <a:t>≤ </a:t>
            </a:r>
            <a:r>
              <a:rPr lang="en-US" altLang="ja-JP" dirty="0" smtClean="0">
                <a:latin typeface="+mn-ea"/>
              </a:rPr>
              <a:t>K</a:t>
            </a:r>
            <a:r>
              <a:rPr lang="en-US" altLang="ja-JP" baseline="-25000" dirty="0" smtClean="0">
                <a:latin typeface="+mn-ea"/>
              </a:rPr>
              <a:t>1</a:t>
            </a:r>
            <a:r>
              <a:rPr lang="en-US" altLang="ja-JP" dirty="0" smtClean="0">
                <a:latin typeface="+mn-ea"/>
              </a:rPr>
              <a:t> </a:t>
            </a:r>
            <a:r>
              <a:rPr lang="ja-JP" altLang="en-US" dirty="0" smtClean="0">
                <a:latin typeface="+mn-ea"/>
              </a:rPr>
              <a:t>≤ </a:t>
            </a:r>
            <a:r>
              <a:rPr lang="en-US" altLang="ja-JP" dirty="0" smtClean="0">
                <a:latin typeface="+mn-ea"/>
              </a:rPr>
              <a:t>49</a:t>
            </a:r>
            <a:r>
              <a:rPr lang="ja-JP" altLang="en-US" dirty="0" smtClean="0">
                <a:latin typeface="+mn-ea"/>
              </a:rPr>
              <a:t>， </a:t>
            </a:r>
            <a:r>
              <a:rPr lang="en-US" altLang="ja-JP" dirty="0" smtClean="0">
                <a:latin typeface="+mn-ea"/>
              </a:rPr>
              <a:t>9 </a:t>
            </a:r>
            <a:r>
              <a:rPr lang="ja-JP" altLang="en-US" dirty="0" smtClean="0">
                <a:latin typeface="+mn-ea"/>
              </a:rPr>
              <a:t>≤ </a:t>
            </a:r>
            <a:r>
              <a:rPr lang="en-US" altLang="ja-JP" dirty="0" smtClean="0">
                <a:latin typeface="+mn-ea"/>
              </a:rPr>
              <a:t>K</a:t>
            </a:r>
            <a:r>
              <a:rPr lang="en-US" altLang="ja-JP" baseline="-25000" dirty="0" smtClean="0">
                <a:latin typeface="+mn-ea"/>
              </a:rPr>
              <a:t>2</a:t>
            </a:r>
            <a:r>
              <a:rPr lang="en-US" altLang="ja-JP" dirty="0" smtClean="0">
                <a:latin typeface="+mn-ea"/>
              </a:rPr>
              <a:t> </a:t>
            </a:r>
            <a:r>
              <a:rPr lang="ja-JP" altLang="en-US" dirty="0" smtClean="0">
                <a:latin typeface="+mn-ea"/>
              </a:rPr>
              <a:t>≤ </a:t>
            </a:r>
            <a:r>
              <a:rPr lang="en-US" altLang="ja-JP" dirty="0" smtClean="0">
                <a:latin typeface="+mn-ea"/>
              </a:rPr>
              <a:t>144 </a:t>
            </a:r>
            <a:r>
              <a:rPr lang="ja-JP" altLang="en-US" dirty="0" smtClean="0">
                <a:latin typeface="+mn-ea"/>
              </a:rPr>
              <a:t>の範囲で変化させた場合の認識率の変化を以下に示す </a:t>
            </a:r>
          </a:p>
          <a:p>
            <a:endParaRPr lang="ja-JP" altLang="en-US" dirty="0"/>
          </a:p>
          <a:p>
            <a:r>
              <a:rPr kumimoji="1" lang="ja-JP" altLang="en-US" dirty="0" smtClean="0"/>
              <a:t>　</a:t>
            </a:r>
            <a:endParaRPr kumimoji="1" lang="ja-JP" altLang="en-US" dirty="0"/>
          </a:p>
        </p:txBody>
      </p:sp>
      <p:sp>
        <p:nvSpPr>
          <p:cNvPr id="4" name="正方形/長方形 3"/>
          <p:cNvSpPr/>
          <p:nvPr/>
        </p:nvSpPr>
        <p:spPr>
          <a:xfrm>
            <a:off x="303609" y="5582798"/>
            <a:ext cx="5844870" cy="369332"/>
          </a:xfrm>
          <a:prstGeom prst="rect">
            <a:avLst/>
          </a:prstGeom>
        </p:spPr>
        <p:txBody>
          <a:bodyPr wrap="none">
            <a:spAutoFit/>
          </a:bodyPr>
          <a:lstStyle/>
          <a:p>
            <a:r>
              <a:rPr lang="ja-JP" altLang="en-US"/>
              <a:t>提案モデルの認識率は</a:t>
            </a:r>
            <a:r>
              <a:rPr lang="ja-JP" altLang="en-US">
                <a:solidFill>
                  <a:srgbClr val="FF0000"/>
                </a:solidFill>
              </a:rPr>
              <a:t>パラメータに依存しない</a:t>
            </a:r>
            <a:r>
              <a:rPr lang="ja-JP" altLang="en-US"/>
              <a:t>事がわかる</a:t>
            </a:r>
            <a:endParaRPr lang="ja-JP" altLang="en-US" dirty="0"/>
          </a:p>
        </p:txBody>
      </p:sp>
      <p:sp>
        <p:nvSpPr>
          <p:cNvPr id="8" name="正方形/長方形 7"/>
          <p:cNvSpPr/>
          <p:nvPr/>
        </p:nvSpPr>
        <p:spPr>
          <a:xfrm>
            <a:off x="6395841" y="5628964"/>
            <a:ext cx="5496315" cy="646331"/>
          </a:xfrm>
          <a:prstGeom prst="rect">
            <a:avLst/>
          </a:prstGeom>
        </p:spPr>
        <p:txBody>
          <a:bodyPr wrap="square">
            <a:spAutoFit/>
          </a:bodyPr>
          <a:lstStyle/>
          <a:p>
            <a:r>
              <a:rPr lang="ja-JP" altLang="en-US" dirty="0" smtClean="0"/>
              <a:t>プロットされていない点では、認識率が７５％を下回るか学習が収束しなかった</a:t>
            </a:r>
            <a:endParaRPr lang="ja-JP" altLang="en-US" dirty="0"/>
          </a:p>
        </p:txBody>
      </p:sp>
      <p:sp>
        <p:nvSpPr>
          <p:cNvPr id="9" name="正方形/長方形 8"/>
          <p:cNvSpPr/>
          <p:nvPr/>
        </p:nvSpPr>
        <p:spPr>
          <a:xfrm>
            <a:off x="6184802" y="1273274"/>
            <a:ext cx="5468898" cy="646331"/>
          </a:xfrm>
          <a:prstGeom prst="rect">
            <a:avLst/>
          </a:prstGeom>
        </p:spPr>
        <p:txBody>
          <a:bodyPr wrap="square">
            <a:spAutoFit/>
          </a:bodyPr>
          <a:lstStyle/>
          <a:p>
            <a:r>
              <a:rPr lang="ja-JP" altLang="en-US" dirty="0" smtClean="0">
                <a:effectLst/>
                <a:latin typeface="Ryumin-Light-Identity-H" charset="0"/>
              </a:rPr>
              <a:t>ネオコグニトロンの パラメータと認識率の変化の関係を以下に示す </a:t>
            </a:r>
            <a:endParaRPr lang="ja-JP" altLang="en-US" dirty="0"/>
          </a:p>
        </p:txBody>
      </p:sp>
      <p:pic>
        <p:nvPicPr>
          <p:cNvPr id="14" name="図 13"/>
          <p:cNvPicPr>
            <a:picLocks noChangeAspect="1"/>
          </p:cNvPicPr>
          <p:nvPr/>
        </p:nvPicPr>
        <p:blipFill>
          <a:blip r:embed="rId2"/>
          <a:stretch>
            <a:fillRect/>
          </a:stretch>
        </p:blipFill>
        <p:spPr>
          <a:xfrm>
            <a:off x="534798" y="2339285"/>
            <a:ext cx="5360142" cy="3114456"/>
          </a:xfrm>
          <a:prstGeom prst="rect">
            <a:avLst/>
          </a:prstGeom>
        </p:spPr>
      </p:pic>
      <p:pic>
        <p:nvPicPr>
          <p:cNvPr id="16" name="図 15"/>
          <p:cNvPicPr>
            <a:picLocks noChangeAspect="1"/>
          </p:cNvPicPr>
          <p:nvPr/>
        </p:nvPicPr>
        <p:blipFill>
          <a:blip r:embed="rId3"/>
          <a:stretch>
            <a:fillRect/>
          </a:stretch>
        </p:blipFill>
        <p:spPr>
          <a:xfrm>
            <a:off x="6242245" y="2176737"/>
            <a:ext cx="5358777" cy="3005539"/>
          </a:xfrm>
          <a:prstGeom prst="rect">
            <a:avLst/>
          </a:prstGeom>
        </p:spPr>
      </p:pic>
      <p:pic>
        <p:nvPicPr>
          <p:cNvPr id="17" name="図 16"/>
          <p:cNvPicPr>
            <a:picLocks noChangeAspect="1"/>
          </p:cNvPicPr>
          <p:nvPr/>
        </p:nvPicPr>
        <p:blipFill>
          <a:blip r:embed="rId3"/>
          <a:stretch>
            <a:fillRect/>
          </a:stretch>
        </p:blipFill>
        <p:spPr>
          <a:xfrm>
            <a:off x="6395841" y="2263644"/>
            <a:ext cx="5358777" cy="3005539"/>
          </a:xfrm>
          <a:prstGeom prst="rect">
            <a:avLst/>
          </a:prstGeom>
        </p:spPr>
      </p:pic>
      <p:sp>
        <p:nvSpPr>
          <p:cNvPr id="20" name="正方形/長方形 19"/>
          <p:cNvSpPr/>
          <p:nvPr/>
        </p:nvSpPr>
        <p:spPr>
          <a:xfrm>
            <a:off x="303609" y="316425"/>
            <a:ext cx="6245621" cy="523220"/>
          </a:xfrm>
          <a:prstGeom prst="rect">
            <a:avLst/>
          </a:prstGeom>
        </p:spPr>
        <p:txBody>
          <a:bodyPr wrap="none">
            <a:spAutoFit/>
          </a:bodyPr>
          <a:lstStyle/>
          <a:p>
            <a:r>
              <a:rPr lang="ja-JP" altLang="en-US" sz="2800" u="sng" dirty="0" smtClean="0">
                <a:effectLst/>
                <a:latin typeface="+mn-ea"/>
              </a:rPr>
              <a:t>◯　</a:t>
            </a:r>
            <a:r>
              <a:rPr lang="en-US" altLang="ja-JP" sz="2800" u="sng" dirty="0" smtClean="0">
                <a:effectLst/>
                <a:latin typeface="+mn-ea"/>
              </a:rPr>
              <a:t>HOIP </a:t>
            </a:r>
            <a:r>
              <a:rPr lang="ja-JP" altLang="en-US" sz="2800" u="sng" dirty="0" smtClean="0">
                <a:effectLst/>
                <a:latin typeface="+mn-ea"/>
              </a:rPr>
              <a:t>顔画像データベースでの実験 </a:t>
            </a:r>
            <a:endParaRPr lang="ja-JP" altLang="en-US" sz="2800" u="sng" dirty="0">
              <a:latin typeface="+mn-ea"/>
            </a:endParaRPr>
          </a:p>
        </p:txBody>
      </p:sp>
    </p:spTree>
    <p:extLst>
      <p:ext uri="{BB962C8B-B14F-4D97-AF65-F5344CB8AC3E}">
        <p14:creationId xmlns:p14="http://schemas.microsoft.com/office/powerpoint/2010/main" val="1040916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8429" y="561095"/>
            <a:ext cx="6245621" cy="523220"/>
          </a:xfrm>
          <a:prstGeom prst="rect">
            <a:avLst/>
          </a:prstGeom>
        </p:spPr>
        <p:txBody>
          <a:bodyPr wrap="none">
            <a:spAutoFit/>
          </a:bodyPr>
          <a:lstStyle/>
          <a:p>
            <a:r>
              <a:rPr lang="ja-JP" altLang="en-US" sz="2800" u="sng" dirty="0" smtClean="0">
                <a:effectLst/>
                <a:latin typeface="+mn-ea"/>
              </a:rPr>
              <a:t>◯　</a:t>
            </a:r>
            <a:r>
              <a:rPr lang="en-US" altLang="ja-JP" sz="2800" u="sng" dirty="0" smtClean="0">
                <a:effectLst/>
                <a:latin typeface="+mn-ea"/>
              </a:rPr>
              <a:t>HOIP </a:t>
            </a:r>
            <a:r>
              <a:rPr lang="ja-JP" altLang="en-US" sz="2800" u="sng" dirty="0" smtClean="0">
                <a:effectLst/>
                <a:latin typeface="+mn-ea"/>
              </a:rPr>
              <a:t>顔画像データベースでの実験 </a:t>
            </a:r>
            <a:endParaRPr lang="ja-JP" altLang="en-US" sz="2800" u="sng" dirty="0">
              <a:latin typeface="+mn-ea"/>
            </a:endParaRPr>
          </a:p>
        </p:txBody>
      </p:sp>
      <p:pic>
        <p:nvPicPr>
          <p:cNvPr id="4" name="図 3"/>
          <p:cNvPicPr>
            <a:picLocks noChangeAspect="1"/>
          </p:cNvPicPr>
          <p:nvPr/>
        </p:nvPicPr>
        <p:blipFill>
          <a:blip r:embed="rId2"/>
          <a:stretch>
            <a:fillRect/>
          </a:stretch>
        </p:blipFill>
        <p:spPr>
          <a:xfrm>
            <a:off x="608429" y="2736570"/>
            <a:ext cx="5443095" cy="2649584"/>
          </a:xfrm>
          <a:prstGeom prst="rect">
            <a:avLst/>
          </a:prstGeom>
        </p:spPr>
      </p:pic>
      <p:sp>
        <p:nvSpPr>
          <p:cNvPr id="5" name="正方形/長方形 4"/>
          <p:cNvSpPr/>
          <p:nvPr/>
        </p:nvSpPr>
        <p:spPr>
          <a:xfrm>
            <a:off x="356786" y="1846662"/>
            <a:ext cx="6096000" cy="646331"/>
          </a:xfrm>
          <a:prstGeom prst="rect">
            <a:avLst/>
          </a:prstGeom>
        </p:spPr>
        <p:txBody>
          <a:bodyPr>
            <a:spAutoFit/>
          </a:bodyPr>
          <a:lstStyle/>
          <a:p>
            <a:r>
              <a:rPr lang="ja-JP" altLang="en-US" dirty="0" smtClean="0">
                <a:latin typeface="+mn-ea"/>
              </a:rPr>
              <a:t>実験には、以下のような顔画像データベースを用いる</a:t>
            </a:r>
          </a:p>
          <a:p>
            <a:endParaRPr lang="ja-JP" altLang="en-US" dirty="0">
              <a:latin typeface="+mn-ea"/>
            </a:endParaRPr>
          </a:p>
        </p:txBody>
      </p:sp>
      <p:pic>
        <p:nvPicPr>
          <p:cNvPr id="8" name="図 7"/>
          <p:cNvPicPr>
            <a:picLocks noChangeAspect="1"/>
          </p:cNvPicPr>
          <p:nvPr/>
        </p:nvPicPr>
        <p:blipFill>
          <a:blip r:embed="rId3"/>
          <a:stretch>
            <a:fillRect/>
          </a:stretch>
        </p:blipFill>
        <p:spPr>
          <a:xfrm>
            <a:off x="6574389" y="2736570"/>
            <a:ext cx="4409549" cy="1963055"/>
          </a:xfrm>
          <a:prstGeom prst="rect">
            <a:avLst/>
          </a:prstGeom>
        </p:spPr>
      </p:pic>
      <p:sp>
        <p:nvSpPr>
          <p:cNvPr id="10" name="正方形/長方形 9"/>
          <p:cNvSpPr/>
          <p:nvPr/>
        </p:nvSpPr>
        <p:spPr>
          <a:xfrm>
            <a:off x="6574389" y="1846662"/>
            <a:ext cx="4647426" cy="369332"/>
          </a:xfrm>
          <a:prstGeom prst="rect">
            <a:avLst/>
          </a:prstGeom>
        </p:spPr>
        <p:txBody>
          <a:bodyPr wrap="none">
            <a:spAutoFit/>
          </a:bodyPr>
          <a:lstStyle/>
          <a:p>
            <a:r>
              <a:rPr lang="ja-JP" altLang="en-US"/>
              <a:t>各手法による認識結果と細胞面数以下に示す</a:t>
            </a:r>
            <a:endParaRPr lang="ja-JP" altLang="en-US" dirty="0"/>
          </a:p>
        </p:txBody>
      </p:sp>
      <p:sp>
        <p:nvSpPr>
          <p:cNvPr id="11" name="正方形/長方形 10"/>
          <p:cNvSpPr/>
          <p:nvPr/>
        </p:nvSpPr>
        <p:spPr>
          <a:xfrm>
            <a:off x="6051524" y="5091122"/>
            <a:ext cx="6096000" cy="1631216"/>
          </a:xfrm>
          <a:prstGeom prst="rect">
            <a:avLst/>
          </a:prstGeom>
        </p:spPr>
        <p:txBody>
          <a:bodyPr>
            <a:spAutoFit/>
          </a:bodyPr>
          <a:lstStyle/>
          <a:p>
            <a:r>
              <a:rPr lang="ja-JP" altLang="en-US" sz="2000" dirty="0" smtClean="0">
                <a:effectLst/>
                <a:latin typeface="+mn-ea"/>
              </a:rPr>
              <a:t>ネオコグニトロンでは，部分空間法の結果をも下回ってしまった</a:t>
            </a:r>
            <a:r>
              <a:rPr lang="en-US" altLang="ja-JP" sz="2000" dirty="0" smtClean="0">
                <a:effectLst/>
                <a:latin typeface="+mn-ea"/>
              </a:rPr>
              <a:t>.</a:t>
            </a:r>
            <a:r>
              <a:rPr lang="ja-JP" altLang="en-US" sz="2000" dirty="0" smtClean="0">
                <a:effectLst/>
                <a:latin typeface="+mn-ea"/>
              </a:rPr>
              <a:t>この原因は，手書き数字用にパラメータが調整されたネオコグニトロンでは顔画像中から特徴を拾いすぎてしまい，細胞面数が極端に増えた結果，汎化性が落ちてしまったもの と考えられる</a:t>
            </a:r>
            <a:r>
              <a:rPr lang="en-US" altLang="ja-JP" sz="2000" dirty="0" smtClean="0">
                <a:effectLst/>
                <a:latin typeface="+mn-ea"/>
              </a:rPr>
              <a:t>. </a:t>
            </a:r>
            <a:endParaRPr lang="ja-JP" altLang="en-US" dirty="0">
              <a:latin typeface="+mn-ea"/>
            </a:endParaRPr>
          </a:p>
        </p:txBody>
      </p:sp>
    </p:spTree>
    <p:extLst>
      <p:ext uri="{BB962C8B-B14F-4D97-AF65-F5344CB8AC3E}">
        <p14:creationId xmlns:p14="http://schemas.microsoft.com/office/powerpoint/2010/main" val="2057370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19527" y="284812"/>
            <a:ext cx="10553076" cy="6247864"/>
          </a:xfrm>
          <a:prstGeom prst="rect">
            <a:avLst/>
          </a:prstGeom>
          <a:noFill/>
        </p:spPr>
        <p:txBody>
          <a:bodyPr wrap="square" rtlCol="0">
            <a:spAutoFit/>
          </a:bodyPr>
          <a:lstStyle/>
          <a:p>
            <a:r>
              <a:rPr kumimoji="1" lang="ja-JP" altLang="en-US" sz="4800" b="1" u="sng" dirty="0" smtClean="0">
                <a:latin typeface="Hiragino Kaku Gothic Pro W3" charset="-128"/>
                <a:ea typeface="Hiragino Kaku Gothic Pro W3" charset="-128"/>
                <a:cs typeface="Hiragino Kaku Gothic Pro W3" charset="-128"/>
              </a:rPr>
              <a:t>発表の流れ</a:t>
            </a:r>
          </a:p>
          <a:p>
            <a:endParaRPr kumimoji="1" lang="ja-JP" altLang="en-US" sz="4400" dirty="0" smtClean="0">
              <a:latin typeface="Hiragino Kaku Gothic Pro W3" charset="-128"/>
              <a:ea typeface="Hiragino Kaku Gothic Pro W3" charset="-128"/>
              <a:cs typeface="Hiragino Kaku Gothic Pro W3" charset="-128"/>
            </a:endParaRPr>
          </a:p>
          <a:p>
            <a:r>
              <a:rPr kumimoji="1" lang="ja-JP" altLang="en-US" sz="4400" dirty="0" smtClean="0">
                <a:solidFill>
                  <a:schemeClr val="bg2">
                    <a:lumMod val="90000"/>
                  </a:schemeClr>
                </a:solidFill>
                <a:latin typeface="Hiragino Kaku Gothic Pro W3" charset="-128"/>
                <a:ea typeface="Hiragino Kaku Gothic Pro W3" charset="-128"/>
                <a:cs typeface="Hiragino Kaku Gothic Pro W3" charset="-128"/>
              </a:rPr>
              <a:t>・あらまし</a:t>
            </a:r>
          </a:p>
          <a:p>
            <a:r>
              <a:rPr kumimoji="1" lang="ja-JP" altLang="en-US" sz="4400" dirty="0" smtClean="0">
                <a:solidFill>
                  <a:schemeClr val="bg2">
                    <a:lumMod val="90000"/>
                  </a:schemeClr>
                </a:solidFill>
                <a:latin typeface="Hiragino Kaku Gothic Pro W3" charset="-128"/>
                <a:ea typeface="Hiragino Kaku Gothic Pro W3" charset="-128"/>
                <a:cs typeface="Hiragino Kaku Gothic Pro W3" charset="-128"/>
              </a:rPr>
              <a:t>・背景</a:t>
            </a:r>
          </a:p>
          <a:p>
            <a:r>
              <a:rPr kumimoji="1" lang="ja-JP" altLang="en-US" sz="4400" dirty="0" smtClean="0">
                <a:solidFill>
                  <a:schemeClr val="bg2">
                    <a:lumMod val="90000"/>
                  </a:schemeClr>
                </a:solidFill>
                <a:latin typeface="Hiragino Kaku Gothic Pro W3" charset="-128"/>
                <a:ea typeface="Hiragino Kaku Gothic Pro W3" charset="-128"/>
                <a:cs typeface="Hiragino Kaku Gothic Pro W3" charset="-128"/>
              </a:rPr>
              <a:t>・ネオコグニトロン型ネットワーク</a:t>
            </a:r>
          </a:p>
          <a:p>
            <a:r>
              <a:rPr kumimoji="1" lang="ja-JP" altLang="en-US" sz="4400" dirty="0" smtClean="0">
                <a:solidFill>
                  <a:schemeClr val="bg2">
                    <a:lumMod val="90000"/>
                  </a:schemeClr>
                </a:solidFill>
                <a:latin typeface="Hiragino Kaku Gothic Pro W3" charset="-128"/>
                <a:ea typeface="Hiragino Kaku Gothic Pro W3" charset="-128"/>
                <a:cs typeface="Hiragino Kaku Gothic Pro W3" charset="-128"/>
              </a:rPr>
              <a:t>・特徴ベクトルの学習法</a:t>
            </a:r>
          </a:p>
          <a:p>
            <a:r>
              <a:rPr kumimoji="1" lang="ja-JP" altLang="en-US" sz="4400" dirty="0" smtClean="0">
                <a:solidFill>
                  <a:schemeClr val="bg2">
                    <a:lumMod val="90000"/>
                  </a:schemeClr>
                </a:solidFill>
                <a:latin typeface="Hiragino Kaku Gothic Pro W3" charset="-128"/>
                <a:ea typeface="Hiragino Kaku Gothic Pro W3" charset="-128"/>
                <a:cs typeface="Hiragino Kaku Gothic Pro W3" charset="-128"/>
              </a:rPr>
              <a:t>・パターン判別法</a:t>
            </a:r>
          </a:p>
          <a:p>
            <a:r>
              <a:rPr kumimoji="1" lang="ja-JP" altLang="en-US" sz="4400" dirty="0" smtClean="0">
                <a:solidFill>
                  <a:schemeClr val="bg2">
                    <a:lumMod val="90000"/>
                  </a:schemeClr>
                </a:solidFill>
                <a:latin typeface="Hiragino Kaku Gothic Pro W3" charset="-128"/>
                <a:ea typeface="Hiragino Kaku Gothic Pro W3" charset="-128"/>
                <a:cs typeface="Hiragino Kaku Gothic Pro W3" charset="-128"/>
              </a:rPr>
              <a:t>・実験</a:t>
            </a:r>
          </a:p>
          <a:p>
            <a:r>
              <a:rPr kumimoji="1" lang="ja-JP" altLang="en-US" sz="4400" b="1" dirty="0" smtClean="0">
                <a:latin typeface="Hiragino Kaku Gothic Pro W3" charset="-128"/>
                <a:ea typeface="Hiragino Kaku Gothic Pro W3" charset="-128"/>
                <a:cs typeface="Hiragino Kaku Gothic Pro W3" charset="-128"/>
              </a:rPr>
              <a:t>・結論</a:t>
            </a:r>
            <a:endParaRPr kumimoji="1" lang="ja-JP" altLang="en-US" sz="4400" b="1" dirty="0">
              <a:latin typeface="Hiragino Kaku Gothic Pro W3" charset="-128"/>
              <a:ea typeface="Hiragino Kaku Gothic Pro W3" charset="-128"/>
              <a:cs typeface="Hiragino Kaku Gothic Pro W3" charset="-128"/>
            </a:endParaRPr>
          </a:p>
        </p:txBody>
      </p:sp>
    </p:spTree>
    <p:extLst>
      <p:ext uri="{BB962C8B-B14F-4D97-AF65-F5344CB8AC3E}">
        <p14:creationId xmlns:p14="http://schemas.microsoft.com/office/powerpoint/2010/main" val="1402615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484026" y="1738859"/>
            <a:ext cx="8259581" cy="4242216"/>
          </a:xfrm>
          <a:prstGeom prst="rec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テキスト ボックス 1"/>
          <p:cNvSpPr txBox="1"/>
          <p:nvPr/>
        </p:nvSpPr>
        <p:spPr>
          <a:xfrm>
            <a:off x="1618939" y="479687"/>
            <a:ext cx="8019737" cy="6093976"/>
          </a:xfrm>
          <a:prstGeom prst="rect">
            <a:avLst/>
          </a:prstGeom>
          <a:noFill/>
        </p:spPr>
        <p:txBody>
          <a:bodyPr wrap="square" rtlCol="0">
            <a:spAutoFit/>
          </a:bodyPr>
          <a:lstStyle/>
          <a:p>
            <a:r>
              <a:rPr kumimoji="1" lang="ja-JP" altLang="en-US" sz="3600" b="1" u="sng" dirty="0" smtClean="0"/>
              <a:t>考察</a:t>
            </a:r>
          </a:p>
          <a:p>
            <a:endParaRPr lang="ja-JP" altLang="en-US" dirty="0" smtClean="0"/>
          </a:p>
          <a:p>
            <a:endParaRPr lang="ja-JP" altLang="en-US" dirty="0" smtClean="0"/>
          </a:p>
          <a:p>
            <a:endParaRPr lang="ja-JP" altLang="en-US" dirty="0"/>
          </a:p>
          <a:p>
            <a:r>
              <a:rPr kumimoji="1" lang="ja-JP" altLang="en-US" sz="2800" dirty="0" smtClean="0">
                <a:latin typeface="+mn-ea"/>
              </a:rPr>
              <a:t>ネオコグニトロンでは、パラメータの変動により認識率が大きく変化することがわかった。一方、提案モデルでは、パラメータが変動しても</a:t>
            </a:r>
            <a:r>
              <a:rPr lang="ja-JP" altLang="en-US" sz="2800" dirty="0">
                <a:latin typeface="+mn-ea"/>
              </a:rPr>
              <a:t>認識率が安定しており，</a:t>
            </a:r>
            <a:r>
              <a:rPr lang="ja-JP" altLang="en-US" sz="2800" dirty="0" smtClean="0">
                <a:latin typeface="+mn-ea"/>
              </a:rPr>
              <a:t>提案</a:t>
            </a:r>
            <a:r>
              <a:rPr lang="ja-JP" altLang="en-US" sz="2800" dirty="0">
                <a:latin typeface="+mn-ea"/>
              </a:rPr>
              <a:t>モデルが認識対象によらずパラメータ値の変化に対 して頑健である</a:t>
            </a:r>
            <a:r>
              <a:rPr lang="ja-JP" altLang="en-US" sz="2800" dirty="0" smtClean="0">
                <a:latin typeface="+mn-ea"/>
              </a:rPr>
              <a:t>ことが，</a:t>
            </a:r>
            <a:r>
              <a:rPr lang="ja-JP" altLang="en-US" sz="2800" dirty="0">
                <a:latin typeface="+mn-ea"/>
              </a:rPr>
              <a:t>実験より確認された</a:t>
            </a:r>
            <a:r>
              <a:rPr lang="en-US" altLang="ja-JP" sz="2800" dirty="0">
                <a:latin typeface="+mn-ea"/>
              </a:rPr>
              <a:t>. </a:t>
            </a:r>
            <a:endParaRPr lang="ja-JP" altLang="en-US" sz="2800" dirty="0" smtClean="0">
              <a:latin typeface="+mn-ea"/>
            </a:endParaRPr>
          </a:p>
          <a:p>
            <a:endParaRPr lang="ja-JP" altLang="en-US" sz="2800" dirty="0">
              <a:latin typeface="+mn-ea"/>
            </a:endParaRPr>
          </a:p>
          <a:p>
            <a:r>
              <a:rPr lang="ja-JP" altLang="en-US" sz="2800" dirty="0">
                <a:latin typeface="+mn-ea"/>
              </a:rPr>
              <a:t>なお，</a:t>
            </a:r>
            <a:r>
              <a:rPr lang="en-US" altLang="ja-JP" sz="2800" dirty="0">
                <a:latin typeface="+mn-ea"/>
              </a:rPr>
              <a:t>ICA–PCA </a:t>
            </a:r>
            <a:r>
              <a:rPr lang="ja-JP" altLang="en-US" sz="2800" dirty="0">
                <a:latin typeface="+mn-ea"/>
              </a:rPr>
              <a:t>学習法の理論的解析は今後の</a:t>
            </a:r>
            <a:r>
              <a:rPr lang="ja-JP" altLang="en-US" sz="2800" dirty="0" smtClean="0">
                <a:latin typeface="+mn-ea"/>
              </a:rPr>
              <a:t>課題</a:t>
            </a:r>
            <a:r>
              <a:rPr lang="ja-JP" altLang="en-US" sz="2800" dirty="0">
                <a:latin typeface="+mn-ea"/>
              </a:rPr>
              <a:t>である </a:t>
            </a:r>
            <a:endParaRPr lang="ja-JP" altLang="en-US" sz="2800" dirty="0" smtClean="0">
              <a:latin typeface="+mn-ea"/>
            </a:endParaRPr>
          </a:p>
          <a:p>
            <a:endParaRPr lang="ja-JP" altLang="en-US" sz="2400" dirty="0" smtClean="0">
              <a:latin typeface="+mn-ea"/>
            </a:endParaRPr>
          </a:p>
          <a:p>
            <a:endParaRPr kumimoji="1" lang="ja-JP" altLang="en-US" sz="2400" dirty="0"/>
          </a:p>
        </p:txBody>
      </p:sp>
    </p:spTree>
    <p:extLst>
      <p:ext uri="{BB962C8B-B14F-4D97-AF65-F5344CB8AC3E}">
        <p14:creationId xmlns:p14="http://schemas.microsoft.com/office/powerpoint/2010/main" val="360651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19527" y="359763"/>
            <a:ext cx="10553076" cy="6247864"/>
          </a:xfrm>
          <a:prstGeom prst="rect">
            <a:avLst/>
          </a:prstGeom>
          <a:noFill/>
        </p:spPr>
        <p:txBody>
          <a:bodyPr wrap="square" rtlCol="0">
            <a:spAutoFit/>
          </a:bodyPr>
          <a:lstStyle/>
          <a:p>
            <a:r>
              <a:rPr kumimoji="1" lang="ja-JP" altLang="en-US" sz="4800" b="1" u="sng" dirty="0" smtClean="0">
                <a:latin typeface="Hiragino Kaku Gothic Pro W3" charset="-128"/>
                <a:ea typeface="Hiragino Kaku Gothic Pro W3" charset="-128"/>
                <a:cs typeface="Hiragino Kaku Gothic Pro W3" charset="-128"/>
              </a:rPr>
              <a:t>発表の流れ</a:t>
            </a:r>
          </a:p>
          <a:p>
            <a:endParaRPr kumimoji="1" lang="ja-JP" altLang="en-US" sz="4400" dirty="0" smtClean="0">
              <a:latin typeface="Hiragino Kaku Gothic Pro W3" charset="-128"/>
              <a:ea typeface="Hiragino Kaku Gothic Pro W3" charset="-128"/>
              <a:cs typeface="Hiragino Kaku Gothic Pro W3" charset="-128"/>
            </a:endParaRPr>
          </a:p>
          <a:p>
            <a:r>
              <a:rPr kumimoji="1" lang="ja-JP" altLang="en-US" sz="4400" dirty="0" smtClean="0">
                <a:latin typeface="Hiragino Kaku Gothic Pro W3" charset="-128"/>
                <a:ea typeface="Hiragino Kaku Gothic Pro W3" charset="-128"/>
                <a:cs typeface="Hiragino Kaku Gothic Pro W3" charset="-128"/>
              </a:rPr>
              <a:t>・</a:t>
            </a:r>
            <a:r>
              <a:rPr kumimoji="1" lang="ja-JP" altLang="en-US" sz="4400" b="1" dirty="0" smtClean="0">
                <a:latin typeface="Hiragino Kaku Gothic Pro W3" charset="-128"/>
                <a:ea typeface="Hiragino Kaku Gothic Pro W3" charset="-128"/>
                <a:cs typeface="Hiragino Kaku Gothic Pro W3" charset="-128"/>
              </a:rPr>
              <a:t>あらまし</a:t>
            </a:r>
            <a:endParaRPr kumimoji="1" lang="en-US" altLang="ja-JP" sz="4400" b="1" dirty="0" smtClean="0">
              <a:latin typeface="Hiragino Kaku Gothic Pro W3" charset="-128"/>
              <a:ea typeface="Hiragino Kaku Gothic Pro W3" charset="-128"/>
              <a:cs typeface="Hiragino Kaku Gothic Pro W3" charset="-128"/>
            </a:endParaRPr>
          </a:p>
          <a:p>
            <a:r>
              <a:rPr kumimoji="1" lang="ja-JP" altLang="en-US" sz="4400" dirty="0" smtClean="0">
                <a:solidFill>
                  <a:schemeClr val="bg2">
                    <a:lumMod val="90000"/>
                  </a:schemeClr>
                </a:solidFill>
                <a:latin typeface="Hiragino Kaku Gothic Pro W3" charset="-128"/>
                <a:ea typeface="Hiragino Kaku Gothic Pro W3" charset="-128"/>
                <a:cs typeface="Hiragino Kaku Gothic Pro W3" charset="-128"/>
              </a:rPr>
              <a:t>・背景</a:t>
            </a:r>
          </a:p>
          <a:p>
            <a:r>
              <a:rPr kumimoji="1" lang="ja-JP" altLang="en-US" sz="4400" dirty="0" smtClean="0">
                <a:solidFill>
                  <a:schemeClr val="bg2">
                    <a:lumMod val="90000"/>
                  </a:schemeClr>
                </a:solidFill>
                <a:latin typeface="Hiragino Kaku Gothic Pro W3" charset="-128"/>
                <a:ea typeface="Hiragino Kaku Gothic Pro W3" charset="-128"/>
                <a:cs typeface="Hiragino Kaku Gothic Pro W3" charset="-128"/>
              </a:rPr>
              <a:t>・ネオコグニトロン型ネットワーク</a:t>
            </a:r>
          </a:p>
          <a:p>
            <a:r>
              <a:rPr kumimoji="1" lang="ja-JP" altLang="en-US" sz="4400" dirty="0" smtClean="0">
                <a:solidFill>
                  <a:schemeClr val="bg2">
                    <a:lumMod val="90000"/>
                  </a:schemeClr>
                </a:solidFill>
                <a:latin typeface="Hiragino Kaku Gothic Pro W3" charset="-128"/>
                <a:ea typeface="Hiragino Kaku Gothic Pro W3" charset="-128"/>
                <a:cs typeface="Hiragino Kaku Gothic Pro W3" charset="-128"/>
              </a:rPr>
              <a:t>・特徴ベクトルの学習法</a:t>
            </a:r>
          </a:p>
          <a:p>
            <a:r>
              <a:rPr kumimoji="1" lang="ja-JP" altLang="en-US" sz="4400" dirty="0" smtClean="0">
                <a:solidFill>
                  <a:schemeClr val="bg2">
                    <a:lumMod val="90000"/>
                  </a:schemeClr>
                </a:solidFill>
                <a:latin typeface="Hiragino Kaku Gothic Pro W3" charset="-128"/>
                <a:ea typeface="Hiragino Kaku Gothic Pro W3" charset="-128"/>
                <a:cs typeface="Hiragino Kaku Gothic Pro W3" charset="-128"/>
              </a:rPr>
              <a:t>・パターン判別法</a:t>
            </a:r>
          </a:p>
          <a:p>
            <a:r>
              <a:rPr kumimoji="1" lang="ja-JP" altLang="en-US" sz="4400" dirty="0" smtClean="0">
                <a:solidFill>
                  <a:schemeClr val="bg2">
                    <a:lumMod val="90000"/>
                  </a:schemeClr>
                </a:solidFill>
                <a:latin typeface="Hiragino Kaku Gothic Pro W3" charset="-128"/>
                <a:ea typeface="Hiragino Kaku Gothic Pro W3" charset="-128"/>
                <a:cs typeface="Hiragino Kaku Gothic Pro W3" charset="-128"/>
              </a:rPr>
              <a:t>・実験</a:t>
            </a:r>
          </a:p>
          <a:p>
            <a:r>
              <a:rPr kumimoji="1" lang="ja-JP" altLang="en-US" sz="4400" dirty="0" smtClean="0">
                <a:solidFill>
                  <a:schemeClr val="bg2">
                    <a:lumMod val="90000"/>
                  </a:schemeClr>
                </a:solidFill>
                <a:latin typeface="Hiragino Kaku Gothic Pro W3" charset="-128"/>
                <a:ea typeface="Hiragino Kaku Gothic Pro W3" charset="-128"/>
                <a:cs typeface="Hiragino Kaku Gothic Pro W3" charset="-128"/>
              </a:rPr>
              <a:t>・結論</a:t>
            </a:r>
          </a:p>
        </p:txBody>
      </p:sp>
    </p:spTree>
    <p:extLst>
      <p:ext uri="{BB962C8B-B14F-4D97-AF65-F5344CB8AC3E}">
        <p14:creationId xmlns:p14="http://schemas.microsoft.com/office/powerpoint/2010/main" val="1919761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39253" y="547141"/>
            <a:ext cx="10088380" cy="6617196"/>
          </a:xfrm>
          <a:prstGeom prst="rect">
            <a:avLst/>
          </a:prstGeom>
          <a:noFill/>
        </p:spPr>
        <p:txBody>
          <a:bodyPr wrap="square" rtlCol="0">
            <a:spAutoFit/>
          </a:bodyPr>
          <a:lstStyle/>
          <a:p>
            <a:r>
              <a:rPr kumimoji="1" lang="ja-JP" altLang="en-US" sz="3600" b="1" dirty="0" smtClean="0"/>
              <a:t>◯　目的</a:t>
            </a:r>
          </a:p>
          <a:p>
            <a:endParaRPr kumimoji="1" lang="ja-JP" altLang="en-US" sz="2800" dirty="0" smtClean="0"/>
          </a:p>
          <a:p>
            <a:r>
              <a:rPr kumimoji="1" lang="ja-JP" altLang="en-US" sz="3600" dirty="0" smtClean="0"/>
              <a:t>ネオコグニトロンの各階層で行われている処理が次元圧縮である</a:t>
            </a:r>
          </a:p>
          <a:p>
            <a:endParaRPr kumimoji="1" lang="ja-JP" altLang="en-US" sz="3600" dirty="0" smtClean="0"/>
          </a:p>
          <a:p>
            <a:endParaRPr lang="ja-JP" altLang="en-US" sz="3600" dirty="0"/>
          </a:p>
          <a:p>
            <a:endParaRPr kumimoji="1" lang="ja-JP" altLang="en-US" sz="3600" dirty="0" smtClean="0"/>
          </a:p>
          <a:p>
            <a:r>
              <a:rPr kumimoji="1" lang="ja-JP" altLang="en-US" sz="3600" dirty="0" smtClean="0"/>
              <a:t>統計的な次元圧縮方である</a:t>
            </a:r>
            <a:r>
              <a:rPr kumimoji="1" lang="ja-JP" altLang="en-US" sz="3600" dirty="0" smtClean="0">
                <a:solidFill>
                  <a:srgbClr val="FF0000"/>
                </a:solidFill>
              </a:rPr>
              <a:t>主成分分析（</a:t>
            </a:r>
            <a:r>
              <a:rPr kumimoji="1" lang="en-US" altLang="ja-JP" sz="3600" dirty="0" smtClean="0">
                <a:solidFill>
                  <a:srgbClr val="FF0000"/>
                </a:solidFill>
              </a:rPr>
              <a:t>PCA</a:t>
            </a:r>
            <a:r>
              <a:rPr kumimoji="1" lang="ja-JP" altLang="en-US" sz="3600" dirty="0" smtClean="0">
                <a:solidFill>
                  <a:srgbClr val="FF0000"/>
                </a:solidFill>
              </a:rPr>
              <a:t>）</a:t>
            </a:r>
            <a:r>
              <a:rPr kumimoji="1" lang="ja-JP" altLang="en-US" sz="3600" dirty="0" smtClean="0"/>
              <a:t>、　　　</a:t>
            </a:r>
            <a:r>
              <a:rPr kumimoji="1" lang="ja-JP" altLang="en-US" sz="3600" dirty="0" smtClean="0">
                <a:solidFill>
                  <a:srgbClr val="FF0000"/>
                </a:solidFill>
              </a:rPr>
              <a:t>独立成分分析（</a:t>
            </a:r>
            <a:r>
              <a:rPr kumimoji="1" lang="en-US" altLang="ja-JP" sz="3600" dirty="0" smtClean="0">
                <a:solidFill>
                  <a:srgbClr val="FF0000"/>
                </a:solidFill>
              </a:rPr>
              <a:t>ICA</a:t>
            </a:r>
            <a:r>
              <a:rPr kumimoji="1" lang="ja-JP" altLang="en-US" sz="3600" dirty="0" smtClean="0">
                <a:solidFill>
                  <a:srgbClr val="FF0000"/>
                </a:solidFill>
              </a:rPr>
              <a:t>）</a:t>
            </a:r>
            <a:r>
              <a:rPr kumimoji="1" lang="ja-JP" altLang="en-US" sz="3600" dirty="0" smtClean="0"/>
              <a:t>及び部分空間法をネットワークの学習法として導入することで、パラメータ数の削減とパラメータ変動への頑健性向上を図る。</a:t>
            </a:r>
          </a:p>
          <a:p>
            <a:endParaRPr lang="ja-JP" altLang="en-US" sz="3600" dirty="0"/>
          </a:p>
        </p:txBody>
      </p:sp>
      <p:sp>
        <p:nvSpPr>
          <p:cNvPr id="4" name="下矢印 3"/>
          <p:cNvSpPr/>
          <p:nvPr/>
        </p:nvSpPr>
        <p:spPr>
          <a:xfrm>
            <a:off x="4879299" y="2713219"/>
            <a:ext cx="1304144" cy="11865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51527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59370" y="268231"/>
            <a:ext cx="10148341" cy="5909310"/>
          </a:xfrm>
          <a:prstGeom prst="rect">
            <a:avLst/>
          </a:prstGeom>
          <a:noFill/>
        </p:spPr>
        <p:txBody>
          <a:bodyPr wrap="square" rtlCol="0">
            <a:spAutoFit/>
          </a:bodyPr>
          <a:lstStyle/>
          <a:p>
            <a:endParaRPr lang="ja-JP" altLang="en-US" dirty="0">
              <a:latin typeface="Hiragino Kaku Gothic Pro W3" charset="-128"/>
              <a:ea typeface="Hiragino Kaku Gothic Pro W3" charset="-128"/>
              <a:cs typeface="Hiragino Kaku Gothic Pro W3" charset="-128"/>
            </a:endParaRPr>
          </a:p>
          <a:p>
            <a:r>
              <a:rPr lang="ja-JP" altLang="en-US" sz="3600" dirty="0" smtClean="0">
                <a:latin typeface="+mn-ea"/>
                <a:cs typeface="Hiragino Kaku Gothic Pro W3" charset="-128"/>
              </a:rPr>
              <a:t>ネオコグニトロン</a:t>
            </a:r>
            <a:r>
              <a:rPr lang="ja-JP" altLang="en-US" sz="3600" dirty="0">
                <a:latin typeface="+mn-ea"/>
                <a:cs typeface="Hiragino Kaku Gothic Pro W3" charset="-128"/>
              </a:rPr>
              <a:t>を簡略化したネットワークを</a:t>
            </a:r>
            <a:r>
              <a:rPr lang="ja-JP" altLang="en-US" sz="3600" dirty="0" smtClean="0">
                <a:latin typeface="+mn-ea"/>
                <a:cs typeface="Hiragino Kaku Gothic Pro W3" charset="-128"/>
              </a:rPr>
              <a:t>提案する</a:t>
            </a:r>
          </a:p>
          <a:p>
            <a:endParaRPr lang="ja-JP" altLang="en-US" sz="3600" dirty="0" smtClean="0">
              <a:latin typeface="+mn-ea"/>
              <a:cs typeface="Hiragino Kaku Gothic Pro W3" charset="-128"/>
            </a:endParaRPr>
          </a:p>
          <a:p>
            <a:endParaRPr lang="ja-JP" altLang="en-US" sz="3600" dirty="0" smtClean="0">
              <a:latin typeface="+mn-ea"/>
              <a:cs typeface="Hiragino Kaku Gothic Pro W3" charset="-128"/>
            </a:endParaRPr>
          </a:p>
          <a:p>
            <a:endParaRPr lang="ja-JP" altLang="en-US" sz="3600" dirty="0">
              <a:latin typeface="+mn-ea"/>
              <a:cs typeface="Hiragino Kaku Gothic Pro W3" charset="-128"/>
            </a:endParaRPr>
          </a:p>
          <a:p>
            <a:endParaRPr lang="ja-JP" altLang="en-US" sz="3600" dirty="0" smtClean="0">
              <a:latin typeface="+mn-ea"/>
              <a:cs typeface="Hiragino Kaku Gothic Pro W3" charset="-128"/>
            </a:endParaRPr>
          </a:p>
          <a:p>
            <a:r>
              <a:rPr lang="ja-JP" altLang="en-US" sz="3600" dirty="0" smtClean="0">
                <a:latin typeface="+mn-ea"/>
                <a:cs typeface="Hiragino Kaku Gothic Pro W3" charset="-128"/>
              </a:rPr>
              <a:t>手書き</a:t>
            </a:r>
            <a:r>
              <a:rPr lang="ja-JP" altLang="en-US" sz="3600" dirty="0">
                <a:latin typeface="+mn-ea"/>
                <a:cs typeface="Hiragino Kaku Gothic Pro W3" charset="-128"/>
              </a:rPr>
              <a:t>数字及び顔画像データベース</a:t>
            </a:r>
            <a:r>
              <a:rPr lang="ja-JP" altLang="en-US" sz="3600" dirty="0" smtClean="0">
                <a:latin typeface="+mn-ea"/>
                <a:cs typeface="Hiragino Kaku Gothic Pro W3" charset="-128"/>
              </a:rPr>
              <a:t>を用いた認識実験により、提案する学習方法がパラメータの変動に頑健で、かつ認識対象によらず同じパラメータで適切な学習が行えることを検証する</a:t>
            </a:r>
            <a:endParaRPr lang="ja-JP" altLang="en-US" sz="3600" dirty="0">
              <a:latin typeface="+mn-ea"/>
              <a:cs typeface="Hiragino Kaku Gothic Pro W3" charset="-128"/>
            </a:endParaRPr>
          </a:p>
        </p:txBody>
      </p:sp>
      <p:sp>
        <p:nvSpPr>
          <p:cNvPr id="4" name="下矢印 3"/>
          <p:cNvSpPr/>
          <p:nvPr/>
        </p:nvSpPr>
        <p:spPr>
          <a:xfrm>
            <a:off x="4931765" y="2113614"/>
            <a:ext cx="854439" cy="11092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66085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24458" y="434713"/>
            <a:ext cx="10553076" cy="6247864"/>
          </a:xfrm>
          <a:prstGeom prst="rect">
            <a:avLst/>
          </a:prstGeom>
          <a:noFill/>
        </p:spPr>
        <p:txBody>
          <a:bodyPr wrap="square" rtlCol="0">
            <a:spAutoFit/>
          </a:bodyPr>
          <a:lstStyle/>
          <a:p>
            <a:r>
              <a:rPr kumimoji="1" lang="ja-JP" altLang="en-US" sz="4800" b="1" u="sng" dirty="0" smtClean="0">
                <a:latin typeface="Hiragino Kaku Gothic Pro W3" charset="-128"/>
                <a:ea typeface="Hiragino Kaku Gothic Pro W3" charset="-128"/>
                <a:cs typeface="Hiragino Kaku Gothic Pro W3" charset="-128"/>
              </a:rPr>
              <a:t>発表の流れ</a:t>
            </a:r>
          </a:p>
          <a:p>
            <a:endParaRPr kumimoji="1" lang="ja-JP" altLang="en-US" sz="4400" dirty="0" smtClean="0">
              <a:latin typeface="Hiragino Kaku Gothic Pro W3" charset="-128"/>
              <a:ea typeface="Hiragino Kaku Gothic Pro W3" charset="-128"/>
              <a:cs typeface="Hiragino Kaku Gothic Pro W3" charset="-128"/>
            </a:endParaRPr>
          </a:p>
          <a:p>
            <a:r>
              <a:rPr kumimoji="1" lang="ja-JP" altLang="en-US" sz="4400" dirty="0" smtClean="0">
                <a:solidFill>
                  <a:schemeClr val="bg2">
                    <a:lumMod val="90000"/>
                  </a:schemeClr>
                </a:solidFill>
                <a:latin typeface="Hiragino Kaku Gothic Pro W3" charset="-128"/>
                <a:ea typeface="Hiragino Kaku Gothic Pro W3" charset="-128"/>
                <a:cs typeface="Hiragino Kaku Gothic Pro W3" charset="-128"/>
              </a:rPr>
              <a:t>・あらまし</a:t>
            </a:r>
          </a:p>
          <a:p>
            <a:r>
              <a:rPr kumimoji="1" lang="ja-JP" altLang="en-US" sz="4400" b="1" dirty="0" smtClean="0">
                <a:latin typeface="Hiragino Kaku Gothic Pro W3" charset="-128"/>
                <a:ea typeface="Hiragino Kaku Gothic Pro W3" charset="-128"/>
                <a:cs typeface="Hiragino Kaku Gothic Pro W3" charset="-128"/>
              </a:rPr>
              <a:t>・背景</a:t>
            </a:r>
          </a:p>
          <a:p>
            <a:r>
              <a:rPr kumimoji="1" lang="ja-JP" altLang="en-US" sz="4400" dirty="0" smtClean="0">
                <a:solidFill>
                  <a:schemeClr val="bg2">
                    <a:lumMod val="90000"/>
                  </a:schemeClr>
                </a:solidFill>
                <a:latin typeface="Hiragino Kaku Gothic Pro W3" charset="-128"/>
                <a:ea typeface="Hiragino Kaku Gothic Pro W3" charset="-128"/>
                <a:cs typeface="Hiragino Kaku Gothic Pro W3" charset="-128"/>
              </a:rPr>
              <a:t>・ネオコグニトロン型ネットワーク</a:t>
            </a:r>
          </a:p>
          <a:p>
            <a:r>
              <a:rPr kumimoji="1" lang="ja-JP" altLang="en-US" sz="4400" dirty="0" smtClean="0">
                <a:solidFill>
                  <a:schemeClr val="bg2">
                    <a:lumMod val="90000"/>
                  </a:schemeClr>
                </a:solidFill>
                <a:latin typeface="Hiragino Kaku Gothic Pro W3" charset="-128"/>
                <a:ea typeface="Hiragino Kaku Gothic Pro W3" charset="-128"/>
                <a:cs typeface="Hiragino Kaku Gothic Pro W3" charset="-128"/>
              </a:rPr>
              <a:t>・特徴ベクトルの学習法</a:t>
            </a:r>
          </a:p>
          <a:p>
            <a:r>
              <a:rPr kumimoji="1" lang="ja-JP" altLang="en-US" sz="4400" dirty="0" smtClean="0">
                <a:solidFill>
                  <a:schemeClr val="bg2">
                    <a:lumMod val="90000"/>
                  </a:schemeClr>
                </a:solidFill>
                <a:latin typeface="Hiragino Kaku Gothic Pro W3" charset="-128"/>
                <a:ea typeface="Hiragino Kaku Gothic Pro W3" charset="-128"/>
                <a:cs typeface="Hiragino Kaku Gothic Pro W3" charset="-128"/>
              </a:rPr>
              <a:t>・パターン判別法</a:t>
            </a:r>
          </a:p>
          <a:p>
            <a:r>
              <a:rPr kumimoji="1" lang="ja-JP" altLang="en-US" sz="4400" dirty="0" smtClean="0">
                <a:solidFill>
                  <a:schemeClr val="bg2">
                    <a:lumMod val="90000"/>
                  </a:schemeClr>
                </a:solidFill>
                <a:latin typeface="Hiragino Kaku Gothic Pro W3" charset="-128"/>
                <a:ea typeface="Hiragino Kaku Gothic Pro W3" charset="-128"/>
                <a:cs typeface="Hiragino Kaku Gothic Pro W3" charset="-128"/>
              </a:rPr>
              <a:t>・実験</a:t>
            </a:r>
          </a:p>
          <a:p>
            <a:r>
              <a:rPr kumimoji="1" lang="ja-JP" altLang="en-US" sz="4400" dirty="0" smtClean="0">
                <a:solidFill>
                  <a:schemeClr val="bg2">
                    <a:lumMod val="90000"/>
                  </a:schemeClr>
                </a:solidFill>
                <a:latin typeface="Hiragino Kaku Gothic Pro W3" charset="-128"/>
                <a:ea typeface="Hiragino Kaku Gothic Pro W3" charset="-128"/>
                <a:cs typeface="Hiragino Kaku Gothic Pro W3" charset="-128"/>
              </a:rPr>
              <a:t>・結論</a:t>
            </a:r>
            <a:endParaRPr kumimoji="1" lang="ja-JP" altLang="en-US" sz="4400" dirty="0">
              <a:solidFill>
                <a:schemeClr val="bg2">
                  <a:lumMod val="90000"/>
                </a:schemeClr>
              </a:solidFill>
              <a:latin typeface="Hiragino Kaku Gothic Pro W3" charset="-128"/>
              <a:ea typeface="Hiragino Kaku Gothic Pro W3" charset="-128"/>
              <a:cs typeface="Hiragino Kaku Gothic Pro W3" charset="-128"/>
            </a:endParaRPr>
          </a:p>
        </p:txBody>
      </p:sp>
    </p:spTree>
    <p:extLst>
      <p:ext uri="{BB962C8B-B14F-4D97-AF65-F5344CB8AC3E}">
        <p14:creationId xmlns:p14="http://schemas.microsoft.com/office/powerpoint/2010/main" val="154825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34321" y="974361"/>
            <a:ext cx="9953469" cy="5016758"/>
          </a:xfrm>
          <a:prstGeom prst="rect">
            <a:avLst/>
          </a:prstGeom>
          <a:noFill/>
        </p:spPr>
        <p:txBody>
          <a:bodyPr wrap="square" rtlCol="0">
            <a:spAutoFit/>
          </a:bodyPr>
          <a:lstStyle/>
          <a:p>
            <a:r>
              <a:rPr kumimoji="1" lang="ja-JP" altLang="en-US" sz="3200" dirty="0" smtClean="0">
                <a:solidFill>
                  <a:srgbClr val="0070C0"/>
                </a:solidFill>
                <a:latin typeface="+mn-ea"/>
                <a:cs typeface="Hiragino Kaku Gothic Pro W3" charset="-128"/>
              </a:rPr>
              <a:t>従来</a:t>
            </a:r>
          </a:p>
          <a:p>
            <a:endParaRPr lang="ja-JP" altLang="en-US" sz="3200" dirty="0">
              <a:latin typeface="+mn-ea"/>
              <a:cs typeface="Hiragino Kaku Gothic Pro W3" charset="-128"/>
            </a:endParaRPr>
          </a:p>
          <a:p>
            <a:r>
              <a:rPr kumimoji="1" lang="ja-JP" altLang="en-US" sz="3200" dirty="0" smtClean="0">
                <a:latin typeface="+mn-ea"/>
                <a:cs typeface="Hiragino Kaku Gothic Pro W3" charset="-128"/>
              </a:rPr>
              <a:t>・ネオコグニトロンのようなの視覚神経系のニューラルネットワークでは、パラメータの数が多く、その調整は作成者の経験に頼る部分が大きかった</a:t>
            </a:r>
          </a:p>
          <a:p>
            <a:endParaRPr kumimoji="1" lang="ja-JP" altLang="en-US" sz="3200" dirty="0" smtClean="0">
              <a:latin typeface="+mn-ea"/>
              <a:cs typeface="Hiragino Kaku Gothic Pro W3" charset="-128"/>
            </a:endParaRPr>
          </a:p>
          <a:p>
            <a:endParaRPr kumimoji="1" lang="ja-JP" altLang="en-US" sz="3200" dirty="0" smtClean="0">
              <a:latin typeface="+mn-ea"/>
              <a:cs typeface="Hiragino Kaku Gothic Pro W3" charset="-128"/>
            </a:endParaRPr>
          </a:p>
          <a:p>
            <a:r>
              <a:rPr kumimoji="1" lang="ja-JP" altLang="en-US" sz="3200" dirty="0" smtClean="0">
                <a:latin typeface="+mn-ea"/>
                <a:cs typeface="Hiragino Kaku Gothic Pro W3" charset="-128"/>
              </a:rPr>
              <a:t>・ネットワークの各階層間での伝播式における非線形性が高い性能を獲得していたが、ネットワーク内部の解析が困難であった</a:t>
            </a:r>
            <a:endParaRPr kumimoji="1" lang="ja-JP" altLang="en-US" sz="3200" dirty="0">
              <a:latin typeface="+mn-ea"/>
              <a:cs typeface="Hiragino Kaku Gothic Pro W3" charset="-128"/>
            </a:endParaRPr>
          </a:p>
        </p:txBody>
      </p:sp>
    </p:spTree>
    <p:extLst>
      <p:ext uri="{BB962C8B-B14F-4D97-AF65-F5344CB8AC3E}">
        <p14:creationId xmlns:p14="http://schemas.microsoft.com/office/powerpoint/2010/main" val="549689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24066" y="764498"/>
            <a:ext cx="9203960" cy="4955203"/>
          </a:xfrm>
          <a:prstGeom prst="rect">
            <a:avLst/>
          </a:prstGeom>
          <a:noFill/>
        </p:spPr>
        <p:txBody>
          <a:bodyPr wrap="square" rtlCol="0">
            <a:spAutoFit/>
          </a:bodyPr>
          <a:lstStyle/>
          <a:p>
            <a:r>
              <a:rPr kumimoji="1" lang="ja-JP" altLang="en-US" sz="3200" dirty="0" smtClean="0">
                <a:solidFill>
                  <a:srgbClr val="0070C0"/>
                </a:solidFill>
              </a:rPr>
              <a:t>本研究では、</a:t>
            </a:r>
          </a:p>
          <a:p>
            <a:endParaRPr lang="ja-JP" altLang="en-US" dirty="0"/>
          </a:p>
          <a:p>
            <a:r>
              <a:rPr kumimoji="1" lang="en-US" altLang="ja-JP" sz="2800" dirty="0" smtClean="0"/>
              <a:t>ICA</a:t>
            </a:r>
            <a:r>
              <a:rPr kumimoji="1" lang="ja-JP" altLang="en-US" sz="2800" dirty="0" smtClean="0"/>
              <a:t>と</a:t>
            </a:r>
            <a:r>
              <a:rPr kumimoji="1" lang="en-US" altLang="ja-JP" sz="2800" dirty="0" smtClean="0"/>
              <a:t>PCA</a:t>
            </a:r>
            <a:r>
              <a:rPr kumimoji="1" lang="ja-JP" altLang="en-US" sz="2800" dirty="0" smtClean="0"/>
              <a:t>及び部分空間法をネオグニトロン型ネットワークの学習方法として導入する</a:t>
            </a:r>
          </a:p>
          <a:p>
            <a:endParaRPr lang="ja-JP" altLang="en-US" sz="2800" dirty="0" smtClean="0"/>
          </a:p>
          <a:p>
            <a:endParaRPr lang="ja-JP" altLang="en-US" sz="2800" dirty="0"/>
          </a:p>
          <a:p>
            <a:endParaRPr kumimoji="1" lang="ja-JP" altLang="en-US" sz="2800" dirty="0" smtClean="0"/>
          </a:p>
          <a:p>
            <a:endParaRPr lang="ja-JP" altLang="en-US" dirty="0"/>
          </a:p>
          <a:p>
            <a:endParaRPr kumimoji="1" lang="ja-JP" altLang="en-US" sz="3600" dirty="0" smtClean="0"/>
          </a:p>
          <a:p>
            <a:r>
              <a:rPr kumimoji="1" lang="ja-JP" altLang="en-US" sz="3600" dirty="0" smtClean="0"/>
              <a:t>パラメータ数の</a:t>
            </a:r>
            <a:r>
              <a:rPr kumimoji="1" lang="ja-JP" altLang="en-US" sz="3600" dirty="0" smtClean="0">
                <a:solidFill>
                  <a:srgbClr val="FF0000"/>
                </a:solidFill>
              </a:rPr>
              <a:t>大幅な削減</a:t>
            </a:r>
          </a:p>
          <a:p>
            <a:r>
              <a:rPr kumimoji="1" lang="ja-JP" altLang="en-US" sz="3600" dirty="0" smtClean="0"/>
              <a:t>信号処理過程の</a:t>
            </a:r>
            <a:r>
              <a:rPr kumimoji="1" lang="ja-JP" altLang="en-US" sz="3600" dirty="0" smtClean="0">
                <a:solidFill>
                  <a:srgbClr val="FF0000"/>
                </a:solidFill>
              </a:rPr>
              <a:t>理論的な解析</a:t>
            </a:r>
            <a:r>
              <a:rPr kumimoji="1" lang="ja-JP" altLang="en-US" sz="3600" dirty="0" smtClean="0"/>
              <a:t>を容易に実現</a:t>
            </a:r>
            <a:endParaRPr kumimoji="1" lang="ja-JP" altLang="en-US" sz="3600" dirty="0"/>
          </a:p>
        </p:txBody>
      </p:sp>
      <p:sp>
        <p:nvSpPr>
          <p:cNvPr id="3" name="下矢印 2"/>
          <p:cNvSpPr/>
          <p:nvPr/>
        </p:nvSpPr>
        <p:spPr>
          <a:xfrm>
            <a:off x="5051686" y="2713219"/>
            <a:ext cx="1199213" cy="14690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83367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24458" y="434713"/>
            <a:ext cx="10553076" cy="6247864"/>
          </a:xfrm>
          <a:prstGeom prst="rect">
            <a:avLst/>
          </a:prstGeom>
          <a:noFill/>
        </p:spPr>
        <p:txBody>
          <a:bodyPr wrap="square" rtlCol="0">
            <a:spAutoFit/>
          </a:bodyPr>
          <a:lstStyle/>
          <a:p>
            <a:r>
              <a:rPr kumimoji="1" lang="ja-JP" altLang="en-US" sz="4800" b="1" u="sng" dirty="0" smtClean="0">
                <a:latin typeface="Hiragino Kaku Gothic Pro W3" charset="-128"/>
                <a:ea typeface="Hiragino Kaku Gothic Pro W3" charset="-128"/>
                <a:cs typeface="Hiragino Kaku Gothic Pro W3" charset="-128"/>
              </a:rPr>
              <a:t>発表の流れ</a:t>
            </a:r>
          </a:p>
          <a:p>
            <a:endParaRPr kumimoji="1" lang="ja-JP" altLang="en-US" sz="4400" dirty="0" smtClean="0">
              <a:latin typeface="Hiragino Kaku Gothic Pro W3" charset="-128"/>
              <a:ea typeface="Hiragino Kaku Gothic Pro W3" charset="-128"/>
              <a:cs typeface="Hiragino Kaku Gothic Pro W3" charset="-128"/>
            </a:endParaRPr>
          </a:p>
          <a:p>
            <a:r>
              <a:rPr kumimoji="1" lang="ja-JP" altLang="en-US" sz="4400" dirty="0" smtClean="0">
                <a:solidFill>
                  <a:schemeClr val="bg2">
                    <a:lumMod val="90000"/>
                  </a:schemeClr>
                </a:solidFill>
                <a:latin typeface="Hiragino Kaku Gothic Pro W3" charset="-128"/>
                <a:ea typeface="Hiragino Kaku Gothic Pro W3" charset="-128"/>
                <a:cs typeface="Hiragino Kaku Gothic Pro W3" charset="-128"/>
              </a:rPr>
              <a:t>・あらまし</a:t>
            </a:r>
          </a:p>
          <a:p>
            <a:r>
              <a:rPr kumimoji="1" lang="ja-JP" altLang="en-US" sz="4400" dirty="0" smtClean="0">
                <a:solidFill>
                  <a:schemeClr val="bg2">
                    <a:lumMod val="90000"/>
                  </a:schemeClr>
                </a:solidFill>
                <a:latin typeface="Hiragino Kaku Gothic Pro W3" charset="-128"/>
                <a:ea typeface="Hiragino Kaku Gothic Pro W3" charset="-128"/>
                <a:cs typeface="Hiragino Kaku Gothic Pro W3" charset="-128"/>
              </a:rPr>
              <a:t>・背景</a:t>
            </a:r>
          </a:p>
          <a:p>
            <a:r>
              <a:rPr kumimoji="1" lang="ja-JP" altLang="en-US" sz="4400" b="1" dirty="0" smtClean="0">
                <a:latin typeface="Hiragino Kaku Gothic Pro W3" charset="-128"/>
                <a:ea typeface="Hiragino Kaku Gothic Pro W3" charset="-128"/>
                <a:cs typeface="Hiragino Kaku Gothic Pro W3" charset="-128"/>
              </a:rPr>
              <a:t>・ネオコグニトロン型ネットワーク</a:t>
            </a:r>
          </a:p>
          <a:p>
            <a:r>
              <a:rPr kumimoji="1" lang="ja-JP" altLang="en-US" sz="4400" dirty="0" smtClean="0">
                <a:solidFill>
                  <a:schemeClr val="bg2">
                    <a:lumMod val="90000"/>
                  </a:schemeClr>
                </a:solidFill>
                <a:latin typeface="Hiragino Kaku Gothic Pro W3" charset="-128"/>
                <a:ea typeface="Hiragino Kaku Gothic Pro W3" charset="-128"/>
                <a:cs typeface="Hiragino Kaku Gothic Pro W3" charset="-128"/>
              </a:rPr>
              <a:t>・特徴ベクトルの学習法</a:t>
            </a:r>
          </a:p>
          <a:p>
            <a:r>
              <a:rPr kumimoji="1" lang="ja-JP" altLang="en-US" sz="4400" dirty="0" smtClean="0">
                <a:solidFill>
                  <a:schemeClr val="bg2">
                    <a:lumMod val="90000"/>
                  </a:schemeClr>
                </a:solidFill>
                <a:latin typeface="Hiragino Kaku Gothic Pro W3" charset="-128"/>
                <a:ea typeface="Hiragino Kaku Gothic Pro W3" charset="-128"/>
                <a:cs typeface="Hiragino Kaku Gothic Pro W3" charset="-128"/>
              </a:rPr>
              <a:t>・パターン判別法</a:t>
            </a:r>
          </a:p>
          <a:p>
            <a:r>
              <a:rPr kumimoji="1" lang="ja-JP" altLang="en-US" sz="4400" dirty="0" smtClean="0">
                <a:solidFill>
                  <a:schemeClr val="bg2">
                    <a:lumMod val="90000"/>
                  </a:schemeClr>
                </a:solidFill>
                <a:latin typeface="Hiragino Kaku Gothic Pro W3" charset="-128"/>
                <a:ea typeface="Hiragino Kaku Gothic Pro W3" charset="-128"/>
                <a:cs typeface="Hiragino Kaku Gothic Pro W3" charset="-128"/>
              </a:rPr>
              <a:t>・実験</a:t>
            </a:r>
          </a:p>
          <a:p>
            <a:r>
              <a:rPr kumimoji="1" lang="ja-JP" altLang="en-US" sz="4400" dirty="0" smtClean="0">
                <a:solidFill>
                  <a:schemeClr val="bg2">
                    <a:lumMod val="90000"/>
                  </a:schemeClr>
                </a:solidFill>
                <a:latin typeface="Hiragino Kaku Gothic Pro W3" charset="-128"/>
                <a:ea typeface="Hiragino Kaku Gothic Pro W3" charset="-128"/>
                <a:cs typeface="Hiragino Kaku Gothic Pro W3" charset="-128"/>
              </a:rPr>
              <a:t>・結論</a:t>
            </a:r>
            <a:endParaRPr kumimoji="1" lang="ja-JP" altLang="en-US" sz="4400" dirty="0">
              <a:solidFill>
                <a:schemeClr val="bg2">
                  <a:lumMod val="90000"/>
                </a:schemeClr>
              </a:solidFill>
              <a:latin typeface="Hiragino Kaku Gothic Pro W3" charset="-128"/>
              <a:ea typeface="Hiragino Kaku Gothic Pro W3" charset="-128"/>
              <a:cs typeface="Hiragino Kaku Gothic Pro W3" charset="-128"/>
            </a:endParaRPr>
          </a:p>
        </p:txBody>
      </p:sp>
    </p:spTree>
    <p:extLst>
      <p:ext uri="{BB962C8B-B14F-4D97-AF65-F5344CB8AC3E}">
        <p14:creationId xmlns:p14="http://schemas.microsoft.com/office/powerpoint/2010/main" val="451656413"/>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11719</TotalTime>
  <Words>1071</Words>
  <Application>Microsoft Macintosh PowerPoint</Application>
  <PresentationFormat>ワイド画面</PresentationFormat>
  <Paragraphs>184</Paragraphs>
  <Slides>25</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25</vt:i4>
      </vt:variant>
    </vt:vector>
  </HeadingPairs>
  <TitlesOfParts>
    <vt:vector size="33" baseType="lpstr">
      <vt:lpstr>Arial</vt:lpstr>
      <vt:lpstr>Calibri</vt:lpstr>
      <vt:lpstr>Calibri Light</vt:lpstr>
      <vt:lpstr>CMR9</vt:lpstr>
      <vt:lpstr>Hiragino Kaku Gothic Pro W3</vt:lpstr>
      <vt:lpstr>ＭＳ Ｐゴシック</vt:lpstr>
      <vt:lpstr>Ryumin-Light-Identity-H</vt:lpstr>
      <vt:lpstr>ホワイト</vt:lpstr>
      <vt:lpstr>新しいネオコグトロン型ネットワークと ICA・PCAを用いた学習法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新しいネオコグトロン型ネットワークと ICA・PCAを用いた学習法</dc:title>
  <dc:creator>i.10.18.tr@gmail.com</dc:creator>
  <cp:lastModifiedBy>Microsoft Office ユーザー</cp:lastModifiedBy>
  <cp:revision>41</cp:revision>
  <dcterms:created xsi:type="dcterms:W3CDTF">2017-10-11T02:51:51Z</dcterms:created>
  <dcterms:modified xsi:type="dcterms:W3CDTF">2018-04-17T04:59:07Z</dcterms:modified>
</cp:coreProperties>
</file>