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68" r:id="rId4"/>
    <p:sldId id="263" r:id="rId5"/>
    <p:sldId id="269" r:id="rId6"/>
    <p:sldId id="266" r:id="rId7"/>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75"/>
    <p:restoredTop sz="94746"/>
  </p:normalViewPr>
  <p:slideViewPr>
    <p:cSldViewPr snapToGrid="0" snapToObjects="1">
      <p:cViewPr varScale="1">
        <p:scale>
          <a:sx n="77" d="100"/>
          <a:sy n="77" d="100"/>
        </p:scale>
        <p:origin x="216" y="5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presProps" Target="presProps.xml"/><Relationship Id="rId9" Type="http://schemas.openxmlformats.org/officeDocument/2006/relationships/viewProps" Target="viewProps.xml"/><Relationship Id="rId10" Type="http://schemas.openxmlformats.org/officeDocument/2006/relationships/theme" Target="theme/theme1.xml"/><Relationship Id="rId11"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F62A6FF2-B6FC-6447-9BC1-6C4C6BEED30F}" type="datetimeFigureOut">
              <a:rPr kumimoji="1" lang="ja-JP" altLang="en-US" smtClean="0"/>
              <a:t>2018/4/17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CD61923-390A-4148-8D93-A277EDDA6F14}" type="slidenum">
              <a:rPr kumimoji="1" lang="ja-JP" altLang="en-US" smtClean="0"/>
              <a:t>‹#›</a:t>
            </a:fld>
            <a:endParaRPr kumimoji="1" lang="ja-JP" altLang="en-US"/>
          </a:p>
        </p:txBody>
      </p:sp>
    </p:spTree>
    <p:extLst>
      <p:ext uri="{BB962C8B-B14F-4D97-AF65-F5344CB8AC3E}">
        <p14:creationId xmlns:p14="http://schemas.microsoft.com/office/powerpoint/2010/main" val="41991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F62A6FF2-B6FC-6447-9BC1-6C4C6BEED30F}" type="datetimeFigureOut">
              <a:rPr kumimoji="1" lang="ja-JP" altLang="en-US" smtClean="0"/>
              <a:t>2018/4/17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CD61923-390A-4148-8D93-A277EDDA6F14}" type="slidenum">
              <a:rPr kumimoji="1" lang="ja-JP" altLang="en-US" smtClean="0"/>
              <a:t>‹#›</a:t>
            </a:fld>
            <a:endParaRPr kumimoji="1" lang="ja-JP" altLang="en-US"/>
          </a:p>
        </p:txBody>
      </p:sp>
    </p:spTree>
    <p:extLst>
      <p:ext uri="{BB962C8B-B14F-4D97-AF65-F5344CB8AC3E}">
        <p14:creationId xmlns:p14="http://schemas.microsoft.com/office/powerpoint/2010/main" val="17474972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F62A6FF2-B6FC-6447-9BC1-6C4C6BEED30F}" type="datetimeFigureOut">
              <a:rPr kumimoji="1" lang="ja-JP" altLang="en-US" smtClean="0"/>
              <a:t>2018/4/17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CD61923-390A-4148-8D93-A277EDDA6F14}" type="slidenum">
              <a:rPr kumimoji="1" lang="ja-JP" altLang="en-US" smtClean="0"/>
              <a:t>‹#›</a:t>
            </a:fld>
            <a:endParaRPr kumimoji="1" lang="ja-JP" altLang="en-US"/>
          </a:p>
        </p:txBody>
      </p:sp>
    </p:spTree>
    <p:extLst>
      <p:ext uri="{BB962C8B-B14F-4D97-AF65-F5344CB8AC3E}">
        <p14:creationId xmlns:p14="http://schemas.microsoft.com/office/powerpoint/2010/main" val="11994369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F62A6FF2-B6FC-6447-9BC1-6C4C6BEED30F}" type="datetimeFigureOut">
              <a:rPr kumimoji="1" lang="ja-JP" altLang="en-US" smtClean="0"/>
              <a:t>2018/4/17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CD61923-390A-4148-8D93-A277EDDA6F14}" type="slidenum">
              <a:rPr kumimoji="1" lang="ja-JP" altLang="en-US" smtClean="0"/>
              <a:t>‹#›</a:t>
            </a:fld>
            <a:endParaRPr kumimoji="1" lang="ja-JP" altLang="en-US"/>
          </a:p>
        </p:txBody>
      </p:sp>
    </p:spTree>
    <p:extLst>
      <p:ext uri="{BB962C8B-B14F-4D97-AF65-F5344CB8AC3E}">
        <p14:creationId xmlns:p14="http://schemas.microsoft.com/office/powerpoint/2010/main" val="20406538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F62A6FF2-B6FC-6447-9BC1-6C4C6BEED30F}" type="datetimeFigureOut">
              <a:rPr kumimoji="1" lang="ja-JP" altLang="en-US" smtClean="0"/>
              <a:t>2018/4/17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CD61923-390A-4148-8D93-A277EDDA6F14}" type="slidenum">
              <a:rPr kumimoji="1" lang="ja-JP" altLang="en-US" smtClean="0"/>
              <a:t>‹#›</a:t>
            </a:fld>
            <a:endParaRPr kumimoji="1" lang="ja-JP" altLang="en-US"/>
          </a:p>
        </p:txBody>
      </p:sp>
    </p:spTree>
    <p:extLst>
      <p:ext uri="{BB962C8B-B14F-4D97-AF65-F5344CB8AC3E}">
        <p14:creationId xmlns:p14="http://schemas.microsoft.com/office/powerpoint/2010/main" val="19550109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F62A6FF2-B6FC-6447-9BC1-6C4C6BEED30F}" type="datetimeFigureOut">
              <a:rPr kumimoji="1" lang="ja-JP" altLang="en-US" smtClean="0"/>
              <a:t>2018/4/17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CD61923-390A-4148-8D93-A277EDDA6F14}" type="slidenum">
              <a:rPr kumimoji="1" lang="ja-JP" altLang="en-US" smtClean="0"/>
              <a:t>‹#›</a:t>
            </a:fld>
            <a:endParaRPr kumimoji="1" lang="ja-JP" altLang="en-US"/>
          </a:p>
        </p:txBody>
      </p:sp>
    </p:spTree>
    <p:extLst>
      <p:ext uri="{BB962C8B-B14F-4D97-AF65-F5344CB8AC3E}">
        <p14:creationId xmlns:p14="http://schemas.microsoft.com/office/powerpoint/2010/main" val="13699434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F62A6FF2-B6FC-6447-9BC1-6C4C6BEED30F}" type="datetimeFigureOut">
              <a:rPr kumimoji="1" lang="ja-JP" altLang="en-US" smtClean="0"/>
              <a:t>2018/4/17</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ECD61923-390A-4148-8D93-A277EDDA6F14}" type="slidenum">
              <a:rPr kumimoji="1" lang="ja-JP" altLang="en-US" smtClean="0"/>
              <a:t>‹#›</a:t>
            </a:fld>
            <a:endParaRPr kumimoji="1" lang="ja-JP" altLang="en-US"/>
          </a:p>
        </p:txBody>
      </p:sp>
    </p:spTree>
    <p:extLst>
      <p:ext uri="{BB962C8B-B14F-4D97-AF65-F5344CB8AC3E}">
        <p14:creationId xmlns:p14="http://schemas.microsoft.com/office/powerpoint/2010/main" val="14672838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F62A6FF2-B6FC-6447-9BC1-6C4C6BEED30F}" type="datetimeFigureOut">
              <a:rPr kumimoji="1" lang="ja-JP" altLang="en-US" smtClean="0"/>
              <a:t>2018/4/17</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ECD61923-390A-4148-8D93-A277EDDA6F14}" type="slidenum">
              <a:rPr kumimoji="1" lang="ja-JP" altLang="en-US" smtClean="0"/>
              <a:t>‹#›</a:t>
            </a:fld>
            <a:endParaRPr kumimoji="1" lang="ja-JP" altLang="en-US"/>
          </a:p>
        </p:txBody>
      </p:sp>
    </p:spTree>
    <p:extLst>
      <p:ext uri="{BB962C8B-B14F-4D97-AF65-F5344CB8AC3E}">
        <p14:creationId xmlns:p14="http://schemas.microsoft.com/office/powerpoint/2010/main" val="10844610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F62A6FF2-B6FC-6447-9BC1-6C4C6BEED30F}" type="datetimeFigureOut">
              <a:rPr kumimoji="1" lang="ja-JP" altLang="en-US" smtClean="0"/>
              <a:t>2018/4/17</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ECD61923-390A-4148-8D93-A277EDDA6F14}" type="slidenum">
              <a:rPr kumimoji="1" lang="ja-JP" altLang="en-US" smtClean="0"/>
              <a:t>‹#›</a:t>
            </a:fld>
            <a:endParaRPr kumimoji="1" lang="ja-JP" altLang="en-US"/>
          </a:p>
        </p:txBody>
      </p:sp>
    </p:spTree>
    <p:extLst>
      <p:ext uri="{BB962C8B-B14F-4D97-AF65-F5344CB8AC3E}">
        <p14:creationId xmlns:p14="http://schemas.microsoft.com/office/powerpoint/2010/main" val="8430880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F62A6FF2-B6FC-6447-9BC1-6C4C6BEED30F}" type="datetimeFigureOut">
              <a:rPr kumimoji="1" lang="ja-JP" altLang="en-US" smtClean="0"/>
              <a:t>2018/4/17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CD61923-390A-4148-8D93-A277EDDA6F14}" type="slidenum">
              <a:rPr kumimoji="1" lang="ja-JP" altLang="en-US" smtClean="0"/>
              <a:t>‹#›</a:t>
            </a:fld>
            <a:endParaRPr kumimoji="1" lang="ja-JP" altLang="en-US"/>
          </a:p>
        </p:txBody>
      </p:sp>
    </p:spTree>
    <p:extLst>
      <p:ext uri="{BB962C8B-B14F-4D97-AF65-F5344CB8AC3E}">
        <p14:creationId xmlns:p14="http://schemas.microsoft.com/office/powerpoint/2010/main" val="6834677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F62A6FF2-B6FC-6447-9BC1-6C4C6BEED30F}" type="datetimeFigureOut">
              <a:rPr kumimoji="1" lang="ja-JP" altLang="en-US" smtClean="0"/>
              <a:t>2018/4/17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CD61923-390A-4148-8D93-A277EDDA6F14}" type="slidenum">
              <a:rPr kumimoji="1" lang="ja-JP" altLang="en-US" smtClean="0"/>
              <a:t>‹#›</a:t>
            </a:fld>
            <a:endParaRPr kumimoji="1" lang="ja-JP" altLang="en-US"/>
          </a:p>
        </p:txBody>
      </p:sp>
    </p:spTree>
    <p:extLst>
      <p:ext uri="{BB962C8B-B14F-4D97-AF65-F5344CB8AC3E}">
        <p14:creationId xmlns:p14="http://schemas.microsoft.com/office/powerpoint/2010/main" val="152026272"/>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62A6FF2-B6FC-6447-9BC1-6C4C6BEED30F}" type="datetimeFigureOut">
              <a:rPr kumimoji="1" lang="ja-JP" altLang="en-US" smtClean="0"/>
              <a:t>2018/4/17</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CD61923-390A-4148-8D93-A277EDDA6F14}" type="slidenum">
              <a:rPr kumimoji="1" lang="ja-JP" altLang="en-US" smtClean="0"/>
              <a:t>‹#›</a:t>
            </a:fld>
            <a:endParaRPr kumimoji="1" lang="ja-JP" altLang="en-US"/>
          </a:p>
        </p:txBody>
      </p:sp>
    </p:spTree>
    <p:extLst>
      <p:ext uri="{BB962C8B-B14F-4D97-AF65-F5344CB8AC3E}">
        <p14:creationId xmlns:p14="http://schemas.microsoft.com/office/powerpoint/2010/main" val="10473569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64657"/>
            <a:ext cx="9144000" cy="2387600"/>
          </a:xfrm>
        </p:spPr>
        <p:txBody>
          <a:bodyPr>
            <a:normAutofit/>
          </a:bodyPr>
          <a:lstStyle/>
          <a:p>
            <a:r>
              <a:rPr lang="ja-JP" altLang="en-US" sz="3600" dirty="0">
                <a:latin typeface="+mj-ea"/>
              </a:rPr>
              <a:t>生体情報計測による感性可視化のため</a:t>
            </a:r>
            <a:r>
              <a:rPr lang="ja-JP" altLang="en-US" sz="3600" dirty="0" smtClean="0">
                <a:latin typeface="+mj-ea"/>
              </a:rPr>
              <a:t>の</a:t>
            </a:r>
            <a:r>
              <a:rPr lang="en-US" altLang="ja-JP" sz="3600" dirty="0" smtClean="0">
                <a:latin typeface="+mj-ea"/>
              </a:rPr>
              <a:t/>
            </a:r>
            <a:br>
              <a:rPr lang="en-US" altLang="ja-JP" sz="3600" dirty="0" smtClean="0">
                <a:latin typeface="+mj-ea"/>
              </a:rPr>
            </a:br>
            <a:r>
              <a:rPr lang="ja-JP" altLang="en-US" sz="3600" dirty="0" smtClean="0">
                <a:latin typeface="+mj-ea"/>
              </a:rPr>
              <a:t>機械</a:t>
            </a:r>
            <a:r>
              <a:rPr lang="ja-JP" altLang="en-US" sz="3600" dirty="0">
                <a:latin typeface="+mj-ea"/>
              </a:rPr>
              <a:t>学習的クラスタリング手法の開発 </a:t>
            </a:r>
            <a:r>
              <a:rPr lang="ja-JP" altLang="en-US" sz="3600" dirty="0" smtClean="0">
                <a:latin typeface="+mj-ea"/>
              </a:rPr>
              <a:t/>
            </a:r>
            <a:br>
              <a:rPr lang="ja-JP" altLang="en-US" sz="3600" dirty="0" smtClean="0">
                <a:latin typeface="+mj-ea"/>
              </a:rPr>
            </a:br>
            <a:endParaRPr kumimoji="1" lang="ja-JP" altLang="en-US" sz="3600" dirty="0">
              <a:latin typeface="+mj-ea"/>
            </a:endParaRPr>
          </a:p>
        </p:txBody>
      </p:sp>
      <p:sp>
        <p:nvSpPr>
          <p:cNvPr id="3" name="サブタイトル 2"/>
          <p:cNvSpPr>
            <a:spLocks noGrp="1"/>
          </p:cNvSpPr>
          <p:nvPr>
            <p:ph type="subTitle" idx="1"/>
          </p:nvPr>
        </p:nvSpPr>
        <p:spPr>
          <a:xfrm>
            <a:off x="1419069" y="1983100"/>
            <a:ext cx="9144000" cy="1655762"/>
          </a:xfrm>
        </p:spPr>
        <p:txBody>
          <a:bodyPr>
            <a:normAutofit/>
          </a:bodyPr>
          <a:lstStyle/>
          <a:p>
            <a:r>
              <a:rPr kumimoji="1" lang="ja-JP" altLang="en-US" sz="2800" dirty="0" smtClean="0"/>
              <a:t>１４１５００４　麻生　到</a:t>
            </a:r>
          </a:p>
          <a:p>
            <a:r>
              <a:rPr kumimoji="1" lang="ja-JP" altLang="en-US" sz="2800" dirty="0" smtClean="0"/>
              <a:t>指導教員　安宅</a:t>
            </a:r>
            <a:endParaRPr kumimoji="1" lang="ja-JP" altLang="en-US" sz="2800" dirty="0"/>
          </a:p>
        </p:txBody>
      </p:sp>
      <p:sp>
        <p:nvSpPr>
          <p:cNvPr id="4" name="テキスト ボックス 3"/>
          <p:cNvSpPr txBox="1"/>
          <p:nvPr/>
        </p:nvSpPr>
        <p:spPr>
          <a:xfrm>
            <a:off x="5076329" y="3749457"/>
            <a:ext cx="2039341" cy="3108543"/>
          </a:xfrm>
          <a:prstGeom prst="rect">
            <a:avLst/>
          </a:prstGeom>
          <a:noFill/>
        </p:spPr>
        <p:txBody>
          <a:bodyPr wrap="none" rtlCol="0">
            <a:spAutoFit/>
          </a:bodyPr>
          <a:lstStyle/>
          <a:p>
            <a:r>
              <a:rPr kumimoji="1" lang="ja-JP" altLang="en-US" sz="2800" dirty="0" smtClean="0">
                <a:solidFill>
                  <a:srgbClr val="FF0000"/>
                </a:solidFill>
              </a:rPr>
              <a:t>発表の流れ</a:t>
            </a:r>
          </a:p>
          <a:p>
            <a:endParaRPr lang="ja-JP" altLang="en-US" sz="2800" dirty="0"/>
          </a:p>
          <a:p>
            <a:r>
              <a:rPr kumimoji="1" lang="ja-JP" altLang="en-US" sz="2800" dirty="0" smtClean="0"/>
              <a:t>・　背景</a:t>
            </a:r>
          </a:p>
          <a:p>
            <a:r>
              <a:rPr kumimoji="1" lang="ja-JP" altLang="en-US" sz="2800" dirty="0" smtClean="0"/>
              <a:t>・　問題設定</a:t>
            </a:r>
          </a:p>
          <a:p>
            <a:r>
              <a:rPr kumimoji="1" lang="ja-JP" altLang="en-US" sz="2800" dirty="0" smtClean="0"/>
              <a:t>・　実験結果</a:t>
            </a:r>
          </a:p>
          <a:p>
            <a:r>
              <a:rPr kumimoji="1" lang="ja-JP" altLang="en-US" sz="2800" dirty="0" smtClean="0"/>
              <a:t>・　結論</a:t>
            </a:r>
          </a:p>
          <a:p>
            <a:endParaRPr kumimoji="1" lang="ja-JP" altLang="en-US" sz="2800" dirty="0"/>
          </a:p>
        </p:txBody>
      </p:sp>
    </p:spTree>
    <p:extLst>
      <p:ext uri="{BB962C8B-B14F-4D97-AF65-F5344CB8AC3E}">
        <p14:creationId xmlns:p14="http://schemas.microsoft.com/office/powerpoint/2010/main" val="18554524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円/楕円 17"/>
          <p:cNvSpPr/>
          <p:nvPr/>
        </p:nvSpPr>
        <p:spPr>
          <a:xfrm>
            <a:off x="2338465" y="2066786"/>
            <a:ext cx="6610662" cy="1995005"/>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2" name="テキスト ボックス 1"/>
          <p:cNvSpPr txBox="1"/>
          <p:nvPr/>
        </p:nvSpPr>
        <p:spPr>
          <a:xfrm>
            <a:off x="629587" y="301453"/>
            <a:ext cx="4077324" cy="584775"/>
          </a:xfrm>
          <a:prstGeom prst="rect">
            <a:avLst/>
          </a:prstGeom>
          <a:noFill/>
        </p:spPr>
        <p:txBody>
          <a:bodyPr wrap="square" rtlCol="0">
            <a:spAutoFit/>
          </a:bodyPr>
          <a:lstStyle/>
          <a:p>
            <a:r>
              <a:rPr kumimoji="1" lang="ja-JP" altLang="en-US" sz="3200" u="sng" dirty="0" smtClean="0">
                <a:solidFill>
                  <a:schemeClr val="accent5"/>
                </a:solidFill>
              </a:rPr>
              <a:t>はじめに</a:t>
            </a:r>
            <a:endParaRPr kumimoji="1" lang="ja-JP" altLang="en-US" sz="3200" u="sng" dirty="0">
              <a:solidFill>
                <a:schemeClr val="accent5"/>
              </a:solidFill>
            </a:endParaRPr>
          </a:p>
        </p:txBody>
      </p:sp>
      <p:sp>
        <p:nvSpPr>
          <p:cNvPr id="3" name="テキスト ボックス 2"/>
          <p:cNvSpPr txBox="1"/>
          <p:nvPr/>
        </p:nvSpPr>
        <p:spPr>
          <a:xfrm>
            <a:off x="944380" y="1034480"/>
            <a:ext cx="9398833" cy="461665"/>
          </a:xfrm>
          <a:prstGeom prst="rect">
            <a:avLst/>
          </a:prstGeom>
          <a:noFill/>
        </p:spPr>
        <p:txBody>
          <a:bodyPr wrap="square" rtlCol="0">
            <a:spAutoFit/>
          </a:bodyPr>
          <a:lstStyle/>
          <a:p>
            <a:r>
              <a:rPr kumimoji="1" lang="ja-JP" altLang="en-US" sz="2400" dirty="0" smtClean="0"/>
              <a:t>脳波の解析は、以下の様々なことに応用されている</a:t>
            </a:r>
          </a:p>
        </p:txBody>
      </p:sp>
      <p:sp>
        <p:nvSpPr>
          <p:cNvPr id="7" name="テキスト ボックス 6"/>
          <p:cNvSpPr txBox="1"/>
          <p:nvPr/>
        </p:nvSpPr>
        <p:spPr>
          <a:xfrm>
            <a:off x="3574041" y="3392513"/>
            <a:ext cx="1601721" cy="646331"/>
          </a:xfrm>
          <a:prstGeom prst="rect">
            <a:avLst/>
          </a:prstGeom>
          <a:noFill/>
        </p:spPr>
        <p:txBody>
          <a:bodyPr wrap="none" rtlCol="0">
            <a:spAutoFit/>
          </a:bodyPr>
          <a:lstStyle/>
          <a:p>
            <a:r>
              <a:rPr lang="ja-JP" altLang="en-US" u="sng" dirty="0"/>
              <a:t>マーケティング</a:t>
            </a:r>
          </a:p>
          <a:p>
            <a:endParaRPr lang="ja-JP" altLang="en-US" dirty="0" smtClean="0"/>
          </a:p>
        </p:txBody>
      </p:sp>
      <p:sp>
        <p:nvSpPr>
          <p:cNvPr id="8" name="正方形/長方形 7"/>
          <p:cNvSpPr/>
          <p:nvPr/>
        </p:nvSpPr>
        <p:spPr>
          <a:xfrm>
            <a:off x="6494051" y="2604359"/>
            <a:ext cx="6096000" cy="646331"/>
          </a:xfrm>
          <a:prstGeom prst="rect">
            <a:avLst/>
          </a:prstGeom>
        </p:spPr>
        <p:txBody>
          <a:bodyPr>
            <a:spAutoFit/>
          </a:bodyPr>
          <a:lstStyle/>
          <a:p>
            <a:r>
              <a:rPr lang="ja-JP" altLang="en-US" u="sng" dirty="0"/>
              <a:t>セラピーロボット</a:t>
            </a:r>
          </a:p>
          <a:p>
            <a:endParaRPr lang="ja-JP" altLang="en-US" dirty="0" smtClean="0"/>
          </a:p>
        </p:txBody>
      </p:sp>
      <p:sp>
        <p:nvSpPr>
          <p:cNvPr id="9" name="正方形/長方形 8"/>
          <p:cNvSpPr/>
          <p:nvPr/>
        </p:nvSpPr>
        <p:spPr>
          <a:xfrm>
            <a:off x="2989381" y="2682433"/>
            <a:ext cx="6096000" cy="646331"/>
          </a:xfrm>
          <a:prstGeom prst="rect">
            <a:avLst/>
          </a:prstGeom>
        </p:spPr>
        <p:txBody>
          <a:bodyPr>
            <a:spAutoFit/>
          </a:bodyPr>
          <a:lstStyle/>
          <a:p>
            <a:r>
              <a:rPr lang="ja-JP" altLang="en-US" u="sng" dirty="0"/>
              <a:t>働き方</a:t>
            </a:r>
          </a:p>
          <a:p>
            <a:endParaRPr lang="ja-JP" altLang="en-US" dirty="0" smtClean="0"/>
          </a:p>
        </p:txBody>
      </p:sp>
      <p:sp>
        <p:nvSpPr>
          <p:cNvPr id="10" name="テキスト ボックス 9"/>
          <p:cNvSpPr txBox="1"/>
          <p:nvPr/>
        </p:nvSpPr>
        <p:spPr>
          <a:xfrm>
            <a:off x="5083274" y="1651694"/>
            <a:ext cx="954107" cy="400110"/>
          </a:xfrm>
          <a:prstGeom prst="rect">
            <a:avLst/>
          </a:prstGeom>
          <a:noFill/>
        </p:spPr>
        <p:txBody>
          <a:bodyPr wrap="none" rtlCol="0">
            <a:spAutoFit/>
          </a:bodyPr>
          <a:lstStyle/>
          <a:p>
            <a:r>
              <a:rPr kumimoji="1" lang="ja-JP" altLang="en-US" sz="2000" dirty="0" smtClean="0">
                <a:solidFill>
                  <a:schemeClr val="accent4"/>
                </a:solidFill>
              </a:rPr>
              <a:t>実用例</a:t>
            </a:r>
            <a:endParaRPr kumimoji="1" lang="ja-JP" altLang="en-US" sz="2000" dirty="0">
              <a:solidFill>
                <a:schemeClr val="accent4"/>
              </a:solidFill>
            </a:endParaRPr>
          </a:p>
        </p:txBody>
      </p:sp>
      <p:sp>
        <p:nvSpPr>
          <p:cNvPr id="11" name="テキスト ボックス 10"/>
          <p:cNvSpPr txBox="1"/>
          <p:nvPr/>
        </p:nvSpPr>
        <p:spPr>
          <a:xfrm>
            <a:off x="5696901" y="3349063"/>
            <a:ext cx="7587081" cy="461665"/>
          </a:xfrm>
          <a:prstGeom prst="rect">
            <a:avLst/>
          </a:prstGeom>
          <a:noFill/>
        </p:spPr>
        <p:txBody>
          <a:bodyPr wrap="square" rtlCol="0">
            <a:spAutoFit/>
          </a:bodyPr>
          <a:lstStyle/>
          <a:p>
            <a:r>
              <a:rPr kumimoji="1" lang="ja-JP" altLang="en-US" sz="2400" u="sng" dirty="0" smtClean="0"/>
              <a:t>個人認証</a:t>
            </a:r>
            <a:endParaRPr kumimoji="1" lang="ja-JP" altLang="en-US" sz="2400" u="sng" dirty="0"/>
          </a:p>
        </p:txBody>
      </p:sp>
      <p:sp>
        <p:nvSpPr>
          <p:cNvPr id="13" name="テキスト ボックス 12"/>
          <p:cNvSpPr txBox="1"/>
          <p:nvPr/>
        </p:nvSpPr>
        <p:spPr>
          <a:xfrm>
            <a:off x="346383" y="5351763"/>
            <a:ext cx="13290700" cy="830997"/>
          </a:xfrm>
          <a:prstGeom prst="rect">
            <a:avLst/>
          </a:prstGeom>
          <a:noFill/>
        </p:spPr>
        <p:txBody>
          <a:bodyPr wrap="square" rtlCol="0">
            <a:spAutoFit/>
          </a:bodyPr>
          <a:lstStyle/>
          <a:p>
            <a:r>
              <a:rPr lang="ja-JP" altLang="en-US" sz="2400" dirty="0" smtClean="0"/>
              <a:t>先行研究</a:t>
            </a:r>
            <a:r>
              <a:rPr lang="en-US" altLang="ja-JP" sz="2400" dirty="0" smtClean="0"/>
              <a:t>  </a:t>
            </a:r>
            <a:r>
              <a:rPr lang="ja-JP" altLang="en-US" sz="2400" dirty="0" smtClean="0"/>
              <a:t>：　１６チャンネルの脳波計を用いて、脳波による個人認証が行われていた</a:t>
            </a:r>
          </a:p>
          <a:p>
            <a:r>
              <a:rPr lang="ja-JP" altLang="en-US" sz="2400" dirty="0" smtClean="0"/>
              <a:t>本研究　　：　</a:t>
            </a:r>
            <a:r>
              <a:rPr lang="ja-JP" altLang="en-US" sz="2400" dirty="0" smtClean="0">
                <a:solidFill>
                  <a:srgbClr val="FF0000"/>
                </a:solidFill>
              </a:rPr>
              <a:t>必要最低限なチャンネル数と測定部位で脳波による個人認証をおこなう</a:t>
            </a:r>
            <a:endParaRPr lang="ja-JP" altLang="en-US" sz="2400" dirty="0">
              <a:solidFill>
                <a:srgbClr val="FF0000"/>
              </a:solidFill>
            </a:endParaRPr>
          </a:p>
        </p:txBody>
      </p:sp>
      <p:sp>
        <p:nvSpPr>
          <p:cNvPr id="16" name="テキスト ボックス 15"/>
          <p:cNvSpPr txBox="1"/>
          <p:nvPr/>
        </p:nvSpPr>
        <p:spPr>
          <a:xfrm>
            <a:off x="4924577" y="2473291"/>
            <a:ext cx="1271502" cy="369332"/>
          </a:xfrm>
          <a:prstGeom prst="rect">
            <a:avLst/>
          </a:prstGeom>
          <a:noFill/>
        </p:spPr>
        <p:txBody>
          <a:bodyPr wrap="none" rtlCol="0">
            <a:spAutoFit/>
          </a:bodyPr>
          <a:lstStyle/>
          <a:p>
            <a:r>
              <a:rPr kumimoji="1" lang="ja-JP" altLang="en-US" u="sng" dirty="0" smtClean="0"/>
              <a:t>ヘルスケア</a:t>
            </a:r>
            <a:endParaRPr kumimoji="1" lang="ja-JP" altLang="en-US" u="sng" dirty="0"/>
          </a:p>
        </p:txBody>
      </p:sp>
      <p:sp>
        <p:nvSpPr>
          <p:cNvPr id="17" name="テキスト ボックス 16"/>
          <p:cNvSpPr txBox="1"/>
          <p:nvPr/>
        </p:nvSpPr>
        <p:spPr>
          <a:xfrm>
            <a:off x="369382" y="4428433"/>
            <a:ext cx="4597734" cy="461665"/>
          </a:xfrm>
          <a:prstGeom prst="rect">
            <a:avLst/>
          </a:prstGeom>
          <a:noFill/>
        </p:spPr>
        <p:txBody>
          <a:bodyPr wrap="none" rtlCol="0">
            <a:spAutoFit/>
          </a:bodyPr>
          <a:lstStyle/>
          <a:p>
            <a:r>
              <a:rPr kumimoji="1" lang="ja-JP" altLang="en-US" sz="2400" dirty="0" smtClean="0"/>
              <a:t>本研究では、</a:t>
            </a:r>
            <a:r>
              <a:rPr kumimoji="1" lang="ja-JP" altLang="en-US" sz="2400" dirty="0" smtClean="0">
                <a:solidFill>
                  <a:srgbClr val="FF0000"/>
                </a:solidFill>
              </a:rPr>
              <a:t>個人認証</a:t>
            </a:r>
            <a:r>
              <a:rPr kumimoji="1" lang="ja-JP" altLang="en-US" sz="2400" dirty="0" smtClean="0"/>
              <a:t>に注目する</a:t>
            </a:r>
            <a:endParaRPr kumimoji="1" lang="ja-JP" altLang="en-US" sz="2400" dirty="0"/>
          </a:p>
        </p:txBody>
      </p:sp>
    </p:spTree>
    <p:extLst>
      <p:ext uri="{BB962C8B-B14F-4D97-AF65-F5344CB8AC3E}">
        <p14:creationId xmlns:p14="http://schemas.microsoft.com/office/powerpoint/2010/main" val="5082444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599606" y="415415"/>
            <a:ext cx="1826141" cy="584775"/>
          </a:xfrm>
          <a:prstGeom prst="rect">
            <a:avLst/>
          </a:prstGeom>
          <a:noFill/>
        </p:spPr>
        <p:txBody>
          <a:bodyPr wrap="none" rtlCol="0">
            <a:spAutoFit/>
          </a:bodyPr>
          <a:lstStyle/>
          <a:p>
            <a:r>
              <a:rPr kumimoji="1" lang="ja-JP" altLang="en-US" sz="3200" u="sng" dirty="0" smtClean="0">
                <a:solidFill>
                  <a:schemeClr val="accent5"/>
                </a:solidFill>
              </a:rPr>
              <a:t>問題設定</a:t>
            </a:r>
          </a:p>
        </p:txBody>
      </p:sp>
      <p:sp>
        <p:nvSpPr>
          <p:cNvPr id="3" name="正方形/長方形 2"/>
          <p:cNvSpPr/>
          <p:nvPr/>
        </p:nvSpPr>
        <p:spPr>
          <a:xfrm>
            <a:off x="3342807" y="1364103"/>
            <a:ext cx="1858780" cy="944381"/>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4" name="円/楕円 3"/>
          <p:cNvSpPr/>
          <p:nvPr/>
        </p:nvSpPr>
        <p:spPr>
          <a:xfrm>
            <a:off x="599606" y="1229190"/>
            <a:ext cx="1693889" cy="1184222"/>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5" name="正方形/長方形 4"/>
          <p:cNvSpPr/>
          <p:nvPr/>
        </p:nvSpPr>
        <p:spPr>
          <a:xfrm>
            <a:off x="6363326" y="1349110"/>
            <a:ext cx="1858780" cy="944381"/>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6" name="正方形/長方形 5"/>
          <p:cNvSpPr/>
          <p:nvPr/>
        </p:nvSpPr>
        <p:spPr>
          <a:xfrm>
            <a:off x="9383845" y="1364103"/>
            <a:ext cx="1858780" cy="944381"/>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7" name="テキスト ボックス 6"/>
          <p:cNvSpPr txBox="1"/>
          <p:nvPr/>
        </p:nvSpPr>
        <p:spPr>
          <a:xfrm>
            <a:off x="809469" y="1636634"/>
            <a:ext cx="2968052" cy="369332"/>
          </a:xfrm>
          <a:prstGeom prst="rect">
            <a:avLst/>
          </a:prstGeom>
          <a:noFill/>
        </p:spPr>
        <p:txBody>
          <a:bodyPr wrap="square" rtlCol="0">
            <a:spAutoFit/>
          </a:bodyPr>
          <a:lstStyle/>
          <a:p>
            <a:r>
              <a:rPr kumimoji="1" lang="ja-JP" altLang="en-US" dirty="0" smtClean="0"/>
              <a:t>脳波データ</a:t>
            </a:r>
            <a:endParaRPr kumimoji="1" lang="ja-JP" altLang="en-US" dirty="0"/>
          </a:p>
        </p:txBody>
      </p:sp>
      <p:sp>
        <p:nvSpPr>
          <p:cNvPr id="8" name="テキスト ボックス 7"/>
          <p:cNvSpPr txBox="1"/>
          <p:nvPr/>
        </p:nvSpPr>
        <p:spPr>
          <a:xfrm>
            <a:off x="3777521" y="1426775"/>
            <a:ext cx="2098623" cy="369332"/>
          </a:xfrm>
          <a:prstGeom prst="rect">
            <a:avLst/>
          </a:prstGeom>
          <a:noFill/>
        </p:spPr>
        <p:txBody>
          <a:bodyPr wrap="square" rtlCol="0">
            <a:spAutoFit/>
          </a:bodyPr>
          <a:lstStyle/>
          <a:p>
            <a:r>
              <a:rPr kumimoji="1" lang="ja-JP" altLang="en-US" smtClean="0"/>
              <a:t>前処理</a:t>
            </a:r>
            <a:endParaRPr kumimoji="1" lang="ja-JP" altLang="en-US" dirty="0"/>
          </a:p>
        </p:txBody>
      </p:sp>
      <p:sp>
        <p:nvSpPr>
          <p:cNvPr id="9" name="テキスト ボックス 8"/>
          <p:cNvSpPr txBox="1"/>
          <p:nvPr/>
        </p:nvSpPr>
        <p:spPr>
          <a:xfrm>
            <a:off x="6685617" y="1458744"/>
            <a:ext cx="2503357" cy="369332"/>
          </a:xfrm>
          <a:prstGeom prst="rect">
            <a:avLst/>
          </a:prstGeom>
          <a:noFill/>
        </p:spPr>
        <p:txBody>
          <a:bodyPr wrap="square" rtlCol="0">
            <a:spAutoFit/>
          </a:bodyPr>
          <a:lstStyle/>
          <a:p>
            <a:r>
              <a:rPr kumimoji="1" lang="ja-JP" altLang="en-US" smtClean="0"/>
              <a:t>特徴抽出</a:t>
            </a:r>
            <a:endParaRPr kumimoji="1" lang="ja-JP" altLang="en-US"/>
          </a:p>
        </p:txBody>
      </p:sp>
      <p:sp>
        <p:nvSpPr>
          <p:cNvPr id="10" name="右矢印 9"/>
          <p:cNvSpPr/>
          <p:nvPr/>
        </p:nvSpPr>
        <p:spPr>
          <a:xfrm>
            <a:off x="2368446" y="1611441"/>
            <a:ext cx="869429" cy="449704"/>
          </a:xfrm>
          <a:prstGeom prst="rightArrow">
            <a:avLst>
              <a:gd name="adj1" fmla="val 50000"/>
              <a:gd name="adj2" fmla="val 70000"/>
            </a:avLst>
          </a:prstGeom>
          <a:solidFill>
            <a:schemeClr val="accent4"/>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右矢印 10"/>
          <p:cNvSpPr/>
          <p:nvPr/>
        </p:nvSpPr>
        <p:spPr>
          <a:xfrm>
            <a:off x="5351489" y="1596448"/>
            <a:ext cx="869429" cy="449704"/>
          </a:xfrm>
          <a:prstGeom prst="rightArrow">
            <a:avLst>
              <a:gd name="adj1" fmla="val 50000"/>
              <a:gd name="adj2" fmla="val 70000"/>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右矢印 11"/>
          <p:cNvSpPr/>
          <p:nvPr/>
        </p:nvSpPr>
        <p:spPr>
          <a:xfrm>
            <a:off x="8349523" y="1596448"/>
            <a:ext cx="869429" cy="449704"/>
          </a:xfrm>
          <a:prstGeom prst="rightArrow">
            <a:avLst>
              <a:gd name="adj1" fmla="val 50000"/>
              <a:gd name="adj2" fmla="val 70000"/>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テキスト ボックス 13"/>
          <p:cNvSpPr txBox="1"/>
          <p:nvPr/>
        </p:nvSpPr>
        <p:spPr>
          <a:xfrm>
            <a:off x="9990069" y="1459461"/>
            <a:ext cx="646331" cy="369332"/>
          </a:xfrm>
          <a:prstGeom prst="rect">
            <a:avLst/>
          </a:prstGeom>
          <a:noFill/>
        </p:spPr>
        <p:txBody>
          <a:bodyPr wrap="none" rtlCol="0">
            <a:spAutoFit/>
          </a:bodyPr>
          <a:lstStyle/>
          <a:p>
            <a:r>
              <a:rPr kumimoji="1" lang="ja-JP" altLang="en-US" smtClean="0"/>
              <a:t>判別</a:t>
            </a:r>
            <a:endParaRPr kumimoji="1" lang="ja-JP" altLang="en-US"/>
          </a:p>
        </p:txBody>
      </p:sp>
      <p:sp>
        <p:nvSpPr>
          <p:cNvPr id="15" name="正方形/長方形 14"/>
          <p:cNvSpPr/>
          <p:nvPr/>
        </p:nvSpPr>
        <p:spPr>
          <a:xfrm>
            <a:off x="3558754" y="1798179"/>
            <a:ext cx="1380506" cy="523220"/>
          </a:xfrm>
          <a:prstGeom prst="rect">
            <a:avLst/>
          </a:prstGeom>
        </p:spPr>
        <p:txBody>
          <a:bodyPr wrap="none">
            <a:spAutoFit/>
          </a:bodyPr>
          <a:lstStyle/>
          <a:p>
            <a:r>
              <a:rPr lang="ja-JP" altLang="en-US" sz="1400"/>
              <a:t>バンドパス</a:t>
            </a:r>
            <a:r>
              <a:rPr lang="ja-JP" altLang="en-US" sz="1400" smtClean="0"/>
              <a:t>処理</a:t>
            </a:r>
          </a:p>
          <a:p>
            <a:r>
              <a:rPr lang="ja-JP" altLang="en-US" sz="1400" dirty="0"/>
              <a:t>　</a:t>
            </a:r>
            <a:r>
              <a:rPr lang="ja-JP" altLang="en-US" sz="1400" dirty="0" smtClean="0"/>
              <a:t>独立</a:t>
            </a:r>
            <a:r>
              <a:rPr lang="ja-JP" altLang="en-US" sz="1400" dirty="0"/>
              <a:t>成分分析</a:t>
            </a:r>
          </a:p>
        </p:txBody>
      </p:sp>
      <p:sp>
        <p:nvSpPr>
          <p:cNvPr id="16" name="正方形/長方形 15"/>
          <p:cNvSpPr/>
          <p:nvPr/>
        </p:nvSpPr>
        <p:spPr>
          <a:xfrm>
            <a:off x="6550127" y="1784542"/>
            <a:ext cx="1515158" cy="523220"/>
          </a:xfrm>
          <a:prstGeom prst="rect">
            <a:avLst/>
          </a:prstGeom>
        </p:spPr>
        <p:txBody>
          <a:bodyPr wrap="none">
            <a:spAutoFit/>
          </a:bodyPr>
          <a:lstStyle/>
          <a:p>
            <a:r>
              <a:rPr lang="ja-JP" altLang="en-US" sz="1400" dirty="0"/>
              <a:t>高速フーリエ</a:t>
            </a:r>
            <a:r>
              <a:rPr lang="ja-JP" altLang="en-US" sz="1400" dirty="0" smtClean="0"/>
              <a:t>変換</a:t>
            </a:r>
          </a:p>
          <a:p>
            <a:r>
              <a:rPr lang="ja-JP" altLang="en-US" sz="1400" dirty="0"/>
              <a:t>　</a:t>
            </a:r>
            <a:r>
              <a:rPr lang="ja-JP" altLang="en-US" sz="1400" dirty="0" smtClean="0"/>
              <a:t>主成分</a:t>
            </a:r>
            <a:r>
              <a:rPr lang="ja-JP" altLang="en-US" sz="1400" dirty="0"/>
              <a:t>分析</a:t>
            </a:r>
          </a:p>
        </p:txBody>
      </p:sp>
      <p:sp>
        <p:nvSpPr>
          <p:cNvPr id="17" name="テキスト ボックス 16"/>
          <p:cNvSpPr txBox="1"/>
          <p:nvPr/>
        </p:nvSpPr>
        <p:spPr>
          <a:xfrm>
            <a:off x="9981914" y="1883972"/>
            <a:ext cx="617670" cy="369332"/>
          </a:xfrm>
          <a:prstGeom prst="rect">
            <a:avLst/>
          </a:prstGeom>
          <a:noFill/>
        </p:spPr>
        <p:txBody>
          <a:bodyPr wrap="none" rtlCol="0">
            <a:spAutoFit/>
          </a:bodyPr>
          <a:lstStyle/>
          <a:p>
            <a:r>
              <a:rPr kumimoji="1" lang="en-US" altLang="ja-JP" smtClean="0"/>
              <a:t>SVM</a:t>
            </a:r>
            <a:endParaRPr kumimoji="1" lang="ja-JP" altLang="en-US" dirty="0"/>
          </a:p>
        </p:txBody>
      </p:sp>
      <p:sp>
        <p:nvSpPr>
          <p:cNvPr id="18" name="テキスト ボックス 17"/>
          <p:cNvSpPr txBox="1"/>
          <p:nvPr/>
        </p:nvSpPr>
        <p:spPr>
          <a:xfrm>
            <a:off x="599610" y="3162925"/>
            <a:ext cx="10892918" cy="4031873"/>
          </a:xfrm>
          <a:prstGeom prst="rect">
            <a:avLst/>
          </a:prstGeom>
          <a:noFill/>
        </p:spPr>
        <p:txBody>
          <a:bodyPr wrap="none" rtlCol="0">
            <a:spAutoFit/>
          </a:bodyPr>
          <a:lstStyle/>
          <a:p>
            <a:r>
              <a:rPr kumimoji="1" lang="ja-JP" altLang="en-US" sz="2000" u="sng" dirty="0" smtClean="0"/>
              <a:t>前処理</a:t>
            </a:r>
          </a:p>
          <a:p>
            <a:r>
              <a:rPr kumimoji="1" lang="ja-JP" altLang="en-US" dirty="0" smtClean="0"/>
              <a:t>　瞬きによって脳波の振幅のずれを防ぐために眼電アーチファクトを独立成分分析により除去する</a:t>
            </a:r>
          </a:p>
          <a:p>
            <a:r>
              <a:rPr kumimoji="1" lang="ja-JP" altLang="en-US" dirty="0" smtClean="0"/>
              <a:t>　</a:t>
            </a:r>
            <a:r>
              <a:rPr kumimoji="1" lang="el-GR" altLang="ja-JP" dirty="0" smtClean="0"/>
              <a:t>Θ</a:t>
            </a:r>
            <a:r>
              <a:rPr kumimoji="1" lang="ja-JP" altLang="en-US" dirty="0" smtClean="0"/>
              <a:t>、</a:t>
            </a:r>
            <a:r>
              <a:rPr kumimoji="1" lang="en-US" altLang="ja-JP" dirty="0" smtClean="0"/>
              <a:t>α</a:t>
            </a:r>
            <a:r>
              <a:rPr kumimoji="1" lang="ja-JP" altLang="en-US" dirty="0" smtClean="0"/>
              <a:t>、</a:t>
            </a:r>
            <a:r>
              <a:rPr kumimoji="1" lang="en-US" altLang="ja-JP" dirty="0" smtClean="0"/>
              <a:t>β</a:t>
            </a:r>
            <a:r>
              <a:rPr kumimoji="1" lang="ja-JP" altLang="en-US" dirty="0" smtClean="0"/>
              <a:t>波を用いるため、バンドパス処理を行う</a:t>
            </a:r>
          </a:p>
          <a:p>
            <a:endParaRPr lang="ja-JP" altLang="en-US" dirty="0"/>
          </a:p>
          <a:p>
            <a:r>
              <a:rPr kumimoji="1" lang="ja-JP" altLang="en-US" sz="2000" u="sng" dirty="0" smtClean="0"/>
              <a:t>特徴抽出</a:t>
            </a:r>
          </a:p>
          <a:p>
            <a:r>
              <a:rPr kumimoji="1" lang="ja-JP" altLang="en-US" dirty="0" smtClean="0"/>
              <a:t>　特徴量として、パワースペクトルを用いるため</a:t>
            </a:r>
            <a:r>
              <a:rPr kumimoji="1" lang="en-US" altLang="ja-JP" dirty="0" smtClean="0"/>
              <a:t>FFT</a:t>
            </a:r>
            <a:r>
              <a:rPr kumimoji="1" lang="ja-JP" altLang="en-US" dirty="0" smtClean="0"/>
              <a:t>によりスペクトル解析を行う</a:t>
            </a:r>
          </a:p>
          <a:p>
            <a:r>
              <a:rPr kumimoji="1" lang="ja-JP" altLang="en-US" dirty="0" smtClean="0"/>
              <a:t>　</a:t>
            </a:r>
            <a:r>
              <a:rPr kumimoji="1" lang="en-US" altLang="ja-JP" dirty="0" smtClean="0"/>
              <a:t>SVM</a:t>
            </a:r>
            <a:r>
              <a:rPr kumimoji="1" lang="ja-JP" altLang="en-US" dirty="0" smtClean="0"/>
              <a:t>では高次元のデータを学習は機能を低下させることが考えられるため、主成分分析による次元削減を行う</a:t>
            </a:r>
          </a:p>
          <a:p>
            <a:endParaRPr lang="ja-JP" altLang="en-US" dirty="0"/>
          </a:p>
          <a:p>
            <a:r>
              <a:rPr kumimoji="1" lang="ja-JP" altLang="en-US" sz="2000" u="sng" dirty="0" smtClean="0"/>
              <a:t>判別</a:t>
            </a:r>
          </a:p>
          <a:p>
            <a:pPr marL="342900" indent="-342900">
              <a:buAutoNum type="arabicDbPeriod"/>
            </a:pPr>
            <a:r>
              <a:rPr kumimoji="1" lang="ja-JP" altLang="en-US" dirty="0" smtClean="0"/>
              <a:t>ソフトマージン</a:t>
            </a:r>
            <a:r>
              <a:rPr kumimoji="1" lang="en-US" altLang="ja-JP" dirty="0" smtClean="0"/>
              <a:t>SVM</a:t>
            </a:r>
            <a:r>
              <a:rPr kumimoji="1" lang="ja-JP" altLang="en-US" dirty="0" smtClean="0"/>
              <a:t>やハードマージン</a:t>
            </a:r>
            <a:r>
              <a:rPr kumimoji="1" lang="en-US" altLang="ja-JP" dirty="0" smtClean="0"/>
              <a:t>SVM</a:t>
            </a:r>
            <a:r>
              <a:rPr kumimoji="1" lang="ja-JP" altLang="en-US" dirty="0" smtClean="0"/>
              <a:t>、非線形</a:t>
            </a:r>
            <a:r>
              <a:rPr kumimoji="1" lang="en-US" altLang="ja-JP" dirty="0" smtClean="0"/>
              <a:t>SVM</a:t>
            </a:r>
            <a:r>
              <a:rPr kumimoji="1" lang="ja-JP" altLang="en-US" dirty="0" smtClean="0"/>
              <a:t>を試して判別する</a:t>
            </a:r>
          </a:p>
          <a:p>
            <a:pPr marL="342900" indent="-342900">
              <a:buAutoNum type="arabicDbPeriod"/>
            </a:pPr>
            <a:r>
              <a:rPr kumimoji="1" lang="ja-JP" altLang="en-US" dirty="0" smtClean="0"/>
              <a:t>１．でうまくいかない場合、データを分割し、複数の判別機による多数決で分類を行う</a:t>
            </a:r>
          </a:p>
          <a:p>
            <a:endParaRPr kumimoji="1" lang="ja-JP" altLang="en-US" dirty="0" smtClean="0"/>
          </a:p>
          <a:p>
            <a:endParaRPr kumimoji="1" lang="ja-JP" altLang="en-US" dirty="0" smtClean="0"/>
          </a:p>
          <a:p>
            <a:endParaRPr kumimoji="1" lang="ja-JP" altLang="en-US" dirty="0"/>
          </a:p>
        </p:txBody>
      </p:sp>
    </p:spTree>
    <p:extLst>
      <p:ext uri="{BB962C8B-B14F-4D97-AF65-F5344CB8AC3E}">
        <p14:creationId xmlns:p14="http://schemas.microsoft.com/office/powerpoint/2010/main" val="21215339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231937" y="1130783"/>
            <a:ext cx="3957403" cy="400110"/>
          </a:xfrm>
          <a:prstGeom prst="rect">
            <a:avLst/>
          </a:prstGeom>
          <a:noFill/>
        </p:spPr>
        <p:txBody>
          <a:bodyPr wrap="square" rtlCol="0">
            <a:spAutoFit/>
          </a:bodyPr>
          <a:lstStyle/>
          <a:p>
            <a:r>
              <a:rPr kumimoji="1" lang="ja-JP" altLang="en-US" sz="2000" dirty="0" smtClean="0">
                <a:solidFill>
                  <a:schemeClr val="accent6"/>
                </a:solidFill>
              </a:rPr>
              <a:t>独立成分分析（</a:t>
            </a:r>
            <a:r>
              <a:rPr kumimoji="1" lang="en-US" altLang="ja-JP" sz="2000" dirty="0" smtClean="0">
                <a:solidFill>
                  <a:schemeClr val="accent6"/>
                </a:solidFill>
              </a:rPr>
              <a:t>ICA</a:t>
            </a:r>
            <a:r>
              <a:rPr kumimoji="1" lang="ja-JP" altLang="en-US" sz="2000" dirty="0" smtClean="0">
                <a:solidFill>
                  <a:schemeClr val="accent6"/>
                </a:solidFill>
              </a:rPr>
              <a:t>）</a:t>
            </a:r>
            <a:endParaRPr kumimoji="1" lang="ja-JP" altLang="en-US" sz="2000" dirty="0">
              <a:solidFill>
                <a:schemeClr val="accent6"/>
              </a:solidFill>
            </a:endParaRPr>
          </a:p>
        </p:txBody>
      </p:sp>
      <p:sp>
        <p:nvSpPr>
          <p:cNvPr id="3" name="テキスト ボックス 2"/>
          <p:cNvSpPr txBox="1"/>
          <p:nvPr/>
        </p:nvSpPr>
        <p:spPr>
          <a:xfrm>
            <a:off x="463874" y="2034567"/>
            <a:ext cx="5688767" cy="2154436"/>
          </a:xfrm>
          <a:prstGeom prst="rect">
            <a:avLst/>
          </a:prstGeom>
          <a:noFill/>
        </p:spPr>
        <p:txBody>
          <a:bodyPr wrap="square" rtlCol="0">
            <a:spAutoFit/>
          </a:bodyPr>
          <a:lstStyle/>
          <a:p>
            <a:r>
              <a:rPr lang="ja-JP" altLang="en-US" dirty="0" smtClean="0"/>
              <a:t>重なり合った混合信号を</a:t>
            </a:r>
          </a:p>
          <a:p>
            <a:r>
              <a:rPr lang="ja-JP" altLang="en-US" dirty="0" smtClean="0">
                <a:solidFill>
                  <a:srgbClr val="FF0000"/>
                </a:solidFill>
              </a:rPr>
              <a:t>元の独立な信号に分離する手法</a:t>
            </a:r>
          </a:p>
          <a:p>
            <a:endParaRPr lang="ja-JP" altLang="en-US" dirty="0">
              <a:solidFill>
                <a:srgbClr val="FF0000"/>
              </a:solidFill>
            </a:endParaRPr>
          </a:p>
          <a:p>
            <a:r>
              <a:rPr lang="ja-JP" altLang="en-US" dirty="0" smtClean="0"/>
              <a:t>音声や画像、脳波に応用されている</a:t>
            </a:r>
          </a:p>
          <a:p>
            <a:endParaRPr lang="ja-JP" altLang="en-US" sz="2000" dirty="0"/>
          </a:p>
          <a:p>
            <a:endParaRPr lang="ja-JP" altLang="en-US" sz="2400" dirty="0"/>
          </a:p>
          <a:p>
            <a:r>
              <a:rPr lang="ja-JP" altLang="en-US" dirty="0" smtClean="0"/>
              <a:t>　</a:t>
            </a:r>
          </a:p>
        </p:txBody>
      </p:sp>
      <p:sp>
        <p:nvSpPr>
          <p:cNvPr id="6" name="テキスト ボックス 5"/>
          <p:cNvSpPr txBox="1"/>
          <p:nvPr/>
        </p:nvSpPr>
        <p:spPr>
          <a:xfrm>
            <a:off x="6152641" y="1027219"/>
            <a:ext cx="4134200" cy="400110"/>
          </a:xfrm>
          <a:prstGeom prst="rect">
            <a:avLst/>
          </a:prstGeom>
          <a:noFill/>
        </p:spPr>
        <p:txBody>
          <a:bodyPr wrap="square" rtlCol="0">
            <a:spAutoFit/>
          </a:bodyPr>
          <a:lstStyle/>
          <a:p>
            <a:r>
              <a:rPr kumimoji="1" lang="ja-JP" altLang="en-US" sz="2000" dirty="0" smtClean="0">
                <a:solidFill>
                  <a:schemeClr val="accent6"/>
                </a:solidFill>
              </a:rPr>
              <a:t>主成分分析</a:t>
            </a:r>
            <a:endParaRPr kumimoji="1" lang="ja-JP" altLang="en-US" sz="2000" dirty="0">
              <a:solidFill>
                <a:schemeClr val="accent6"/>
              </a:solidFill>
            </a:endParaRPr>
          </a:p>
        </p:txBody>
      </p:sp>
      <p:sp>
        <p:nvSpPr>
          <p:cNvPr id="7" name="テキスト ボックス 6"/>
          <p:cNvSpPr txBox="1"/>
          <p:nvPr/>
        </p:nvSpPr>
        <p:spPr>
          <a:xfrm>
            <a:off x="6278284" y="1669565"/>
            <a:ext cx="6071162" cy="1200329"/>
          </a:xfrm>
          <a:prstGeom prst="rect">
            <a:avLst/>
          </a:prstGeom>
          <a:noFill/>
        </p:spPr>
        <p:txBody>
          <a:bodyPr wrap="square" rtlCol="0">
            <a:spAutoFit/>
          </a:bodyPr>
          <a:lstStyle/>
          <a:p>
            <a:r>
              <a:rPr kumimoji="1" lang="ja-JP" altLang="en-US" dirty="0" smtClean="0"/>
              <a:t>多変量データから新たな総合指標を作り出す手法</a:t>
            </a:r>
          </a:p>
          <a:p>
            <a:endParaRPr lang="ja-JP" altLang="en-US" dirty="0"/>
          </a:p>
          <a:p>
            <a:r>
              <a:rPr kumimoji="1" lang="ja-JP" altLang="en-US" dirty="0" smtClean="0"/>
              <a:t>すべてのデータに対して、最も分散が大きくなるような軸をとる</a:t>
            </a:r>
            <a:endParaRPr kumimoji="1" lang="ja-JP" altLang="en-US" dirty="0"/>
          </a:p>
        </p:txBody>
      </p:sp>
      <p:sp>
        <p:nvSpPr>
          <p:cNvPr id="8" name="テキスト ボックス 7"/>
          <p:cNvSpPr txBox="1"/>
          <p:nvPr/>
        </p:nvSpPr>
        <p:spPr>
          <a:xfrm>
            <a:off x="7612117" y="2921990"/>
            <a:ext cx="3403496" cy="400110"/>
          </a:xfrm>
          <a:prstGeom prst="rect">
            <a:avLst/>
          </a:prstGeom>
          <a:noFill/>
        </p:spPr>
        <p:txBody>
          <a:bodyPr wrap="none" rtlCol="0">
            <a:spAutoFit/>
          </a:bodyPr>
          <a:lstStyle/>
          <a:p>
            <a:r>
              <a:rPr kumimoji="1" lang="ja-JP" altLang="en-US" sz="2000" dirty="0" smtClean="0"/>
              <a:t>データを要約することができる</a:t>
            </a:r>
            <a:endParaRPr kumimoji="1" lang="ja-JP" altLang="en-US" sz="2000" dirty="0"/>
          </a:p>
        </p:txBody>
      </p:sp>
      <p:sp>
        <p:nvSpPr>
          <p:cNvPr id="10" name="右矢印 9"/>
          <p:cNvSpPr/>
          <p:nvPr/>
        </p:nvSpPr>
        <p:spPr>
          <a:xfrm>
            <a:off x="6843729" y="2921990"/>
            <a:ext cx="534170" cy="33041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テキスト ボックス 10"/>
          <p:cNvSpPr txBox="1"/>
          <p:nvPr/>
        </p:nvSpPr>
        <p:spPr>
          <a:xfrm>
            <a:off x="364062" y="321641"/>
            <a:ext cx="1415772" cy="461665"/>
          </a:xfrm>
          <a:prstGeom prst="rect">
            <a:avLst/>
          </a:prstGeom>
          <a:noFill/>
        </p:spPr>
        <p:txBody>
          <a:bodyPr wrap="none" rtlCol="0">
            <a:spAutoFit/>
          </a:bodyPr>
          <a:lstStyle/>
          <a:p>
            <a:r>
              <a:rPr kumimoji="1" lang="ja-JP" altLang="en-US" sz="2400" u="sng" dirty="0" smtClean="0">
                <a:solidFill>
                  <a:schemeClr val="accent4"/>
                </a:solidFill>
              </a:rPr>
              <a:t>適用手法</a:t>
            </a:r>
            <a:endParaRPr kumimoji="1" lang="ja-JP" altLang="en-US" sz="2400" u="sng" dirty="0">
              <a:solidFill>
                <a:schemeClr val="accent4"/>
              </a:solidFill>
            </a:endParaRPr>
          </a:p>
        </p:txBody>
      </p:sp>
      <p:sp>
        <p:nvSpPr>
          <p:cNvPr id="12" name="テキスト ボックス 11"/>
          <p:cNvSpPr txBox="1"/>
          <p:nvPr/>
        </p:nvSpPr>
        <p:spPr>
          <a:xfrm>
            <a:off x="231937" y="4008190"/>
            <a:ext cx="2702984" cy="400110"/>
          </a:xfrm>
          <a:prstGeom prst="rect">
            <a:avLst/>
          </a:prstGeom>
          <a:noFill/>
        </p:spPr>
        <p:txBody>
          <a:bodyPr wrap="none" rtlCol="0">
            <a:spAutoFit/>
          </a:bodyPr>
          <a:lstStyle/>
          <a:p>
            <a:r>
              <a:rPr kumimoji="1" lang="ja-JP" altLang="en-US" sz="2000" dirty="0" smtClean="0">
                <a:solidFill>
                  <a:schemeClr val="accent6"/>
                </a:solidFill>
              </a:rPr>
              <a:t>高速フーリエ変換（</a:t>
            </a:r>
            <a:r>
              <a:rPr kumimoji="1" lang="en-US" altLang="ja-JP" sz="2000" dirty="0" smtClean="0">
                <a:solidFill>
                  <a:schemeClr val="accent6"/>
                </a:solidFill>
              </a:rPr>
              <a:t>FFT</a:t>
            </a:r>
            <a:r>
              <a:rPr kumimoji="1" lang="ja-JP" altLang="en-US" sz="2000" dirty="0" smtClean="0">
                <a:solidFill>
                  <a:schemeClr val="accent6"/>
                </a:solidFill>
              </a:rPr>
              <a:t>）</a:t>
            </a:r>
            <a:endParaRPr kumimoji="1" lang="ja-JP" altLang="en-US" sz="2000" dirty="0">
              <a:solidFill>
                <a:schemeClr val="accent6"/>
              </a:solidFill>
            </a:endParaRPr>
          </a:p>
        </p:txBody>
      </p:sp>
      <p:sp>
        <p:nvSpPr>
          <p:cNvPr id="13" name="テキスト ボックス 12"/>
          <p:cNvSpPr txBox="1"/>
          <p:nvPr/>
        </p:nvSpPr>
        <p:spPr>
          <a:xfrm>
            <a:off x="364062" y="4772152"/>
            <a:ext cx="4631962" cy="646331"/>
          </a:xfrm>
          <a:prstGeom prst="rect">
            <a:avLst/>
          </a:prstGeom>
          <a:noFill/>
        </p:spPr>
        <p:txBody>
          <a:bodyPr wrap="square" rtlCol="0">
            <a:spAutoFit/>
          </a:bodyPr>
          <a:lstStyle/>
          <a:p>
            <a:r>
              <a:rPr kumimoji="1" lang="ja-JP" altLang="en-US" dirty="0" smtClean="0"/>
              <a:t>離散フーリエ変換（</a:t>
            </a:r>
            <a:r>
              <a:rPr kumimoji="1" lang="en-US" altLang="ja-JP" dirty="0" smtClean="0"/>
              <a:t>DFT</a:t>
            </a:r>
            <a:r>
              <a:rPr kumimoji="1" lang="ja-JP" altLang="en-US" dirty="0" smtClean="0"/>
              <a:t>）を求めるための高速のアルゴリズム</a:t>
            </a:r>
          </a:p>
        </p:txBody>
      </p:sp>
      <p:sp>
        <p:nvSpPr>
          <p:cNvPr id="14" name="テキスト ボックス 13"/>
          <p:cNvSpPr txBox="1"/>
          <p:nvPr/>
        </p:nvSpPr>
        <p:spPr>
          <a:xfrm>
            <a:off x="364062" y="5666283"/>
            <a:ext cx="4782683" cy="646331"/>
          </a:xfrm>
          <a:prstGeom prst="rect">
            <a:avLst/>
          </a:prstGeom>
          <a:noFill/>
        </p:spPr>
        <p:txBody>
          <a:bodyPr wrap="square" rtlCol="0">
            <a:spAutoFit/>
          </a:bodyPr>
          <a:lstStyle/>
          <a:p>
            <a:r>
              <a:rPr kumimoji="1" lang="ja-JP" altLang="en-US" dirty="0" smtClean="0"/>
              <a:t>本研究では、</a:t>
            </a:r>
            <a:r>
              <a:rPr kumimoji="1" lang="en-US" altLang="ja-JP" dirty="0" smtClean="0"/>
              <a:t>FFT</a:t>
            </a:r>
            <a:r>
              <a:rPr kumimoji="1" lang="ja-JP" altLang="en-US" dirty="0" smtClean="0"/>
              <a:t>を用いたスペクト解析を行い周波数帯域がどのように分布しているかを求める</a:t>
            </a:r>
            <a:endParaRPr kumimoji="1" lang="ja-JP" altLang="en-US" dirty="0"/>
          </a:p>
        </p:txBody>
      </p:sp>
      <p:sp>
        <p:nvSpPr>
          <p:cNvPr id="15" name="テキスト ボックス 14"/>
          <p:cNvSpPr txBox="1"/>
          <p:nvPr/>
        </p:nvSpPr>
        <p:spPr>
          <a:xfrm>
            <a:off x="6313882" y="4008190"/>
            <a:ext cx="667234" cy="400110"/>
          </a:xfrm>
          <a:prstGeom prst="rect">
            <a:avLst/>
          </a:prstGeom>
          <a:noFill/>
        </p:spPr>
        <p:txBody>
          <a:bodyPr wrap="none" rtlCol="0">
            <a:spAutoFit/>
          </a:bodyPr>
          <a:lstStyle/>
          <a:p>
            <a:r>
              <a:rPr kumimoji="1" lang="en-US" altLang="ja-JP" sz="2000" dirty="0" smtClean="0">
                <a:solidFill>
                  <a:schemeClr val="accent6"/>
                </a:solidFill>
              </a:rPr>
              <a:t>SVM</a:t>
            </a:r>
            <a:endParaRPr kumimoji="1" lang="ja-JP" altLang="en-US" sz="2000" dirty="0">
              <a:solidFill>
                <a:schemeClr val="accent6"/>
              </a:solidFill>
            </a:endParaRPr>
          </a:p>
        </p:txBody>
      </p:sp>
      <p:sp>
        <p:nvSpPr>
          <p:cNvPr id="17" name="テキスト ボックス 16"/>
          <p:cNvSpPr txBox="1"/>
          <p:nvPr/>
        </p:nvSpPr>
        <p:spPr>
          <a:xfrm>
            <a:off x="6497598" y="4503521"/>
            <a:ext cx="4879938" cy="2031325"/>
          </a:xfrm>
          <a:prstGeom prst="rect">
            <a:avLst/>
          </a:prstGeom>
          <a:noFill/>
        </p:spPr>
        <p:txBody>
          <a:bodyPr wrap="square" rtlCol="0">
            <a:spAutoFit/>
          </a:bodyPr>
          <a:lstStyle/>
          <a:p>
            <a:r>
              <a:rPr kumimoji="1" lang="ja-JP" altLang="en-US" dirty="0" smtClean="0"/>
              <a:t>パターン認識手法</a:t>
            </a:r>
          </a:p>
          <a:p>
            <a:endParaRPr kumimoji="1" lang="ja-JP" altLang="en-US" dirty="0" smtClean="0"/>
          </a:p>
          <a:p>
            <a:r>
              <a:rPr kumimoji="1" lang="ja-JP" altLang="en-US" dirty="0" smtClean="0"/>
              <a:t>データを分類するために、マージン最大化と呼ばれる基準を用いる</a:t>
            </a:r>
          </a:p>
          <a:p>
            <a:endParaRPr lang="ja-JP" altLang="en-US" dirty="0"/>
          </a:p>
          <a:p>
            <a:r>
              <a:rPr kumimoji="1" lang="ja-JP" altLang="en-US" dirty="0" smtClean="0"/>
              <a:t>非線形の識別関数も構成できるように拡張することができる</a:t>
            </a:r>
            <a:endParaRPr kumimoji="1" lang="ja-JP" altLang="en-US" dirty="0"/>
          </a:p>
        </p:txBody>
      </p:sp>
    </p:spTree>
    <p:extLst>
      <p:ext uri="{BB962C8B-B14F-4D97-AF65-F5344CB8AC3E}">
        <p14:creationId xmlns:p14="http://schemas.microsoft.com/office/powerpoint/2010/main" val="11791910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p:cNvSpPr txBox="1"/>
          <p:nvPr/>
        </p:nvSpPr>
        <p:spPr>
          <a:xfrm>
            <a:off x="554635" y="404734"/>
            <a:ext cx="1826141" cy="584775"/>
          </a:xfrm>
          <a:prstGeom prst="rect">
            <a:avLst/>
          </a:prstGeom>
          <a:noFill/>
        </p:spPr>
        <p:txBody>
          <a:bodyPr wrap="none" rtlCol="0">
            <a:spAutoFit/>
          </a:bodyPr>
          <a:lstStyle/>
          <a:p>
            <a:r>
              <a:rPr kumimoji="1" lang="ja-JP" altLang="en-US" sz="3200" u="sng" dirty="0" smtClean="0">
                <a:solidFill>
                  <a:schemeClr val="accent5"/>
                </a:solidFill>
              </a:rPr>
              <a:t>実験結果</a:t>
            </a:r>
            <a:endParaRPr kumimoji="1" lang="ja-JP" altLang="en-US" sz="3200" u="sng" dirty="0">
              <a:solidFill>
                <a:schemeClr val="accent5"/>
              </a:solidFill>
            </a:endParaRPr>
          </a:p>
        </p:txBody>
      </p:sp>
      <p:sp>
        <p:nvSpPr>
          <p:cNvPr id="4" name="テキスト ボックス 3"/>
          <p:cNvSpPr txBox="1"/>
          <p:nvPr/>
        </p:nvSpPr>
        <p:spPr>
          <a:xfrm>
            <a:off x="854439" y="1222099"/>
            <a:ext cx="10628027" cy="1569660"/>
          </a:xfrm>
          <a:prstGeom prst="rect">
            <a:avLst/>
          </a:prstGeom>
          <a:noFill/>
        </p:spPr>
        <p:txBody>
          <a:bodyPr wrap="square" rtlCol="0">
            <a:spAutoFit/>
          </a:bodyPr>
          <a:lstStyle/>
          <a:p>
            <a:r>
              <a:rPr kumimoji="1" lang="ja-JP" altLang="en-US" sz="2400" dirty="0" smtClean="0">
                <a:solidFill>
                  <a:schemeClr val="accent4"/>
                </a:solidFill>
              </a:rPr>
              <a:t>実験概要</a:t>
            </a:r>
          </a:p>
          <a:p>
            <a:endParaRPr lang="ja-JP" altLang="en-US" dirty="0"/>
          </a:p>
          <a:p>
            <a:r>
              <a:rPr kumimoji="1" lang="ja-JP" altLang="en-US" sz="2000" dirty="0" smtClean="0"/>
              <a:t>それぞれの被験者だけが認識のある画像を用いて実験を行う</a:t>
            </a:r>
          </a:p>
          <a:p>
            <a:endParaRPr kumimoji="1" lang="ja-JP" altLang="en-US" dirty="0" smtClean="0"/>
          </a:p>
          <a:p>
            <a:r>
              <a:rPr kumimoji="1" lang="ja-JP" altLang="en-US" sz="1600" dirty="0" smtClean="0"/>
              <a:t>例：好きな芸能人や趣味の画像など</a:t>
            </a:r>
          </a:p>
        </p:txBody>
      </p:sp>
      <p:sp>
        <p:nvSpPr>
          <p:cNvPr id="5" name="テキスト ボックス 4"/>
          <p:cNvSpPr txBox="1"/>
          <p:nvPr/>
        </p:nvSpPr>
        <p:spPr>
          <a:xfrm>
            <a:off x="854439" y="3216945"/>
            <a:ext cx="9443804" cy="707886"/>
          </a:xfrm>
          <a:prstGeom prst="rect">
            <a:avLst/>
          </a:prstGeom>
          <a:noFill/>
        </p:spPr>
        <p:txBody>
          <a:bodyPr wrap="square" rtlCol="0">
            <a:spAutoFit/>
          </a:bodyPr>
          <a:lstStyle/>
          <a:p>
            <a:r>
              <a:rPr kumimoji="1" lang="ja-JP" altLang="en-US" sz="2000" dirty="0" smtClean="0"/>
              <a:t>それぞれの被験者だけが認識のある画像を用いることによって、被験者ごとの脳波の変化に差ができ認証精度が向上すると考えられる</a:t>
            </a:r>
            <a:endParaRPr kumimoji="1" lang="ja-JP" altLang="en-US" sz="2000" dirty="0"/>
          </a:p>
        </p:txBody>
      </p:sp>
      <p:sp>
        <p:nvSpPr>
          <p:cNvPr id="7" name="テキスト ボックス 6"/>
          <p:cNvSpPr txBox="1"/>
          <p:nvPr/>
        </p:nvSpPr>
        <p:spPr>
          <a:xfrm>
            <a:off x="854439" y="4260535"/>
            <a:ext cx="2852063" cy="461665"/>
          </a:xfrm>
          <a:prstGeom prst="rect">
            <a:avLst/>
          </a:prstGeom>
          <a:noFill/>
        </p:spPr>
        <p:txBody>
          <a:bodyPr wrap="none" rtlCol="0">
            <a:spAutoFit/>
          </a:bodyPr>
          <a:lstStyle/>
          <a:p>
            <a:r>
              <a:rPr kumimoji="1" lang="ja-JP" altLang="en-US" sz="2400" dirty="0" smtClean="0">
                <a:solidFill>
                  <a:schemeClr val="accent4"/>
                </a:solidFill>
              </a:rPr>
              <a:t>システム作成の流れ</a:t>
            </a:r>
            <a:endParaRPr kumimoji="1" lang="ja-JP" altLang="en-US" sz="2400" dirty="0">
              <a:solidFill>
                <a:schemeClr val="accent4"/>
              </a:solidFill>
            </a:endParaRPr>
          </a:p>
        </p:txBody>
      </p:sp>
      <p:sp>
        <p:nvSpPr>
          <p:cNvPr id="8" name="テキスト ボックス 7"/>
          <p:cNvSpPr txBox="1"/>
          <p:nvPr/>
        </p:nvSpPr>
        <p:spPr>
          <a:xfrm>
            <a:off x="1467705" y="4952973"/>
            <a:ext cx="7326044" cy="1015663"/>
          </a:xfrm>
          <a:prstGeom prst="rect">
            <a:avLst/>
          </a:prstGeom>
          <a:noFill/>
        </p:spPr>
        <p:txBody>
          <a:bodyPr wrap="none" rtlCol="0">
            <a:spAutoFit/>
          </a:bodyPr>
          <a:lstStyle/>
          <a:p>
            <a:r>
              <a:rPr kumimoji="1" lang="ja-JP" altLang="en-US" sz="2000" dirty="0" smtClean="0"/>
              <a:t>１．１６チャンネルの電極による脳波計のデータを用いて認証を行う</a:t>
            </a:r>
          </a:p>
          <a:p>
            <a:r>
              <a:rPr kumimoji="1" lang="ja-JP" altLang="en-US" sz="2000" dirty="0" smtClean="0"/>
              <a:t>２．チャンネル数を減らし精度の変化を検証する</a:t>
            </a:r>
          </a:p>
          <a:p>
            <a:r>
              <a:rPr kumimoji="1" lang="ja-JP" altLang="en-US" sz="2000" dirty="0" smtClean="0"/>
              <a:t>３．チャンネル数と精度を評価する</a:t>
            </a:r>
            <a:endParaRPr kumimoji="1" lang="ja-JP" altLang="en-US" sz="2000" dirty="0"/>
          </a:p>
        </p:txBody>
      </p:sp>
    </p:spTree>
    <p:extLst>
      <p:ext uri="{BB962C8B-B14F-4D97-AF65-F5344CB8AC3E}">
        <p14:creationId xmlns:p14="http://schemas.microsoft.com/office/powerpoint/2010/main" val="18814535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824459" y="809469"/>
            <a:ext cx="1005403" cy="584775"/>
          </a:xfrm>
          <a:prstGeom prst="rect">
            <a:avLst/>
          </a:prstGeom>
          <a:noFill/>
        </p:spPr>
        <p:txBody>
          <a:bodyPr wrap="none" rtlCol="0">
            <a:spAutoFit/>
          </a:bodyPr>
          <a:lstStyle/>
          <a:p>
            <a:r>
              <a:rPr kumimoji="1" lang="ja-JP" altLang="en-US" sz="3200" u="sng" dirty="0" smtClean="0">
                <a:solidFill>
                  <a:schemeClr val="accent5"/>
                </a:solidFill>
              </a:rPr>
              <a:t>結論</a:t>
            </a:r>
            <a:endParaRPr kumimoji="1" lang="ja-JP" altLang="en-US" sz="3200" u="sng" dirty="0">
              <a:solidFill>
                <a:schemeClr val="accent5"/>
              </a:solidFill>
            </a:endParaRPr>
          </a:p>
        </p:txBody>
      </p:sp>
      <p:sp>
        <p:nvSpPr>
          <p:cNvPr id="4" name="テキスト ボックス 3"/>
          <p:cNvSpPr txBox="1"/>
          <p:nvPr/>
        </p:nvSpPr>
        <p:spPr>
          <a:xfrm>
            <a:off x="1327160" y="2248524"/>
            <a:ext cx="9728616" cy="2554545"/>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r>
              <a:rPr lang="ja-JP" altLang="en-US" sz="2000" dirty="0"/>
              <a:t>本研究では</a:t>
            </a:r>
            <a:r>
              <a:rPr lang="en-US" altLang="ja-JP" sz="2000" dirty="0"/>
              <a:t>,</a:t>
            </a:r>
            <a:r>
              <a:rPr lang="ja-JP" altLang="en-US" sz="2000" dirty="0"/>
              <a:t>実用性のある脳波個人認証システムを提案</a:t>
            </a:r>
            <a:r>
              <a:rPr lang="ja-JP" altLang="en-US" sz="2000" dirty="0" smtClean="0"/>
              <a:t>した</a:t>
            </a:r>
            <a:endParaRPr lang="ja-JP" altLang="en-US" sz="2000" dirty="0"/>
          </a:p>
          <a:p>
            <a:endParaRPr lang="ja-JP" altLang="en-US" sz="2000" dirty="0" smtClean="0"/>
          </a:p>
          <a:p>
            <a:endParaRPr lang="ja-JP" altLang="en-US" sz="2000" dirty="0" smtClean="0"/>
          </a:p>
          <a:p>
            <a:r>
              <a:rPr lang="ja-JP" altLang="en-US" sz="2000" dirty="0" smtClean="0"/>
              <a:t>実験で求めたチャンネル数</a:t>
            </a:r>
            <a:r>
              <a:rPr lang="ja-JP" altLang="en-US" sz="2000" dirty="0"/>
              <a:t>と測定部位だけの認証を行うことで</a:t>
            </a:r>
            <a:r>
              <a:rPr lang="en-US" altLang="ja-JP" sz="2000" dirty="0" smtClean="0"/>
              <a:t>,</a:t>
            </a:r>
            <a:endParaRPr lang="ja-JP" altLang="en-US" sz="2000" dirty="0" smtClean="0"/>
          </a:p>
          <a:p>
            <a:endParaRPr lang="ja-JP" altLang="en-US" sz="2000" dirty="0" smtClean="0"/>
          </a:p>
          <a:p>
            <a:r>
              <a:rPr lang="ja-JP" altLang="en-US" sz="2000" dirty="0" smtClean="0"/>
              <a:t>・　高価</a:t>
            </a:r>
            <a:r>
              <a:rPr lang="ja-JP" altLang="en-US" sz="2000" dirty="0"/>
              <a:t>な脳波測定機を使わず簡易的な脳波測定器による脳波個人認証を実現できたり</a:t>
            </a:r>
            <a:r>
              <a:rPr lang="en-US" altLang="ja-JP" sz="2000" dirty="0" smtClean="0"/>
              <a:t>,</a:t>
            </a:r>
            <a:endParaRPr lang="ja-JP" altLang="en-US" sz="2000" dirty="0" smtClean="0"/>
          </a:p>
          <a:p>
            <a:r>
              <a:rPr lang="ja-JP" altLang="en-US" sz="2000" dirty="0" smtClean="0"/>
              <a:t>・　脳波</a:t>
            </a:r>
            <a:r>
              <a:rPr lang="ja-JP" altLang="en-US" sz="2000" dirty="0"/>
              <a:t>個人認証システム専用のデバイスを作成する上で必要な電極を減らすこと</a:t>
            </a:r>
            <a:r>
              <a:rPr lang="ja-JP" altLang="en-US" sz="2000" dirty="0" smtClean="0"/>
              <a:t>で</a:t>
            </a:r>
          </a:p>
          <a:p>
            <a:r>
              <a:rPr lang="ja-JP" altLang="en-US" sz="2000" dirty="0"/>
              <a:t>　</a:t>
            </a:r>
            <a:r>
              <a:rPr lang="ja-JP" altLang="en-US" sz="2000" dirty="0" smtClean="0"/>
              <a:t>コストを削減でき</a:t>
            </a:r>
            <a:r>
              <a:rPr lang="en-US" altLang="ja-JP" sz="2000" dirty="0"/>
              <a:t>,</a:t>
            </a:r>
            <a:r>
              <a:rPr lang="ja-JP" altLang="en-US" sz="2000" dirty="0"/>
              <a:t>よりコンパクトなデバイスを作成できると考えられる</a:t>
            </a:r>
            <a:endParaRPr kumimoji="1" lang="ja-JP" altLang="en-US" sz="2000" dirty="0" smtClean="0"/>
          </a:p>
        </p:txBody>
      </p:sp>
    </p:spTree>
    <p:extLst>
      <p:ext uri="{BB962C8B-B14F-4D97-AF65-F5344CB8AC3E}">
        <p14:creationId xmlns:p14="http://schemas.microsoft.com/office/powerpoint/2010/main" val="616460054"/>
      </p:ext>
    </p:extLst>
  </p:cSld>
  <p:clrMapOvr>
    <a:masterClrMapping/>
  </p:clrMapOvr>
</p:sld>
</file>

<file path=ppt/theme/theme1.xml><?xml version="1.0" encoding="utf-8"?>
<a:theme xmlns:a="http://schemas.openxmlformats.org/drawingml/2006/main" name="ホワイト">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3880</TotalTime>
  <Words>333</Words>
  <Application>Microsoft Macintosh PowerPoint</Application>
  <PresentationFormat>ワイド画面</PresentationFormat>
  <Paragraphs>85</Paragraphs>
  <Slides>6</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6</vt:i4>
      </vt:variant>
    </vt:vector>
  </HeadingPairs>
  <TitlesOfParts>
    <vt:vector size="11" baseType="lpstr">
      <vt:lpstr>Arial</vt:lpstr>
      <vt:lpstr>Calibri</vt:lpstr>
      <vt:lpstr>Calibri Light</vt:lpstr>
      <vt:lpstr>ＭＳ Ｐゴシック</vt:lpstr>
      <vt:lpstr>ホワイト</vt:lpstr>
      <vt:lpstr>生体情報計測による感性可視化のための 機械学習的クラスタリング手法の開発  </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15.0037</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生体情報計測による感性可視化のための 機械学習的クラスタリング手法の開発  </dc:title>
  <dc:creator>i.10.18.tr@gmail.com</dc:creator>
  <cp:lastModifiedBy>Microsoft Office ユーザー</cp:lastModifiedBy>
  <cp:revision>50</cp:revision>
  <dcterms:created xsi:type="dcterms:W3CDTF">2017-11-18T17:40:41Z</dcterms:created>
  <dcterms:modified xsi:type="dcterms:W3CDTF">2018-04-17T05:03:27Z</dcterms:modified>
</cp:coreProperties>
</file>