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56" r:id="rId3"/>
    <p:sldId id="269" r:id="rId4"/>
    <p:sldId id="270" r:id="rId5"/>
    <p:sldId id="271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カ ズ" initials="カズ" lastIdx="1" clrIdx="0">
    <p:extLst>
      <p:ext uri="{19B8F6BF-5375-455C-9EA6-DF929625EA0E}">
        <p15:presenceInfo xmlns:p15="http://schemas.microsoft.com/office/powerpoint/2012/main" userId="7fb4fd305a2cee4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11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444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4B6DF9-5340-4E3A-980D-575DE1D5B391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893860-B63E-414B-9E2B-FC2B81EBBDC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712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3EDCBF-6B93-3CE1-0726-B93AB2B72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D74BAA-1E1D-53F9-052A-9ED628887A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5068FC2-D7DE-1276-5BF5-D97A78FE2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E6EDCA-FBD3-8EC4-9BF2-489BD8CE0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A3115E-1DD5-E04B-27E6-C49B67E27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5666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4213A13-62F2-D305-107F-A1F4684AF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B3BDF91-B1ED-3190-9128-FAA40D1112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6DFA98-E8B6-3EBC-8685-D913EA5B5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56DD47-95FA-6BA3-1923-23C67922BB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CCBC7E-C01F-97D6-936E-8B0E66C19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606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99F2C7F-46BA-0417-A6A5-9F536D575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7FB71C-10F1-F9DF-DB9D-DCF0E551D2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9C5031D-EA9B-B97B-7333-6ED054A4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C27261-F1A9-3659-BECD-67839B925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AD0050F-1300-9141-7266-99D1F5E57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98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BF7D0A-EF1D-E0E0-A580-6CA2495E3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59E6B0-936B-EA0D-2AD0-BBD6189888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20CF4C0-2733-A712-A0A7-2DD55C5ED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541657-224C-185C-5849-7FBD9541F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15D6EC-81BF-C1B9-AFDA-88EC355AA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99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E4D603-099C-46B7-A1F1-55CC4F131D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5752EF-0F76-00D7-E501-408A947F6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8CBCF5-2847-A9C7-8AF2-8ED75E88D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FF27D9-943B-7E66-48D6-A1B50608B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ACC38ED-84C9-4C0C-8852-225AC944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7152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76E909-7378-816F-605D-891D207ED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8483C32-C7BF-1F8E-1B7B-07E0BB3563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14C4DED-02F5-1D17-D14A-D95DABAE5B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A14DFB-25E2-2A01-EA5E-E6F502583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C23403A-6364-1FFB-F457-3A93E7DD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C3543E-C955-E0C9-667F-8425C1533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315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C2BF673-7A74-3040-E2BE-1BAACD122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242724B-35CC-F41D-D25A-3B6281C83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26FA780-2F8F-D51D-FEDA-39F843887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0731C04-8673-1733-2882-0CD5D8FEFF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FACDBBD-6DE4-C843-962D-ADFEBADB41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2489974-5F3F-356B-5F30-42FADEA35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DD364AE-3DD6-0F69-DA7C-DB18B0AEA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41E24B-F709-792E-54B9-5A1B98A0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899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C38F9-08D4-9334-6091-48274055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97ECA2-51F0-C40D-00EA-B8C49CABF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D372D31-8D40-34CA-AF5D-0906E757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AF292CC-9636-E691-E6D9-B21EC05B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5767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0B44BFD-ED60-E4E2-043F-16685C68E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0471282-CE86-A61F-AD54-F80E22FDC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804D00E-886E-1E29-230F-DEEB37900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810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78EE8C-A20A-1AFD-3965-40A73FDBA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205F02-BE06-DD35-A93F-46990D2D5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7C559D2-423D-E64C-46CD-2DCE1B2A1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DBBBAA2-1132-F34E-7644-9D430580B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6D765C0-AA19-0A41-CF40-F4F91B17F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A6B2E45-C14E-94E7-BA2F-A8FD8571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41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C8DCA6-E7E0-CB84-2D23-0F1726BF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3AB6EF06-91CC-A781-DA09-D525757723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201C08C-4395-7122-57AB-8EEE29B996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E56D65B-1476-3E66-A11B-B04FCD831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27DF5C-7A8D-6522-321E-CA1B89924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9AC4CC4-16BF-63CE-421A-4661F968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6553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21941C-9E58-6C3C-0B78-07E218208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969D62-4103-8A7A-E570-FA73EE108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7EBDD4-8F53-77DA-3D13-DE6A098BD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6125-E945-471E-A528-C803E83E2FF0}" type="datetimeFigureOut">
              <a:rPr kumimoji="1" lang="ja-JP" altLang="en-US" smtClean="0"/>
              <a:t>2023/10/10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1DE56E-C9CE-73D1-A679-315AB6EAD0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44295E-6D05-B07B-98E3-B01EFB3251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5BEC5-D683-4EA5-81B4-D3231D0EE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402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1F61A894-602D-6371-1396-7A30DD3A036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1890"/>
            <a:ext cx="12192000" cy="6474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598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853F9E-9F65-931F-5687-859CCD3FC2B0}"/>
              </a:ext>
            </a:extLst>
          </p:cNvPr>
          <p:cNvSpPr/>
          <p:nvPr/>
        </p:nvSpPr>
        <p:spPr>
          <a:xfrm>
            <a:off x="0" y="-69006"/>
            <a:ext cx="12192000" cy="61391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E9AF1F-A481-3C43-3B0A-C06E4999B344}"/>
              </a:ext>
            </a:extLst>
          </p:cNvPr>
          <p:cNvSpPr txBox="1"/>
          <p:nvPr/>
        </p:nvSpPr>
        <p:spPr>
          <a:xfrm>
            <a:off x="2472059" y="83244"/>
            <a:ext cx="724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L</a:t>
            </a:r>
            <a:r>
              <a:rPr kumimoji="1" lang="en-US" altLang="ja-JP" sz="2400" b="1" dirty="0" err="1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ibrosa</a:t>
            </a:r>
            <a:r>
              <a:rPr kumimoji="1" lang="ja-JP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の例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5ABC005-F29D-939F-06FD-D4D59607053D}"/>
              </a:ext>
            </a:extLst>
          </p:cNvPr>
          <p:cNvSpPr/>
          <p:nvPr/>
        </p:nvSpPr>
        <p:spPr>
          <a:xfrm>
            <a:off x="0" y="-53163"/>
            <a:ext cx="12192000" cy="69111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50D6F8AB-2696-43F8-93C1-AB7DE93EBC98}"/>
              </a:ext>
            </a:extLst>
          </p:cNvPr>
          <p:cNvGrpSpPr/>
          <p:nvPr/>
        </p:nvGrpSpPr>
        <p:grpSpPr>
          <a:xfrm>
            <a:off x="396471" y="879559"/>
            <a:ext cx="6904103" cy="3963041"/>
            <a:chOff x="935772" y="1420897"/>
            <a:chExt cx="6904103" cy="3963041"/>
          </a:xfrm>
        </p:grpSpPr>
        <p:sp>
          <p:nvSpPr>
            <p:cNvPr id="2" name="四角形: 角を丸くする 1">
              <a:extLst>
                <a:ext uri="{FF2B5EF4-FFF2-40B4-BE49-F238E27FC236}">
                  <a16:creationId xmlns:a16="http://schemas.microsoft.com/office/drawing/2014/main" id="{84826DEB-180C-4746-98A9-F5FB4D04D891}"/>
                </a:ext>
              </a:extLst>
            </p:cNvPr>
            <p:cNvSpPr/>
            <p:nvPr/>
          </p:nvSpPr>
          <p:spPr>
            <a:xfrm>
              <a:off x="935772" y="1420897"/>
              <a:ext cx="6904103" cy="396304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FF877E9B-E695-48AC-8DEA-304199A6B0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6113" r="3466" b="434"/>
            <a:stretch/>
          </p:blipFill>
          <p:spPr>
            <a:xfrm>
              <a:off x="1176991" y="2389734"/>
              <a:ext cx="3264379" cy="2232802"/>
            </a:xfrm>
            <a:prstGeom prst="rect">
              <a:avLst/>
            </a:prstGeom>
          </p:spPr>
        </p:pic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CB3DFE51-A7DD-420A-BDE5-9B30788D13B0}"/>
                </a:ext>
              </a:extLst>
            </p:cNvPr>
            <p:cNvSpPr/>
            <p:nvPr/>
          </p:nvSpPr>
          <p:spPr>
            <a:xfrm>
              <a:off x="1551482" y="1739104"/>
              <a:ext cx="2574150" cy="391885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r>
                <a:rPr kumimoji="1" lang="en-US" altLang="ja-JP" b="1" dirty="0" err="1">
                  <a:latin typeface="メイリオ" panose="020B0604030504040204" pitchFamily="50" charset="-128"/>
                  <a:ea typeface="メイリオ" panose="020B0604030504040204" pitchFamily="50" charset="-128"/>
                </a:rPr>
                <a:t>Librosa</a:t>
              </a:r>
              <a:r>
                <a:rPr kumimoji="1" lang="ja-JP" altLang="en-US" b="1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を用いたの例</a:t>
              </a:r>
            </a:p>
          </p:txBody>
        </p:sp>
        <p:pic>
          <p:nvPicPr>
            <p:cNvPr id="7" name="図 6">
              <a:extLst>
                <a:ext uri="{FF2B5EF4-FFF2-40B4-BE49-F238E27FC236}">
                  <a16:creationId xmlns:a16="http://schemas.microsoft.com/office/drawing/2014/main" id="{0EFF02C9-48D1-4BE9-BEA0-50BEB183682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31277" y="2130989"/>
              <a:ext cx="3127575" cy="2491547"/>
            </a:xfrm>
            <a:prstGeom prst="rect">
              <a:avLst/>
            </a:prstGeom>
          </p:spPr>
        </p:pic>
        <p:sp>
          <p:nvSpPr>
            <p:cNvPr id="12" name="テキスト ボックス 11">
              <a:extLst>
                <a:ext uri="{FF2B5EF4-FFF2-40B4-BE49-F238E27FC236}">
                  <a16:creationId xmlns:a16="http://schemas.microsoft.com/office/drawing/2014/main" id="{B7AEC083-C1E0-43C1-A504-3073EB0C1F21}"/>
                </a:ext>
              </a:extLst>
            </p:cNvPr>
            <p:cNvSpPr txBox="1"/>
            <p:nvPr/>
          </p:nvSpPr>
          <p:spPr>
            <a:xfrm>
              <a:off x="1474951" y="4766568"/>
              <a:ext cx="524089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ja-JP" sz="1600" b="0" i="0" dirty="0" err="1">
                  <a:solidFill>
                    <a:srgbClr val="37415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Librosa</a:t>
              </a:r>
              <a:r>
                <a:rPr lang="ja-JP" altLang="en-US" sz="1600" b="0" i="0" dirty="0">
                  <a:solidFill>
                    <a:srgbClr val="374151"/>
                  </a:solidFill>
                  <a:effectLst/>
                  <a:latin typeface="メイリオ" panose="020B0604030504040204" pitchFamily="50" charset="-128"/>
                  <a:ea typeface="メイリオ" panose="020B0604030504040204" pitchFamily="50" charset="-128"/>
                </a:rPr>
                <a:t>を用いて生の波形データをプロットして表示</a:t>
              </a:r>
              <a:endPara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40797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853F9E-9F65-931F-5687-859CCD3FC2B0}"/>
              </a:ext>
            </a:extLst>
          </p:cNvPr>
          <p:cNvSpPr/>
          <p:nvPr/>
        </p:nvSpPr>
        <p:spPr>
          <a:xfrm>
            <a:off x="0" y="-69006"/>
            <a:ext cx="12192000" cy="61391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E9AF1F-A481-3C43-3B0A-C06E4999B344}"/>
              </a:ext>
            </a:extLst>
          </p:cNvPr>
          <p:cNvSpPr txBox="1"/>
          <p:nvPr/>
        </p:nvSpPr>
        <p:spPr>
          <a:xfrm>
            <a:off x="2472059" y="83244"/>
            <a:ext cx="724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タイトル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5ABC005-F29D-939F-06FD-D4D59607053D}"/>
              </a:ext>
            </a:extLst>
          </p:cNvPr>
          <p:cNvSpPr/>
          <p:nvPr/>
        </p:nvSpPr>
        <p:spPr>
          <a:xfrm>
            <a:off x="0" y="-53163"/>
            <a:ext cx="12192000" cy="69111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2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853F9E-9F65-931F-5687-859CCD3FC2B0}"/>
              </a:ext>
            </a:extLst>
          </p:cNvPr>
          <p:cNvSpPr/>
          <p:nvPr/>
        </p:nvSpPr>
        <p:spPr>
          <a:xfrm>
            <a:off x="0" y="-69006"/>
            <a:ext cx="12192000" cy="61391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E9AF1F-A481-3C43-3B0A-C06E4999B344}"/>
              </a:ext>
            </a:extLst>
          </p:cNvPr>
          <p:cNvSpPr txBox="1"/>
          <p:nvPr/>
        </p:nvSpPr>
        <p:spPr>
          <a:xfrm>
            <a:off x="2472059" y="83244"/>
            <a:ext cx="724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現時点のシステム全体の流れ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5ABC005-F29D-939F-06FD-D4D59607053D}"/>
              </a:ext>
            </a:extLst>
          </p:cNvPr>
          <p:cNvSpPr/>
          <p:nvPr/>
        </p:nvSpPr>
        <p:spPr>
          <a:xfrm>
            <a:off x="0" y="-53163"/>
            <a:ext cx="12192000" cy="69111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7A4DC843-856E-4247-829C-135A8A961098}"/>
              </a:ext>
            </a:extLst>
          </p:cNvPr>
          <p:cNvGrpSpPr/>
          <p:nvPr/>
        </p:nvGrpSpPr>
        <p:grpSpPr>
          <a:xfrm>
            <a:off x="5906529" y="4230129"/>
            <a:ext cx="5852984" cy="2276897"/>
            <a:chOff x="6231924" y="4497859"/>
            <a:chExt cx="5852984" cy="2276897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F1CD6257-8B15-4265-807E-47AB0144E334}"/>
                </a:ext>
              </a:extLst>
            </p:cNvPr>
            <p:cNvSpPr/>
            <p:nvPr/>
          </p:nvSpPr>
          <p:spPr>
            <a:xfrm>
              <a:off x="6231924" y="4497859"/>
              <a:ext cx="5852984" cy="227689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pic>
          <p:nvPicPr>
            <p:cNvPr id="3" name="図 2">
              <a:extLst>
                <a:ext uri="{FF2B5EF4-FFF2-40B4-BE49-F238E27FC236}">
                  <a16:creationId xmlns:a16="http://schemas.microsoft.com/office/drawing/2014/main" id="{249B2601-954A-4E04-B8FE-A2DD14839A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413721" y="4852087"/>
              <a:ext cx="2778433" cy="1204274"/>
            </a:xfrm>
            <a:prstGeom prst="rect">
              <a:avLst/>
            </a:prstGeom>
          </p:spPr>
        </p:pic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55D41895-4380-42DF-9767-1F684BE11B0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419967" y="4545068"/>
              <a:ext cx="2264134" cy="1714679"/>
            </a:xfrm>
            <a:prstGeom prst="rect">
              <a:avLst/>
            </a:prstGeom>
          </p:spPr>
        </p:pic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E1246E6F-AAD3-498C-ABAD-20C3E29AE99F}"/>
                </a:ext>
              </a:extLst>
            </p:cNvPr>
            <p:cNvSpPr/>
            <p:nvPr/>
          </p:nvSpPr>
          <p:spPr>
            <a:xfrm>
              <a:off x="7166564" y="6330312"/>
              <a:ext cx="1659924" cy="226540"/>
            </a:xfrm>
            <a:prstGeom prst="rect">
              <a:avLst/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単音の</a:t>
              </a:r>
              <a:r>
                <a:rPr kumimoji="1" lang="en-US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tab</a:t>
              </a:r>
              <a:r>
                <a:rPr kumimoji="1"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譜</a:t>
              </a:r>
            </a:p>
          </p:txBody>
        </p:sp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9D394E95-6664-4A3E-AC58-CAEAFBAE02AD}"/>
                </a:ext>
              </a:extLst>
            </p:cNvPr>
            <p:cNvSpPr/>
            <p:nvPr/>
          </p:nvSpPr>
          <p:spPr>
            <a:xfrm>
              <a:off x="9775618" y="6332333"/>
              <a:ext cx="1659924" cy="226540"/>
            </a:xfrm>
            <a:prstGeom prst="rect">
              <a:avLst/>
            </a:prstGeom>
            <a:noFill/>
            <a:ln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和音の</a:t>
              </a:r>
              <a:r>
                <a:rPr lang="en-US" altLang="ja-JP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tab</a:t>
              </a:r>
              <a:r>
                <a:rPr lang="ja-JP" altLang="en-US" sz="14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譜</a:t>
              </a:r>
              <a:endPara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7" name="矢印: 下 16">
            <a:extLst>
              <a:ext uri="{FF2B5EF4-FFF2-40B4-BE49-F238E27FC236}">
                <a16:creationId xmlns:a16="http://schemas.microsoft.com/office/drawing/2014/main" id="{86FEAF0E-A6CE-4C24-8317-B2B2DE2BD49E}"/>
              </a:ext>
            </a:extLst>
          </p:cNvPr>
          <p:cNvSpPr/>
          <p:nvPr/>
        </p:nvSpPr>
        <p:spPr>
          <a:xfrm>
            <a:off x="8507625" y="3865643"/>
            <a:ext cx="589005" cy="284205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F34363C9-1564-456E-A05B-A678DF1CA908}"/>
              </a:ext>
            </a:extLst>
          </p:cNvPr>
          <p:cNvSpPr/>
          <p:nvPr/>
        </p:nvSpPr>
        <p:spPr>
          <a:xfrm>
            <a:off x="972065" y="790833"/>
            <a:ext cx="2248930" cy="263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メロディーの抽出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0711423-63D3-4306-B641-1D57EC0051AF}"/>
              </a:ext>
            </a:extLst>
          </p:cNvPr>
          <p:cNvSpPr txBox="1"/>
          <p:nvPr/>
        </p:nvSpPr>
        <p:spPr>
          <a:xfrm>
            <a:off x="7593226" y="3596112"/>
            <a:ext cx="247958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楽器の習熟度に合わせた難易度設定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4B554C3-0AB6-4D9E-A6AC-9CD04BA6878B}"/>
              </a:ext>
            </a:extLst>
          </p:cNvPr>
          <p:cNvSpPr/>
          <p:nvPr/>
        </p:nvSpPr>
        <p:spPr>
          <a:xfrm>
            <a:off x="1090484" y="3733837"/>
            <a:ext cx="2248930" cy="263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FFT</a:t>
            </a:r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を用いた音高推定</a:t>
            </a:r>
          </a:p>
        </p:txBody>
      </p:sp>
    </p:spTree>
    <p:extLst>
      <p:ext uri="{BB962C8B-B14F-4D97-AF65-F5344CB8AC3E}">
        <p14:creationId xmlns:p14="http://schemas.microsoft.com/office/powerpoint/2010/main" val="1514092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D6F332A1-2505-44BB-9C37-801F2794F4E7}"/>
              </a:ext>
            </a:extLst>
          </p:cNvPr>
          <p:cNvSpPr/>
          <p:nvPr/>
        </p:nvSpPr>
        <p:spPr>
          <a:xfrm>
            <a:off x="6619731" y="3860452"/>
            <a:ext cx="4744366" cy="253211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F853F9E-9F65-931F-5687-859CCD3FC2B0}"/>
              </a:ext>
            </a:extLst>
          </p:cNvPr>
          <p:cNvSpPr/>
          <p:nvPr/>
        </p:nvSpPr>
        <p:spPr>
          <a:xfrm>
            <a:off x="0" y="-69006"/>
            <a:ext cx="12192000" cy="613915"/>
          </a:xfrm>
          <a:prstGeom prst="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FE9AF1F-A481-3C43-3B0A-C06E4999B344}"/>
              </a:ext>
            </a:extLst>
          </p:cNvPr>
          <p:cNvSpPr txBox="1"/>
          <p:nvPr/>
        </p:nvSpPr>
        <p:spPr>
          <a:xfrm>
            <a:off x="2472059" y="83244"/>
            <a:ext cx="724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メイリオ" panose="020B0604030504040204" pitchFamily="50" charset="-128"/>
                <a:cs typeface="Times New Roman" panose="02020603050405020304" pitchFamily="18" charset="0"/>
              </a:rPr>
              <a:t>システム</a:t>
            </a:r>
            <a:endParaRPr kumimoji="1" lang="ja-JP" altLang="en-US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5ABC005-F29D-939F-06FD-D4D59607053D}"/>
              </a:ext>
            </a:extLst>
          </p:cNvPr>
          <p:cNvSpPr/>
          <p:nvPr/>
        </p:nvSpPr>
        <p:spPr>
          <a:xfrm>
            <a:off x="0" y="-53163"/>
            <a:ext cx="12192000" cy="6911163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DA5D6BE9-4CBD-446D-BE53-26983001EC08}"/>
              </a:ext>
            </a:extLst>
          </p:cNvPr>
          <p:cNvGrpSpPr/>
          <p:nvPr/>
        </p:nvGrpSpPr>
        <p:grpSpPr>
          <a:xfrm>
            <a:off x="144163" y="688966"/>
            <a:ext cx="11747298" cy="2967729"/>
            <a:chOff x="1" y="720811"/>
            <a:chExt cx="11747298" cy="2967729"/>
          </a:xfrm>
        </p:grpSpPr>
        <p:sp>
          <p:nvSpPr>
            <p:cNvPr id="25" name="四角形: 角を丸くする 24">
              <a:extLst>
                <a:ext uri="{FF2B5EF4-FFF2-40B4-BE49-F238E27FC236}">
                  <a16:creationId xmlns:a16="http://schemas.microsoft.com/office/drawing/2014/main" id="{FA5916F1-8E22-457A-B051-EBCAD11F407E}"/>
                </a:ext>
              </a:extLst>
            </p:cNvPr>
            <p:cNvSpPr/>
            <p:nvPr/>
          </p:nvSpPr>
          <p:spPr>
            <a:xfrm>
              <a:off x="1" y="720811"/>
              <a:ext cx="11747298" cy="2967729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7D7123C3-D3C6-4264-9263-0093EEF03E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73" r="924" b="2252"/>
            <a:stretch/>
          </p:blipFill>
          <p:spPr>
            <a:xfrm>
              <a:off x="302344" y="1170793"/>
              <a:ext cx="3511646" cy="2362551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3574BBAC-F850-431C-8744-42B614E5A9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76304" y="1171577"/>
              <a:ext cx="3582468" cy="2400528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1584DA5A-5245-4C0A-A70D-ECFD8B2A3F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59311" y="1170794"/>
              <a:ext cx="3463598" cy="2324020"/>
            </a:xfrm>
            <a:prstGeom prst="rect">
              <a:avLst/>
            </a:prstGeom>
          </p:spPr>
        </p:pic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7B1A113-A42A-4FEB-BCB0-D144F16386CD}"/>
              </a:ext>
            </a:extLst>
          </p:cNvPr>
          <p:cNvSpPr/>
          <p:nvPr/>
        </p:nvSpPr>
        <p:spPr>
          <a:xfrm>
            <a:off x="4799786" y="6475650"/>
            <a:ext cx="2248930" cy="2636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音高推定の結果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1BDC26B1-A0EF-4FB7-9133-D798013ED6C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479" y="3959530"/>
            <a:ext cx="3924076" cy="2112840"/>
          </a:xfrm>
          <a:prstGeom prst="rect">
            <a:avLst/>
          </a:prstGeom>
        </p:spPr>
      </p:pic>
      <p:sp>
        <p:nvSpPr>
          <p:cNvPr id="19" name="矢印: 右 18">
            <a:extLst>
              <a:ext uri="{FF2B5EF4-FFF2-40B4-BE49-F238E27FC236}">
                <a16:creationId xmlns:a16="http://schemas.microsoft.com/office/drawing/2014/main" id="{E25EE154-ACBE-4100-922A-4D81B57DE181}"/>
              </a:ext>
            </a:extLst>
          </p:cNvPr>
          <p:cNvSpPr/>
          <p:nvPr/>
        </p:nvSpPr>
        <p:spPr>
          <a:xfrm>
            <a:off x="5535171" y="5178497"/>
            <a:ext cx="449633" cy="57252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8A240500-767C-48DE-BEF1-AA9AFD83FC44}"/>
              </a:ext>
            </a:extLst>
          </p:cNvPr>
          <p:cNvGrpSpPr/>
          <p:nvPr/>
        </p:nvGrpSpPr>
        <p:grpSpPr>
          <a:xfrm>
            <a:off x="518984" y="4078029"/>
            <a:ext cx="4596855" cy="1944130"/>
            <a:chOff x="210065" y="3855308"/>
            <a:chExt cx="4596855" cy="1944130"/>
          </a:xfrm>
        </p:grpSpPr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51676591-210E-4993-A39C-AC379B1F0733}"/>
                </a:ext>
              </a:extLst>
            </p:cNvPr>
            <p:cNvSpPr/>
            <p:nvPr/>
          </p:nvSpPr>
          <p:spPr>
            <a:xfrm>
              <a:off x="210065" y="3855308"/>
              <a:ext cx="4452552" cy="194413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グループ化 23">
              <a:extLst>
                <a:ext uri="{FF2B5EF4-FFF2-40B4-BE49-F238E27FC236}">
                  <a16:creationId xmlns:a16="http://schemas.microsoft.com/office/drawing/2014/main" id="{0B572A93-BB2B-447C-90BF-56FDD0C97904}"/>
                </a:ext>
              </a:extLst>
            </p:cNvPr>
            <p:cNvGrpSpPr/>
            <p:nvPr/>
          </p:nvGrpSpPr>
          <p:grpSpPr>
            <a:xfrm>
              <a:off x="298483" y="4194353"/>
              <a:ext cx="4508437" cy="1422911"/>
              <a:chOff x="302344" y="4210750"/>
              <a:chExt cx="4508437" cy="1422911"/>
            </a:xfrm>
          </p:grpSpPr>
          <p:pic>
            <p:nvPicPr>
              <p:cNvPr id="1026" name="Picture 2" descr="WAVファイルアイコン | アイコン素材ダウンロードサイト「icooon-mono」 | 商用利用可能なアイコン 素材が無料(フリー)ダウンロードできるサイト">
                <a:extLst>
                  <a:ext uri="{FF2B5EF4-FFF2-40B4-BE49-F238E27FC236}">
                    <a16:creationId xmlns:a16="http://schemas.microsoft.com/office/drawing/2014/main" id="{ED64C4E9-F18A-4836-BCD1-D325D4822FD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470479" y="4210750"/>
                <a:ext cx="1024249" cy="102424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28" name="Picture 4" descr="WAVファイルアイコン | アイコン素材ダウンロードサイト「icooon-mono」 | 商用利用可能なアイコン 素材が無料(フリー)ダウンロードできるサイト">
                <a:extLst>
                  <a:ext uri="{FF2B5EF4-FFF2-40B4-BE49-F238E27FC236}">
                    <a16:creationId xmlns:a16="http://schemas.microsoft.com/office/drawing/2014/main" id="{259FFC27-D365-4ECC-9D3A-1C2E80B3AB2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87249" y="4219135"/>
                <a:ext cx="1024248" cy="10242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30" name="Picture 6" descr="WAVファイルアイコン | アイコン素材ダウンロードサイト「icooon-mono」 | 商用利用可能なアイコン 素材が無料(フリー)ダウンロードできるサイト">
                <a:extLst>
                  <a:ext uri="{FF2B5EF4-FFF2-40B4-BE49-F238E27FC236}">
                    <a16:creationId xmlns:a16="http://schemas.microsoft.com/office/drawing/2014/main" id="{A103615A-6856-4C55-8746-C838365D658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3257" y="4219135"/>
                <a:ext cx="1024248" cy="102424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70DFED2B-CA65-48A1-B110-780A3C8933D7}"/>
                  </a:ext>
                </a:extLst>
              </p:cNvPr>
              <p:cNvSpPr txBox="1"/>
              <p:nvPr/>
            </p:nvSpPr>
            <p:spPr>
              <a:xfrm>
                <a:off x="302344" y="5387440"/>
                <a:ext cx="1375586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b="0" i="0" dirty="0">
                    <a:effectLst/>
                    <a:latin typeface="YakuHanJPs"/>
                  </a:rPr>
                  <a:t>魔王魂のピアノ</a:t>
                </a:r>
                <a:r>
                  <a:rPr lang="en-US" altLang="ja-JP" sz="1000" b="0" i="0" dirty="0">
                    <a:effectLst/>
                    <a:latin typeface="YakuHanJPs"/>
                  </a:rPr>
                  <a:t>2-6</a:t>
                </a:r>
                <a:r>
                  <a:rPr lang="ja-JP" altLang="en-US" sz="1000" b="0" i="0" dirty="0">
                    <a:effectLst/>
                    <a:latin typeface="YakuHanJPs"/>
                  </a:rPr>
                  <a:t>ラ</a:t>
                </a:r>
                <a:endPara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7" name="テキスト ボックス 26">
                <a:extLst>
                  <a:ext uri="{FF2B5EF4-FFF2-40B4-BE49-F238E27FC236}">
                    <a16:creationId xmlns:a16="http://schemas.microsoft.com/office/drawing/2014/main" id="{4FAEE75F-DBCD-4A17-B9E3-0B6DA674BE8A}"/>
                  </a:ext>
                </a:extLst>
              </p:cNvPr>
              <p:cNvSpPr txBox="1"/>
              <p:nvPr/>
            </p:nvSpPr>
            <p:spPr>
              <a:xfrm>
                <a:off x="1635211" y="5382155"/>
                <a:ext cx="2001795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b="0" i="0" dirty="0">
                    <a:effectLst/>
                    <a:latin typeface="YakuHanJPs"/>
                  </a:rPr>
                  <a:t>ガレージバンドのピアノのラ</a:t>
                </a:r>
                <a:endPara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28" name="テキスト ボックス 27">
                <a:extLst>
                  <a:ext uri="{FF2B5EF4-FFF2-40B4-BE49-F238E27FC236}">
                    <a16:creationId xmlns:a16="http://schemas.microsoft.com/office/drawing/2014/main" id="{63C34AE9-25E3-42F0-8E23-9E54B1A58954}"/>
                  </a:ext>
                </a:extLst>
              </p:cNvPr>
              <p:cNvSpPr txBox="1"/>
              <p:nvPr/>
            </p:nvSpPr>
            <p:spPr>
              <a:xfrm>
                <a:off x="3665722" y="5382155"/>
                <a:ext cx="1145059" cy="2462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ja-JP" altLang="en-US" sz="1000" b="0" i="0" dirty="0">
                    <a:effectLst/>
                    <a:latin typeface="YakuHanJPs"/>
                  </a:rPr>
                  <a:t>自身の声</a:t>
                </a:r>
                <a:endParaRPr kumimoji="1"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34" name="矢印: 右 33">
            <a:extLst>
              <a:ext uri="{FF2B5EF4-FFF2-40B4-BE49-F238E27FC236}">
                <a16:creationId xmlns:a16="http://schemas.microsoft.com/office/drawing/2014/main" id="{E2A955CD-B6FE-43A3-9731-58B838709691}"/>
              </a:ext>
            </a:extLst>
          </p:cNvPr>
          <p:cNvSpPr/>
          <p:nvPr/>
        </p:nvSpPr>
        <p:spPr>
          <a:xfrm rot="19039673">
            <a:off x="5535170" y="4036122"/>
            <a:ext cx="449633" cy="57252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2AE2E4E2-5CA7-47F6-A40F-52BF90E8D68B}"/>
              </a:ext>
            </a:extLst>
          </p:cNvPr>
          <p:cNvSpPr txBox="1"/>
          <p:nvPr/>
        </p:nvSpPr>
        <p:spPr>
          <a:xfrm>
            <a:off x="5307041" y="4806087"/>
            <a:ext cx="8915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波形の出力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EEE00762-F1D3-4117-96BA-860E1B13ADC8}"/>
              </a:ext>
            </a:extLst>
          </p:cNvPr>
          <p:cNvSpPr txBox="1"/>
          <p:nvPr/>
        </p:nvSpPr>
        <p:spPr>
          <a:xfrm>
            <a:off x="5319284" y="5826149"/>
            <a:ext cx="9221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周波数配列</a:t>
            </a:r>
          </a:p>
        </p:txBody>
      </p:sp>
    </p:spTree>
    <p:extLst>
      <p:ext uri="{BB962C8B-B14F-4D97-AF65-F5344CB8AC3E}">
        <p14:creationId xmlns:p14="http://schemas.microsoft.com/office/powerpoint/2010/main" val="593871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12699</TotalTime>
  <Words>73</Words>
  <Application>Microsoft Office PowerPoint</Application>
  <PresentationFormat>ワイド画面</PresentationFormat>
  <Paragraphs>17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YakuHanJPs</vt:lpstr>
      <vt:lpstr>メイリオ</vt:lpstr>
      <vt:lpstr>游ゴシック</vt:lpstr>
      <vt:lpstr>游ゴシック Light</vt:lpstr>
      <vt:lpstr>Arial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大森 一輝</dc:creator>
  <cp:lastModifiedBy>山内　拓海</cp:lastModifiedBy>
  <cp:revision>241</cp:revision>
  <dcterms:created xsi:type="dcterms:W3CDTF">2022-10-07T01:22:00Z</dcterms:created>
  <dcterms:modified xsi:type="dcterms:W3CDTF">2023-10-10T05:06:53Z</dcterms:modified>
</cp:coreProperties>
</file>