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handoutMasterIdLst>
    <p:handoutMasterId r:id="rId24"/>
  </p:handoutMasterIdLst>
  <p:sldIdLst>
    <p:sldId id="256" r:id="rId2"/>
    <p:sldId id="257" r:id="rId3"/>
    <p:sldId id="285" r:id="rId4"/>
    <p:sldId id="259" r:id="rId5"/>
    <p:sldId id="286" r:id="rId6"/>
    <p:sldId id="262" r:id="rId7"/>
    <p:sldId id="292" r:id="rId8"/>
    <p:sldId id="287" r:id="rId9"/>
    <p:sldId id="267" r:id="rId10"/>
    <p:sldId id="268" r:id="rId11"/>
    <p:sldId id="271" r:id="rId12"/>
    <p:sldId id="288" r:id="rId13"/>
    <p:sldId id="274" r:id="rId14"/>
    <p:sldId id="281" r:id="rId15"/>
    <p:sldId id="273" r:id="rId16"/>
    <p:sldId id="276" r:id="rId17"/>
    <p:sldId id="289" r:id="rId18"/>
    <p:sldId id="278" r:id="rId19"/>
    <p:sldId id="279" r:id="rId20"/>
    <p:sldId id="290" r:id="rId21"/>
    <p:sldId id="280" r:id="rId22"/>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1" autoAdjust="0"/>
    <p:restoredTop sz="94660"/>
  </p:normalViewPr>
  <p:slideViewPr>
    <p:cSldViewPr snapToGrid="0">
      <p:cViewPr varScale="1">
        <p:scale>
          <a:sx n="106" d="100"/>
          <a:sy n="106" d="100"/>
        </p:scale>
        <p:origin x="216" y="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handoutMaster" Target="handoutMasters/handoutMaster1.xml"/><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A525E19B-B7BB-44B8-9110-642903827CA0}" type="datetimeFigureOut">
              <a:rPr kumimoji="1" lang="ja-JP" altLang="en-US" smtClean="0"/>
              <a:t>2017/7/1</a:t>
            </a:fld>
            <a:endParaRPr kumimoji="1" lang="ja-JP" altLang="en-US"/>
          </a:p>
        </p:txBody>
      </p:sp>
      <p:sp>
        <p:nvSpPr>
          <p:cNvPr id="4" name="フッター プレースホルダー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A4CDC961-7195-43B3-BAA1-DBD434743583}" type="slidenum">
              <a:rPr kumimoji="1" lang="ja-JP" altLang="en-US" smtClean="0"/>
              <a:t>‹#›</a:t>
            </a:fld>
            <a:endParaRPr kumimoji="1" lang="ja-JP" altLang="en-US"/>
          </a:p>
        </p:txBody>
      </p:sp>
    </p:spTree>
    <p:extLst>
      <p:ext uri="{BB962C8B-B14F-4D97-AF65-F5344CB8AC3E}">
        <p14:creationId xmlns:p14="http://schemas.microsoft.com/office/powerpoint/2010/main" val="25975585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666D7266-213C-4196-9A5F-F4F3A048C8B2}" type="datetimeFigureOut">
              <a:rPr kumimoji="1" lang="ja-JP" altLang="en-US" smtClean="0"/>
              <a:t>2017/7/1</a:t>
            </a:fld>
            <a:endParaRPr kumimoji="1" lang="ja-JP" altLang="en-US"/>
          </a:p>
        </p:txBody>
      </p:sp>
      <p:sp>
        <p:nvSpPr>
          <p:cNvPr id="4" name="スライド イメージ プレースホルダー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77A308C2-8BA9-4701-8A91-86BFF33E1436}" type="slidenum">
              <a:rPr kumimoji="1" lang="ja-JP" altLang="en-US" smtClean="0"/>
              <a:t>‹#›</a:t>
            </a:fld>
            <a:endParaRPr kumimoji="1" lang="ja-JP" altLang="en-US"/>
          </a:p>
        </p:txBody>
      </p:sp>
    </p:spTree>
    <p:extLst>
      <p:ext uri="{BB962C8B-B14F-4D97-AF65-F5344CB8AC3E}">
        <p14:creationId xmlns:p14="http://schemas.microsoft.com/office/powerpoint/2010/main" val="214857357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9292A311-EF2E-4E17-86AA-4FFBB92545C1}" type="datetime1">
              <a:rPr kumimoji="1" lang="ja-JP" altLang="en-US" smtClean="0"/>
              <a:t>2017/7/1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70A3C22-C9DF-4DB7-9348-79C01CFB5760}" type="slidenum">
              <a:rPr kumimoji="1" lang="ja-JP" altLang="en-US" smtClean="0"/>
              <a:t>‹#›</a:t>
            </a:fld>
            <a:endParaRPr kumimoji="1" lang="ja-JP" altLang="en-US"/>
          </a:p>
        </p:txBody>
      </p:sp>
    </p:spTree>
    <p:extLst>
      <p:ext uri="{BB962C8B-B14F-4D97-AF65-F5344CB8AC3E}">
        <p14:creationId xmlns:p14="http://schemas.microsoft.com/office/powerpoint/2010/main" val="3463754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C814343-DDB9-48F1-B832-E706DD48D74C}" type="datetime1">
              <a:rPr kumimoji="1" lang="ja-JP" altLang="en-US" smtClean="0"/>
              <a:t>2017/7/1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70A3C22-C9DF-4DB7-9348-79C01CFB5760}" type="slidenum">
              <a:rPr kumimoji="1" lang="ja-JP" altLang="en-US" smtClean="0"/>
              <a:t>‹#›</a:t>
            </a:fld>
            <a:endParaRPr kumimoji="1" lang="ja-JP" altLang="en-US"/>
          </a:p>
        </p:txBody>
      </p:sp>
    </p:spTree>
    <p:extLst>
      <p:ext uri="{BB962C8B-B14F-4D97-AF65-F5344CB8AC3E}">
        <p14:creationId xmlns:p14="http://schemas.microsoft.com/office/powerpoint/2010/main" val="3573282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9E23CBD0-97F1-410D-B973-8EF788694F10}" type="datetime1">
              <a:rPr kumimoji="1" lang="ja-JP" altLang="en-US" smtClean="0"/>
              <a:t>2017/7/1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70A3C22-C9DF-4DB7-9348-79C01CFB5760}" type="slidenum">
              <a:rPr kumimoji="1" lang="ja-JP" altLang="en-US" smtClean="0"/>
              <a:t>‹#›</a:t>
            </a:fld>
            <a:endParaRPr kumimoji="1" lang="ja-JP" altLang="en-US"/>
          </a:p>
        </p:txBody>
      </p:sp>
    </p:spTree>
    <p:extLst>
      <p:ext uri="{BB962C8B-B14F-4D97-AF65-F5344CB8AC3E}">
        <p14:creationId xmlns:p14="http://schemas.microsoft.com/office/powerpoint/2010/main" val="1766257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3EC36C29-6DA5-44BC-AD12-FA19AB286809}" type="datetime1">
              <a:rPr kumimoji="1" lang="ja-JP" altLang="en-US" smtClean="0"/>
              <a:t>2017/7/1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70A3C22-C9DF-4DB7-9348-79C01CFB5760}" type="slidenum">
              <a:rPr kumimoji="1" lang="ja-JP" altLang="en-US" smtClean="0"/>
              <a:t>‹#›</a:t>
            </a:fld>
            <a:endParaRPr kumimoji="1" lang="ja-JP" altLang="en-US"/>
          </a:p>
        </p:txBody>
      </p:sp>
    </p:spTree>
    <p:extLst>
      <p:ext uri="{BB962C8B-B14F-4D97-AF65-F5344CB8AC3E}">
        <p14:creationId xmlns:p14="http://schemas.microsoft.com/office/powerpoint/2010/main" val="4127888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3AAE9636-B8F7-410F-A164-FD4D35B76EB8}" type="datetime1">
              <a:rPr kumimoji="1" lang="ja-JP" altLang="en-US" smtClean="0"/>
              <a:t>2017/7/1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70A3C22-C9DF-4DB7-9348-79C01CFB5760}" type="slidenum">
              <a:rPr kumimoji="1" lang="ja-JP" altLang="en-US" smtClean="0"/>
              <a:t>‹#›</a:t>
            </a:fld>
            <a:endParaRPr kumimoji="1" lang="ja-JP" altLang="en-US"/>
          </a:p>
        </p:txBody>
      </p:sp>
    </p:spTree>
    <p:extLst>
      <p:ext uri="{BB962C8B-B14F-4D97-AF65-F5344CB8AC3E}">
        <p14:creationId xmlns:p14="http://schemas.microsoft.com/office/powerpoint/2010/main" val="4072880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B5D51779-6DC2-4068-B2D6-BCE6C0EF0C2A}" type="datetime1">
              <a:rPr kumimoji="1" lang="ja-JP" altLang="en-US" smtClean="0"/>
              <a:t>2017/7/1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70A3C22-C9DF-4DB7-9348-79C01CFB5760}" type="slidenum">
              <a:rPr kumimoji="1" lang="ja-JP" altLang="en-US" smtClean="0"/>
              <a:t>‹#›</a:t>
            </a:fld>
            <a:endParaRPr kumimoji="1" lang="ja-JP" altLang="en-US"/>
          </a:p>
        </p:txBody>
      </p:sp>
    </p:spTree>
    <p:extLst>
      <p:ext uri="{BB962C8B-B14F-4D97-AF65-F5344CB8AC3E}">
        <p14:creationId xmlns:p14="http://schemas.microsoft.com/office/powerpoint/2010/main" val="2998015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9DB318BD-81EE-4AAD-BE56-12B42B2EA255}" type="datetime1">
              <a:rPr kumimoji="1" lang="ja-JP" altLang="en-US" smtClean="0"/>
              <a:t>2017/7/1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70A3C22-C9DF-4DB7-9348-79C01CFB5760}" type="slidenum">
              <a:rPr kumimoji="1" lang="ja-JP" altLang="en-US" smtClean="0"/>
              <a:t>‹#›</a:t>
            </a:fld>
            <a:endParaRPr kumimoji="1" lang="ja-JP" altLang="en-US"/>
          </a:p>
        </p:txBody>
      </p:sp>
    </p:spTree>
    <p:extLst>
      <p:ext uri="{BB962C8B-B14F-4D97-AF65-F5344CB8AC3E}">
        <p14:creationId xmlns:p14="http://schemas.microsoft.com/office/powerpoint/2010/main" val="16766658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F0316B26-2A87-44EC-91A3-8D44FDBA3469}" type="datetime1">
              <a:rPr kumimoji="1" lang="ja-JP" altLang="en-US" smtClean="0"/>
              <a:t>2017/7/1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70A3C22-C9DF-4DB7-9348-79C01CFB5760}" type="slidenum">
              <a:rPr kumimoji="1" lang="ja-JP" altLang="en-US" smtClean="0"/>
              <a:t>‹#›</a:t>
            </a:fld>
            <a:endParaRPr kumimoji="1" lang="ja-JP" altLang="en-US"/>
          </a:p>
        </p:txBody>
      </p:sp>
    </p:spTree>
    <p:extLst>
      <p:ext uri="{BB962C8B-B14F-4D97-AF65-F5344CB8AC3E}">
        <p14:creationId xmlns:p14="http://schemas.microsoft.com/office/powerpoint/2010/main" val="2269236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34B043-45C8-4F84-A60E-70CFD2223EE6}" type="datetime1">
              <a:rPr kumimoji="1" lang="ja-JP" altLang="en-US" smtClean="0"/>
              <a:t>2017/7/1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70A3C22-C9DF-4DB7-9348-79C01CFB5760}" type="slidenum">
              <a:rPr kumimoji="1" lang="ja-JP" altLang="en-US" smtClean="0"/>
              <a:t>‹#›</a:t>
            </a:fld>
            <a:endParaRPr kumimoji="1" lang="ja-JP" altLang="en-US"/>
          </a:p>
        </p:txBody>
      </p:sp>
    </p:spTree>
    <p:extLst>
      <p:ext uri="{BB962C8B-B14F-4D97-AF65-F5344CB8AC3E}">
        <p14:creationId xmlns:p14="http://schemas.microsoft.com/office/powerpoint/2010/main" val="3393480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469F198D-D0CE-4F53-B94B-49DABD4B474B}" type="datetime1">
              <a:rPr kumimoji="1" lang="ja-JP" altLang="en-US" smtClean="0"/>
              <a:t>2017/7/1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70A3C22-C9DF-4DB7-9348-79C01CFB5760}" type="slidenum">
              <a:rPr kumimoji="1" lang="ja-JP" altLang="en-US" smtClean="0"/>
              <a:t>‹#›</a:t>
            </a:fld>
            <a:endParaRPr kumimoji="1" lang="ja-JP" altLang="en-US"/>
          </a:p>
        </p:txBody>
      </p:sp>
    </p:spTree>
    <p:extLst>
      <p:ext uri="{BB962C8B-B14F-4D97-AF65-F5344CB8AC3E}">
        <p14:creationId xmlns:p14="http://schemas.microsoft.com/office/powerpoint/2010/main" val="197152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9E3006F1-B4DF-495D-8299-FA792C2C422A}" type="datetime1">
              <a:rPr kumimoji="1" lang="ja-JP" altLang="en-US" smtClean="0"/>
              <a:t>2017/7/1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70A3C22-C9DF-4DB7-9348-79C01CFB5760}" type="slidenum">
              <a:rPr kumimoji="1" lang="ja-JP" altLang="en-US" smtClean="0"/>
              <a:t>‹#›</a:t>
            </a:fld>
            <a:endParaRPr kumimoji="1" lang="ja-JP" altLang="en-US"/>
          </a:p>
        </p:txBody>
      </p:sp>
    </p:spTree>
    <p:extLst>
      <p:ext uri="{BB962C8B-B14F-4D97-AF65-F5344CB8AC3E}">
        <p14:creationId xmlns:p14="http://schemas.microsoft.com/office/powerpoint/2010/main" val="376953835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8FB8F8-C06D-4867-9ACA-09DE2BE4DF0B}" type="datetime1">
              <a:rPr kumimoji="1" lang="ja-JP" altLang="en-US" smtClean="0"/>
              <a:t>2017/7/1</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0A3C22-C9DF-4DB7-9348-79C01CFB5760}" type="slidenum">
              <a:rPr kumimoji="1" lang="ja-JP" altLang="en-US" smtClean="0"/>
              <a:t>‹#›</a:t>
            </a:fld>
            <a:endParaRPr kumimoji="1" lang="ja-JP" altLang="en-US"/>
          </a:p>
        </p:txBody>
      </p:sp>
    </p:spTree>
    <p:extLst>
      <p:ext uri="{BB962C8B-B14F-4D97-AF65-F5344CB8AC3E}">
        <p14:creationId xmlns:p14="http://schemas.microsoft.com/office/powerpoint/2010/main" val="29998711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2.png"/><Relationship Id="rId4" Type="http://schemas.openxmlformats.org/officeDocument/2006/relationships/image" Target="../media/image170.png"/><Relationship Id="rId5" Type="http://schemas.openxmlformats.org/officeDocument/2006/relationships/image" Target="../media/image23.png"/><Relationship Id="rId10" Type="http://schemas.openxmlformats.org/officeDocument/2006/relationships/image" Target="../media/image92.png"/><Relationship Id="rId11" Type="http://schemas.openxmlformats.org/officeDocument/2006/relationships/image" Target="../media/image93.png"/><Relationship Id="rId7" Type="http://schemas.openxmlformats.org/officeDocument/2006/relationships/image" Target="../media/image200.png"/><Relationship Id="rId8" Type="http://schemas.openxmlformats.org/officeDocument/2006/relationships/image" Target="../media/image210.png"/><Relationship Id="rId9" Type="http://schemas.openxmlformats.org/officeDocument/2006/relationships/image" Target="../media/image220.png"/><Relationship Id="rId1" Type="http://schemas.openxmlformats.org/officeDocument/2006/relationships/slideLayout" Target="../slideLayouts/slideLayout7.xml"/><Relationship Id="rId2" Type="http://schemas.openxmlformats.org/officeDocument/2006/relationships/image" Target="../media/image21.png"/></Relationships>
</file>

<file path=ppt/slides/_rels/slide11.xml.rels><?xml version="1.0" encoding="UTF-8" standalone="yes"?>
<Relationships xmlns="http://schemas.openxmlformats.org/package/2006/relationships"><Relationship Id="rId9" Type="http://schemas.openxmlformats.org/officeDocument/2006/relationships/image" Target="../media/image100.png"/><Relationship Id="rId5" Type="http://schemas.openxmlformats.org/officeDocument/2006/relationships/image" Target="../media/image170.png"/><Relationship Id="rId6" Type="http://schemas.openxmlformats.org/officeDocument/2006/relationships/image" Target="../media/image291.png"/><Relationship Id="rId7" Type="http://schemas.openxmlformats.org/officeDocument/2006/relationships/image" Target="../media/image98.png"/><Relationship Id="rId1" Type="http://schemas.openxmlformats.org/officeDocument/2006/relationships/slideLayout" Target="../slideLayouts/slideLayout7.xml"/><Relationship Id="rId8" Type="http://schemas.openxmlformats.org/officeDocument/2006/relationships/image" Target="../media/image99.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4" Type="http://schemas.openxmlformats.org/officeDocument/2006/relationships/image" Target="../media/image220.png"/><Relationship Id="rId5" Type="http://schemas.openxmlformats.org/officeDocument/2006/relationships/image" Target="../media/image7.png"/><Relationship Id="rId6" Type="http://schemas.openxmlformats.org/officeDocument/2006/relationships/image" Target="../media/image8.png"/><Relationship Id="rId7" Type="http://schemas.openxmlformats.org/officeDocument/2006/relationships/image" Target="../media/image90.png"/><Relationship Id="rId1" Type="http://schemas.openxmlformats.org/officeDocument/2006/relationships/slideLayout" Target="../slideLayouts/slideLayout7.xml"/><Relationship Id="rId2" Type="http://schemas.openxmlformats.org/officeDocument/2006/relationships/image" Target="../media/image200.png"/></Relationships>
</file>

<file path=ppt/slides/_rels/slide14.xml.rels><?xml version="1.0" encoding="UTF-8" standalone="yes"?>
<Relationships xmlns="http://schemas.openxmlformats.org/package/2006/relationships"><Relationship Id="rId3" Type="http://schemas.openxmlformats.org/officeDocument/2006/relationships/image" Target="../media/image36.png"/><Relationship Id="rId4" Type="http://schemas.openxmlformats.org/officeDocument/2006/relationships/image" Target="../media/image37.png"/><Relationship Id="rId5" Type="http://schemas.openxmlformats.org/officeDocument/2006/relationships/image" Target="../media/image38.png"/><Relationship Id="rId6" Type="http://schemas.openxmlformats.org/officeDocument/2006/relationships/image" Target="../media/image39.png"/><Relationship Id="rId7" Type="http://schemas.openxmlformats.org/officeDocument/2006/relationships/image" Target="../media/image32.png"/><Relationship Id="rId8" Type="http://schemas.openxmlformats.org/officeDocument/2006/relationships/image" Target="../media/image33.png"/><Relationship Id="rId1" Type="http://schemas.openxmlformats.org/officeDocument/2006/relationships/slideLayout" Target="../slideLayouts/slideLayout7.xml"/><Relationship Id="rId2" Type="http://schemas.openxmlformats.org/officeDocument/2006/relationships/image" Target="../media/image35.png"/></Relationships>
</file>

<file path=ppt/slides/_rels/slide15.xml.rels><?xml version="1.0" encoding="UTF-8" standalone="yes"?>
<Relationships xmlns="http://schemas.openxmlformats.org/package/2006/relationships"><Relationship Id="rId4" Type="http://schemas.openxmlformats.org/officeDocument/2006/relationships/image" Target="../media/image44.png"/><Relationship Id="rId11" Type="http://schemas.openxmlformats.org/officeDocument/2006/relationships/image" Target="../media/image103.png"/><Relationship Id="rId12" Type="http://schemas.openxmlformats.org/officeDocument/2006/relationships/image" Target="../media/image104.png"/><Relationship Id="rId13" Type="http://schemas.openxmlformats.org/officeDocument/2006/relationships/image" Target="../media/image105.png"/><Relationship Id="rId14" Type="http://schemas.openxmlformats.org/officeDocument/2006/relationships/image" Target="../media/image10.png"/><Relationship Id="rId15" Type="http://schemas.openxmlformats.org/officeDocument/2006/relationships/image" Target="../media/image11.png"/><Relationship Id="rId16" Type="http://schemas.openxmlformats.org/officeDocument/2006/relationships/image" Target="../media/image12.png"/><Relationship Id="rId1" Type="http://schemas.openxmlformats.org/officeDocument/2006/relationships/slideLayout" Target="../slideLayouts/slideLayout7.xml"/><Relationship Id="rId17" Type="http://schemas.openxmlformats.org/officeDocument/2006/relationships/image" Target="../media/image13.png"/></Relationships>
</file>

<file path=ppt/slides/_rels/slide16.xml.rels><?xml version="1.0" encoding="UTF-8" standalone="yes"?>
<Relationships xmlns="http://schemas.openxmlformats.org/package/2006/relationships"><Relationship Id="rId3" Type="http://schemas.openxmlformats.org/officeDocument/2006/relationships/image" Target="../media/image130.png"/><Relationship Id="rId4" Type="http://schemas.openxmlformats.org/officeDocument/2006/relationships/image" Target="../media/image14.png"/><Relationship Id="rId5" Type="http://schemas.openxmlformats.org/officeDocument/2006/relationships/image" Target="../media/image15.png"/><Relationship Id="rId10" Type="http://schemas.openxmlformats.org/officeDocument/2006/relationships/image" Target="../media/image112.png"/><Relationship Id="rId1" Type="http://schemas.openxmlformats.org/officeDocument/2006/relationships/slideLayout" Target="../slideLayouts/slideLayout7.xml"/><Relationship Id="rId2" Type="http://schemas.openxmlformats.org/officeDocument/2006/relationships/image" Target="../media/image120.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4.png"/><Relationship Id="rId4" Type="http://schemas.openxmlformats.org/officeDocument/2006/relationships/image" Target="../media/image25.png"/><Relationship Id="rId5" Type="http://schemas.openxmlformats.org/officeDocument/2006/relationships/image" Target="../media/image26.png"/><Relationship Id="rId1" Type="http://schemas.openxmlformats.org/officeDocument/2006/relationships/slideLayout" Target="../slideLayouts/slideLayout7.xml"/><Relationship Id="rId2" Type="http://schemas.openxmlformats.org/officeDocument/2006/relationships/image" Target="../media/image4.jpg"/></Relationships>
</file>

<file path=ppt/slides/_rels/slide19.xml.rels><?xml version="1.0" encoding="UTF-8" standalone="yes"?>
<Relationships xmlns="http://schemas.openxmlformats.org/package/2006/relationships"><Relationship Id="rId3" Type="http://schemas.openxmlformats.org/officeDocument/2006/relationships/image" Target="../media/image5.jpg"/><Relationship Id="rId4" Type="http://schemas.openxmlformats.org/officeDocument/2006/relationships/image" Target="../media/image6.jpg"/><Relationship Id="rId5" Type="http://schemas.openxmlformats.org/officeDocument/2006/relationships/image" Target="../media/image7.jpg"/><Relationship Id="rId6" Type="http://schemas.openxmlformats.org/officeDocument/2006/relationships/image" Target="../media/image510.png"/><Relationship Id="rId7" Type="http://schemas.openxmlformats.org/officeDocument/2006/relationships/image" Target="../media/image52.png"/><Relationship Id="rId8" Type="http://schemas.openxmlformats.org/officeDocument/2006/relationships/image" Target="../media/image53.png"/><Relationship Id="rId1" Type="http://schemas.openxmlformats.org/officeDocument/2006/relationships/slideLayout" Target="../slideLayouts/slideLayout7.xml"/><Relationship Id="rId2" Type="http://schemas.openxmlformats.org/officeDocument/2006/relationships/image" Target="../media/image1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8.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5" Type="http://schemas.openxmlformats.org/officeDocument/2006/relationships/image" Target="../media/image7.png"/><Relationship Id="rId22" Type="http://schemas.openxmlformats.org/officeDocument/2006/relationships/image" Target="../media/image71.png"/><Relationship Id="rId23" Type="http://schemas.openxmlformats.org/officeDocument/2006/relationships/image" Target="../media/image3.png"/><Relationship Id="rId6" Type="http://schemas.openxmlformats.org/officeDocument/2006/relationships/image" Target="../media/image8.png"/><Relationship Id="rId24" Type="http://schemas.openxmlformats.org/officeDocument/2006/relationships/image" Target="../media/image4.png"/><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12" Type="http://schemas.openxmlformats.org/officeDocument/2006/relationships/image" Target="../media/image3.png"/><Relationship Id="rId13" Type="http://schemas.openxmlformats.org/officeDocument/2006/relationships/image" Target="../media/image55.png"/><Relationship Id="rId14" Type="http://schemas.openxmlformats.org/officeDocument/2006/relationships/image" Target="../media/image61.png"/><Relationship Id="rId15" Type="http://schemas.openxmlformats.org/officeDocument/2006/relationships/image" Target="../media/image9.png"/><Relationship Id="rId1" Type="http://schemas.openxmlformats.org/officeDocument/2006/relationships/slideLayout" Target="../slideLayouts/slideLayout7.xml"/><Relationship Id="rId2" Type="http://schemas.openxmlformats.org/officeDocument/2006/relationships/image" Target="../media/image3.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8.png"/><Relationship Id="rId4" Type="http://schemas.openxmlformats.org/officeDocument/2006/relationships/image" Target="../media/image19.png"/><Relationship Id="rId5" Type="http://schemas.openxmlformats.org/officeDocument/2006/relationships/image" Target="../media/image20.png"/><Relationship Id="rId1" Type="http://schemas.openxmlformats.org/officeDocument/2006/relationships/slideLayout" Target="../slideLayouts/slideLayout7.xml"/><Relationship Id="rId2"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47675" y="494778"/>
            <a:ext cx="8248650" cy="3015185"/>
          </a:xfrm>
        </p:spPr>
        <p:txBody>
          <a:bodyPr>
            <a:normAutofit/>
          </a:bodyPr>
          <a:lstStyle/>
          <a:p>
            <a:pPr>
              <a:lnSpc>
                <a:spcPct val="114000"/>
              </a:lnSpc>
            </a:pPr>
            <a:r>
              <a:rPr kumimoji="1" lang="ja-JP" altLang="en-US" sz="4400" dirty="0" smtClean="0"/>
              <a:t>ネットワーク上でのモデルベース制御系の乗法的雑音のもとでの安定性と安定化</a:t>
            </a:r>
            <a:endParaRPr kumimoji="1" lang="ja-JP" altLang="en-US" sz="4400" dirty="0"/>
          </a:p>
        </p:txBody>
      </p:sp>
      <p:sp>
        <p:nvSpPr>
          <p:cNvPr id="3" name="サブタイトル 2"/>
          <p:cNvSpPr>
            <a:spLocks noGrp="1"/>
          </p:cNvSpPr>
          <p:nvPr>
            <p:ph type="subTitle" idx="1"/>
          </p:nvPr>
        </p:nvSpPr>
        <p:spPr>
          <a:xfrm>
            <a:off x="1143000" y="4105276"/>
            <a:ext cx="6858000" cy="1655762"/>
          </a:xfrm>
        </p:spPr>
        <p:txBody>
          <a:bodyPr/>
          <a:lstStyle/>
          <a:p>
            <a:pPr>
              <a:lnSpc>
                <a:spcPct val="110000"/>
              </a:lnSpc>
            </a:pPr>
            <a:r>
              <a:rPr kumimoji="1" lang="en-US" altLang="ja-JP" dirty="0" smtClean="0"/>
              <a:t>2017</a:t>
            </a:r>
            <a:r>
              <a:rPr kumimoji="1" lang="ja-JP" altLang="en-US" dirty="0" smtClean="0"/>
              <a:t>年</a:t>
            </a:r>
            <a:r>
              <a:rPr lang="en-US" altLang="ja-JP" dirty="0"/>
              <a:t>3</a:t>
            </a:r>
            <a:r>
              <a:rPr kumimoji="1" lang="ja-JP" altLang="en-US" dirty="0" smtClean="0"/>
              <a:t>月</a:t>
            </a:r>
            <a:r>
              <a:rPr lang="en-US" altLang="ja-JP" dirty="0"/>
              <a:t>7</a:t>
            </a:r>
            <a:r>
              <a:rPr kumimoji="1" lang="ja-JP" altLang="en-US" dirty="0" smtClean="0"/>
              <a:t>日</a:t>
            </a:r>
            <a:endParaRPr kumimoji="1" lang="en-US" altLang="ja-JP" dirty="0" smtClean="0"/>
          </a:p>
          <a:p>
            <a:pPr>
              <a:lnSpc>
                <a:spcPct val="110000"/>
              </a:lnSpc>
            </a:pPr>
            <a:r>
              <a:rPr lang="ja-JP" altLang="en-US" dirty="0" smtClean="0"/>
              <a:t>大阪</a:t>
            </a:r>
            <a:r>
              <a:rPr lang="ja-JP" altLang="en-US" dirty="0"/>
              <a:t>大学</a:t>
            </a:r>
            <a:r>
              <a:rPr lang="ja-JP" altLang="en-US" dirty="0" smtClean="0"/>
              <a:t>　　〇鳥海 渉　藤崎泰正</a:t>
            </a:r>
            <a:endParaRPr kumimoji="1" lang="ja-JP" altLang="en-US" dirty="0"/>
          </a:p>
        </p:txBody>
      </p:sp>
      <p:sp>
        <p:nvSpPr>
          <p:cNvPr id="4" name="スライド番号プレースホルダー 3"/>
          <p:cNvSpPr>
            <a:spLocks noGrp="1"/>
          </p:cNvSpPr>
          <p:nvPr>
            <p:ph type="sldNum" sz="quarter" idx="12"/>
          </p:nvPr>
        </p:nvSpPr>
        <p:spPr/>
        <p:txBody>
          <a:bodyPr/>
          <a:lstStyle/>
          <a:p>
            <a:fld id="{F70A3C22-C9DF-4DB7-9348-79C01CFB5760}" type="slidenum">
              <a:rPr kumimoji="1" lang="ja-JP" altLang="en-US" smtClean="0"/>
              <a:t>1</a:t>
            </a:fld>
            <a:endParaRPr kumimoji="1" lang="ja-JP" altLang="en-US"/>
          </a:p>
        </p:txBody>
      </p:sp>
    </p:spTree>
    <p:extLst>
      <p:ext uri="{BB962C8B-B14F-4D97-AF65-F5344CB8AC3E}">
        <p14:creationId xmlns:p14="http://schemas.microsoft.com/office/powerpoint/2010/main" val="8901093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180000"/>
            <a:ext cx="5357557" cy="646331"/>
          </a:xfrm>
          <a:prstGeom prst="rect">
            <a:avLst/>
          </a:prstGeom>
          <a:noFill/>
        </p:spPr>
        <p:txBody>
          <a:bodyPr wrap="none" rtlCol="0">
            <a:spAutoFit/>
          </a:bodyPr>
          <a:lstStyle/>
          <a:p>
            <a:r>
              <a:rPr lang="ja-JP" altLang="en-US" sz="3600" b="1" u="sng" dirty="0" smtClean="0"/>
              <a:t>リフティングされたシステム</a:t>
            </a:r>
            <a:endParaRPr lang="en-US" altLang="ja-JP" sz="3600" b="1" u="sng" dirty="0" smtClean="0"/>
          </a:p>
        </p:txBody>
      </p:sp>
      <p:grpSp>
        <p:nvGrpSpPr>
          <p:cNvPr id="19" name="グループ化 18"/>
          <p:cNvGrpSpPr/>
          <p:nvPr/>
        </p:nvGrpSpPr>
        <p:grpSpPr>
          <a:xfrm>
            <a:off x="969754" y="2746377"/>
            <a:ext cx="7473123" cy="1893238"/>
            <a:chOff x="1153904" y="2730897"/>
            <a:chExt cx="7473123" cy="1893238"/>
          </a:xfrm>
        </p:grpSpPr>
        <mc:AlternateContent xmlns:mc="http://schemas.openxmlformats.org/markup-compatibility/2006" xmlns:a14="http://schemas.microsoft.com/office/drawing/2010/main">
          <mc:Choice Requires="a14">
            <p:sp>
              <p:nvSpPr>
                <p:cNvPr id="4" name="テキスト ボックス 3"/>
                <p:cNvSpPr txBox="1"/>
                <p:nvPr/>
              </p:nvSpPr>
              <p:spPr>
                <a:xfrm>
                  <a:off x="2144197" y="2730897"/>
                  <a:ext cx="4517006" cy="90653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sz="2000" b="0" i="1" smtClean="0">
                                <a:latin typeface="Cambria Math" charset="0"/>
                              </a:rPr>
                            </m:ctrlPr>
                          </m:sSubPr>
                          <m:e>
                            <m:bar>
                              <m:barPr>
                                <m:ctrlPr>
                                  <a:rPr kumimoji="1" lang="ja-JP" altLang="en-US" sz="2000" i="1" smtClean="0">
                                    <a:latin typeface="Cambria Math" charset="0"/>
                                  </a:rPr>
                                </m:ctrlPr>
                              </m:barPr>
                              <m:e>
                                <m:r>
                                  <a:rPr kumimoji="1" lang="en-US" altLang="ja-JP" sz="2000" b="0" i="1" smtClean="0">
                                    <a:latin typeface="Cambria Math" panose="02040503050406030204" pitchFamily="18" charset="0"/>
                                  </a:rPr>
                                  <m:t>𝑥</m:t>
                                </m:r>
                              </m:e>
                            </m:bar>
                          </m:e>
                          <m:sub>
                            <m:r>
                              <a:rPr kumimoji="1" lang="en-US" altLang="ja-JP" sz="2000" b="0" i="0" smtClean="0">
                                <a:latin typeface="Cambria Math" panose="02040503050406030204" pitchFamily="18" charset="0"/>
                              </a:rPr>
                              <m:t>0</m:t>
                            </m:r>
                          </m:sub>
                        </m:sSub>
                        <m:d>
                          <m:dPr>
                            <m:ctrlPr>
                              <a:rPr kumimoji="1" lang="en-US" altLang="ja-JP" sz="2000" b="0" i="1" smtClean="0">
                                <a:latin typeface="Cambria Math" charset="0"/>
                              </a:rPr>
                            </m:ctrlPr>
                          </m:dPr>
                          <m:e>
                            <m:r>
                              <a:rPr kumimoji="1" lang="en-US" altLang="ja-JP" sz="2000" b="0" i="1" smtClean="0">
                                <a:latin typeface="Cambria Math" panose="02040503050406030204" pitchFamily="18" charset="0"/>
                              </a:rPr>
                              <m:t>ℓ+1</m:t>
                            </m:r>
                          </m:e>
                        </m:d>
                        <m:r>
                          <a:rPr kumimoji="1" lang="en-US" altLang="ja-JP" sz="2000" b="0" i="0" smtClean="0">
                            <a:latin typeface="Cambria Math" panose="02040503050406030204" pitchFamily="18" charset="0"/>
                          </a:rPr>
                          <m:t>=</m:t>
                        </m:r>
                        <m:sSub>
                          <m:sSubPr>
                            <m:ctrlPr>
                              <a:rPr kumimoji="1" lang="en-US" altLang="ja-JP" sz="2000" b="0" i="1" smtClean="0">
                                <a:solidFill>
                                  <a:schemeClr val="tx1"/>
                                </a:solidFill>
                                <a:latin typeface="Cambria Math" charset="0"/>
                              </a:rPr>
                            </m:ctrlPr>
                          </m:sSubPr>
                          <m:e>
                            <m:r>
                              <a:rPr kumimoji="1" lang="en-US" altLang="ja-JP" sz="2000" b="0" i="1" smtClean="0">
                                <a:solidFill>
                                  <a:schemeClr val="tx1"/>
                                </a:solidFill>
                                <a:latin typeface="Cambria Math" panose="02040503050406030204" pitchFamily="18" charset="0"/>
                              </a:rPr>
                              <m:t>𝐹</m:t>
                            </m:r>
                          </m:e>
                          <m:sub>
                            <m:r>
                              <a:rPr kumimoji="1" lang="en-US" altLang="ja-JP" sz="2000" b="0" i="1" smtClean="0">
                                <a:solidFill>
                                  <a:schemeClr val="tx1"/>
                                </a:solidFill>
                                <a:latin typeface="Cambria Math" panose="02040503050406030204" pitchFamily="18" charset="0"/>
                              </a:rPr>
                              <m:t>h</m:t>
                            </m:r>
                          </m:sub>
                        </m:sSub>
                        <m:r>
                          <a:rPr kumimoji="1" lang="en-US" altLang="ja-JP" sz="2000" b="0" i="1" smtClean="0">
                            <a:solidFill>
                              <a:srgbClr val="FF0000"/>
                            </a:solidFill>
                            <a:latin typeface="Cambria Math" panose="02040503050406030204" pitchFamily="18" charset="0"/>
                          </a:rPr>
                          <m:t> </m:t>
                        </m:r>
                        <m:sSub>
                          <m:sSubPr>
                            <m:ctrlPr>
                              <a:rPr kumimoji="1" lang="en-US" altLang="ja-JP" sz="2000" b="0" i="1" smtClean="0">
                                <a:latin typeface="Cambria Math" charset="0"/>
                              </a:rPr>
                            </m:ctrlPr>
                          </m:sSubPr>
                          <m:e>
                            <m:bar>
                              <m:barPr>
                                <m:ctrlPr>
                                  <a:rPr kumimoji="1" lang="en-US" altLang="ja-JP" sz="2000" b="0" i="1" smtClean="0">
                                    <a:latin typeface="Cambria Math" charset="0"/>
                                  </a:rPr>
                                </m:ctrlPr>
                              </m:barPr>
                              <m:e>
                                <m:r>
                                  <a:rPr kumimoji="1" lang="en-US" altLang="ja-JP" sz="2000" b="0" i="1" smtClean="0">
                                    <a:latin typeface="Cambria Math" panose="02040503050406030204" pitchFamily="18" charset="0"/>
                                  </a:rPr>
                                  <m:t>𝑥</m:t>
                                </m:r>
                              </m:e>
                            </m:bar>
                          </m:e>
                          <m:sub>
                            <m:r>
                              <a:rPr kumimoji="1" lang="en-US" altLang="ja-JP" sz="2000" b="0" i="1" smtClean="0">
                                <a:latin typeface="Cambria Math" panose="02040503050406030204" pitchFamily="18" charset="0"/>
                              </a:rPr>
                              <m:t>0</m:t>
                            </m:r>
                          </m:sub>
                        </m:sSub>
                        <m:d>
                          <m:dPr>
                            <m:ctrlPr>
                              <a:rPr kumimoji="1" lang="en-US" altLang="ja-JP" sz="2000" b="0" i="1" smtClean="0">
                                <a:latin typeface="Cambria Math" charset="0"/>
                              </a:rPr>
                            </m:ctrlPr>
                          </m:dPr>
                          <m:e>
                            <m:r>
                              <a:rPr kumimoji="1" lang="en-US" altLang="ja-JP" sz="2000" b="0" i="1" smtClean="0">
                                <a:latin typeface="Cambria Math" panose="02040503050406030204" pitchFamily="18" charset="0"/>
                              </a:rPr>
                              <m:t>ℓ</m:t>
                            </m:r>
                          </m:e>
                        </m:d>
                        <m:r>
                          <a:rPr kumimoji="1" lang="en-US" altLang="ja-JP" sz="2000" b="0" i="1" smtClean="0">
                            <a:latin typeface="Cambria Math" panose="02040503050406030204" pitchFamily="18" charset="0"/>
                          </a:rPr>
                          <m:t>+</m:t>
                        </m:r>
                        <m:nary>
                          <m:naryPr>
                            <m:chr m:val="∑"/>
                            <m:ctrlPr>
                              <a:rPr kumimoji="1" lang="en-US" altLang="ja-JP" sz="2000" b="0" i="1" smtClean="0">
                                <a:latin typeface="Cambria Math" charset="0"/>
                              </a:rPr>
                            </m:ctrlPr>
                          </m:naryPr>
                          <m:sub>
                            <m:r>
                              <m:rPr>
                                <m:brk m:alnAt="23"/>
                              </m:rPr>
                              <a:rPr kumimoji="1" lang="en-US" altLang="ja-JP" sz="2000" b="0" i="1" smtClean="0">
                                <a:latin typeface="Cambria Math" panose="02040503050406030204" pitchFamily="18" charset="0"/>
                              </a:rPr>
                              <m:t>𝑗</m:t>
                            </m:r>
                            <m:r>
                              <a:rPr kumimoji="1" lang="en-US" altLang="ja-JP" sz="2000" b="0" i="1" smtClean="0">
                                <a:latin typeface="Cambria Math" panose="02040503050406030204" pitchFamily="18" charset="0"/>
                              </a:rPr>
                              <m:t>=0</m:t>
                            </m:r>
                          </m:sub>
                          <m:sup>
                            <m:r>
                              <a:rPr kumimoji="1" lang="en-US" altLang="ja-JP" sz="2000" b="0" i="1" smtClean="0">
                                <a:latin typeface="Cambria Math" panose="02040503050406030204" pitchFamily="18" charset="0"/>
                              </a:rPr>
                              <m:t>h</m:t>
                            </m:r>
                            <m:r>
                              <a:rPr kumimoji="1" lang="en-US" altLang="ja-JP" sz="2000" b="0" i="1" smtClean="0">
                                <a:latin typeface="Cambria Math" panose="02040503050406030204" pitchFamily="18" charset="0"/>
                              </a:rPr>
                              <m:t>−1</m:t>
                            </m:r>
                          </m:sup>
                          <m:e>
                            <m:sSub>
                              <m:sSubPr>
                                <m:ctrlPr>
                                  <a:rPr kumimoji="1" lang="en-US" altLang="ja-JP" sz="2000" b="0" i="1" smtClean="0">
                                    <a:solidFill>
                                      <a:schemeClr val="tx1"/>
                                    </a:solidFill>
                                    <a:latin typeface="Cambria Math" charset="0"/>
                                  </a:rPr>
                                </m:ctrlPr>
                              </m:sSubPr>
                              <m:e>
                                <m:r>
                                  <a:rPr kumimoji="1" lang="en-US" altLang="ja-JP" sz="2000" b="0" i="1" smtClean="0">
                                    <a:solidFill>
                                      <a:schemeClr val="tx1"/>
                                    </a:solidFill>
                                    <a:latin typeface="Cambria Math" panose="02040503050406030204" pitchFamily="18" charset="0"/>
                                  </a:rPr>
                                  <m:t>𝐺</m:t>
                                </m:r>
                              </m:e>
                              <m:sub>
                                <m:r>
                                  <a:rPr kumimoji="1" lang="en-US" altLang="ja-JP" sz="2000" b="0" i="1" smtClean="0">
                                    <a:solidFill>
                                      <a:schemeClr val="tx1"/>
                                    </a:solidFill>
                                    <a:latin typeface="Cambria Math" panose="02040503050406030204" pitchFamily="18" charset="0"/>
                                  </a:rPr>
                                  <m:t>h</m:t>
                                </m:r>
                                <m:r>
                                  <a:rPr kumimoji="1" lang="en-US" altLang="ja-JP" sz="2000" b="0" i="1" smtClean="0">
                                    <a:solidFill>
                                      <a:schemeClr val="tx1"/>
                                    </a:solidFill>
                                    <a:latin typeface="Cambria Math" panose="02040503050406030204" pitchFamily="18" charset="0"/>
                                  </a:rPr>
                                  <m:t>−1−</m:t>
                                </m:r>
                                <m:r>
                                  <a:rPr kumimoji="1" lang="en-US" altLang="ja-JP" sz="2000" b="0" i="1" smtClean="0">
                                    <a:solidFill>
                                      <a:schemeClr val="tx1"/>
                                    </a:solidFill>
                                    <a:latin typeface="Cambria Math" panose="02040503050406030204" pitchFamily="18" charset="0"/>
                                  </a:rPr>
                                  <m:t>𝑗</m:t>
                                </m:r>
                              </m:sub>
                            </m:sSub>
                            <m:r>
                              <a:rPr kumimoji="1" lang="en-US" altLang="ja-JP" sz="2000" b="0" i="1" smtClean="0">
                                <a:solidFill>
                                  <a:srgbClr val="0070C0"/>
                                </a:solidFill>
                                <a:latin typeface="Cambria Math" panose="02040503050406030204" pitchFamily="18" charset="0"/>
                              </a:rPr>
                              <m:t> </m:t>
                            </m:r>
                            <m:sSub>
                              <m:sSubPr>
                                <m:ctrlPr>
                                  <a:rPr kumimoji="1" lang="en-US" altLang="ja-JP" sz="2000" b="0" i="1" smtClean="0">
                                    <a:latin typeface="Cambria Math" charset="0"/>
                                  </a:rPr>
                                </m:ctrlPr>
                              </m:sSubPr>
                              <m:e>
                                <m:bar>
                                  <m:barPr>
                                    <m:ctrlPr>
                                      <a:rPr kumimoji="1" lang="en-US" altLang="ja-JP" sz="2000" b="0" i="1" smtClean="0">
                                        <a:latin typeface="Cambria Math" charset="0"/>
                                      </a:rPr>
                                    </m:ctrlPr>
                                  </m:barPr>
                                  <m:e>
                                    <m:r>
                                      <a:rPr kumimoji="1" lang="en-US" altLang="ja-JP" sz="2000" b="0" i="1" smtClean="0">
                                        <a:latin typeface="Cambria Math" panose="02040503050406030204" pitchFamily="18" charset="0"/>
                                      </a:rPr>
                                      <m:t>𝑤</m:t>
                                    </m:r>
                                  </m:e>
                                </m:bar>
                              </m:e>
                              <m:sub>
                                <m:r>
                                  <a:rPr kumimoji="1" lang="en-US" altLang="ja-JP" sz="2000" b="0" i="1" smtClean="0">
                                    <a:latin typeface="Cambria Math" panose="02040503050406030204" pitchFamily="18" charset="0"/>
                                  </a:rPr>
                                  <m:t>𝑗</m:t>
                                </m:r>
                              </m:sub>
                            </m:sSub>
                            <m:d>
                              <m:dPr>
                                <m:ctrlPr>
                                  <a:rPr kumimoji="1" lang="en-US" altLang="ja-JP" sz="2000" b="0" i="1" smtClean="0">
                                    <a:latin typeface="Cambria Math" charset="0"/>
                                  </a:rPr>
                                </m:ctrlPr>
                              </m:dPr>
                              <m:e>
                                <m:r>
                                  <a:rPr kumimoji="1" lang="en-US" altLang="ja-JP" sz="2000" b="0" i="1" smtClean="0">
                                    <a:latin typeface="Cambria Math" panose="02040503050406030204" pitchFamily="18" charset="0"/>
                                  </a:rPr>
                                  <m:t>ℓ</m:t>
                                </m:r>
                              </m:e>
                            </m:d>
                          </m:e>
                        </m:nary>
                      </m:oMath>
                    </m:oMathPara>
                  </a14:m>
                  <a:endParaRPr kumimoji="1" lang="ja-JP" altLang="en-US" sz="2000" dirty="0"/>
                </a:p>
              </p:txBody>
            </p:sp>
          </mc:Choice>
          <mc:Fallback xmlns="">
            <p:sp>
              <p:nvSpPr>
                <p:cNvPr id="4" name="テキスト ボックス 3"/>
                <p:cNvSpPr txBox="1">
                  <a:spLocks noRot="1" noChangeAspect="1" noMove="1" noResize="1" noEditPoints="1" noAdjustHandles="1" noChangeArrowheads="1" noChangeShapeType="1" noTextEdit="1"/>
                </p:cNvSpPr>
                <p:nvPr/>
              </p:nvSpPr>
              <p:spPr>
                <a:xfrm>
                  <a:off x="2144197" y="2730897"/>
                  <a:ext cx="4517006" cy="906530"/>
                </a:xfrm>
                <a:prstGeom prst="rect">
                  <a:avLst/>
                </a:prstGeom>
                <a:blipFill rotWithShape="0">
                  <a:blip r:embed="rId2"/>
                  <a:stretch>
                    <a:fillRect/>
                  </a:stretch>
                </a:blipFill>
              </p:spPr>
              <p:txBody>
                <a:bodyPr/>
                <a:lstStyle/>
                <a:p>
                  <a:r>
                    <a:rPr lang="ja-JP" altLang="en-US">
                      <a:noFill/>
                    </a:rPr>
                    <a:t> </a:t>
                  </a:r>
                </a:p>
              </p:txBody>
            </p:sp>
          </mc:Fallback>
        </mc:AlternateContent>
        <p:grpSp>
          <p:nvGrpSpPr>
            <p:cNvPr id="3" name="グループ化 2"/>
            <p:cNvGrpSpPr/>
            <p:nvPr/>
          </p:nvGrpSpPr>
          <p:grpSpPr>
            <a:xfrm>
              <a:off x="2144197" y="3713116"/>
              <a:ext cx="6482830" cy="911019"/>
              <a:chOff x="2206827" y="3713116"/>
              <a:chExt cx="6482830" cy="911019"/>
            </a:xfrm>
          </p:grpSpPr>
          <mc:AlternateContent xmlns:mc="http://schemas.openxmlformats.org/markup-compatibility/2006" xmlns:a14="http://schemas.microsoft.com/office/drawing/2010/main">
            <mc:Choice Requires="a14">
              <p:sp>
                <p:nvSpPr>
                  <p:cNvPr id="5" name="テキスト ボックス 4"/>
                  <p:cNvSpPr txBox="1"/>
                  <p:nvPr/>
                </p:nvSpPr>
                <p:spPr>
                  <a:xfrm>
                    <a:off x="2206827" y="3713116"/>
                    <a:ext cx="3904851" cy="91101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sz="2000" b="0" i="1" smtClean="0">
                                  <a:latin typeface="Cambria Math" charset="0"/>
                                </a:rPr>
                              </m:ctrlPr>
                            </m:sSubPr>
                            <m:e>
                              <m:bar>
                                <m:barPr>
                                  <m:ctrlPr>
                                    <a:rPr kumimoji="1" lang="ja-JP" altLang="en-US" sz="2000" i="1" smtClean="0">
                                      <a:latin typeface="Cambria Math" charset="0"/>
                                    </a:rPr>
                                  </m:ctrlPr>
                                </m:barPr>
                                <m:e>
                                  <m:r>
                                    <a:rPr kumimoji="1" lang="en-US" altLang="ja-JP" sz="2000" b="0" i="1" smtClean="0">
                                      <a:latin typeface="Cambria Math" panose="02040503050406030204" pitchFamily="18" charset="0"/>
                                    </a:rPr>
                                    <m:t>𝑥</m:t>
                                  </m:r>
                                </m:e>
                              </m:bar>
                            </m:e>
                            <m:sub>
                              <m:r>
                                <a:rPr kumimoji="1" lang="en-US" altLang="ja-JP" sz="2000" b="0" i="1" smtClean="0">
                                  <a:latin typeface="Cambria Math" panose="02040503050406030204" pitchFamily="18" charset="0"/>
                                </a:rPr>
                                <m:t>𝑖</m:t>
                              </m:r>
                            </m:sub>
                          </m:sSub>
                          <m:d>
                            <m:dPr>
                              <m:ctrlPr>
                                <a:rPr kumimoji="1" lang="en-US" altLang="ja-JP" sz="2000" b="0" i="1" smtClean="0">
                                  <a:latin typeface="Cambria Math" charset="0"/>
                                </a:rPr>
                              </m:ctrlPr>
                            </m:dPr>
                            <m:e>
                              <m:r>
                                <a:rPr kumimoji="1" lang="en-US" altLang="ja-JP" sz="2000" b="0" i="1" smtClean="0">
                                  <a:latin typeface="Cambria Math" panose="02040503050406030204" pitchFamily="18" charset="0"/>
                                </a:rPr>
                                <m:t>ℓ</m:t>
                              </m:r>
                            </m:e>
                          </m:d>
                          <m:r>
                            <a:rPr kumimoji="1" lang="en-US" altLang="ja-JP" sz="2000" b="0" i="0" smtClean="0">
                              <a:latin typeface="Cambria Math" panose="02040503050406030204" pitchFamily="18" charset="0"/>
                            </a:rPr>
                            <m:t>=</m:t>
                          </m:r>
                          <m:sSub>
                            <m:sSubPr>
                              <m:ctrlPr>
                                <a:rPr kumimoji="1" lang="en-US" altLang="ja-JP" sz="2000" b="0" i="1" smtClean="0">
                                  <a:solidFill>
                                    <a:schemeClr val="tx1"/>
                                  </a:solidFill>
                                  <a:latin typeface="Cambria Math" charset="0"/>
                                </a:rPr>
                              </m:ctrlPr>
                            </m:sSubPr>
                            <m:e>
                              <m:r>
                                <a:rPr kumimoji="1" lang="en-US" altLang="ja-JP" sz="2000" b="0" i="1" smtClean="0">
                                  <a:solidFill>
                                    <a:schemeClr val="tx1"/>
                                  </a:solidFill>
                                  <a:latin typeface="Cambria Math" panose="02040503050406030204" pitchFamily="18" charset="0"/>
                                </a:rPr>
                                <m:t>𝐹</m:t>
                              </m:r>
                            </m:e>
                            <m:sub>
                              <m:r>
                                <a:rPr kumimoji="1" lang="en-US" altLang="ja-JP" sz="2000" b="0" i="1" smtClean="0">
                                  <a:solidFill>
                                    <a:schemeClr val="tx1"/>
                                  </a:solidFill>
                                  <a:latin typeface="Cambria Math" panose="02040503050406030204" pitchFamily="18" charset="0"/>
                                </a:rPr>
                                <m:t>𝑖</m:t>
                              </m:r>
                            </m:sub>
                          </m:sSub>
                          <m:r>
                            <a:rPr kumimoji="1" lang="en-US" altLang="ja-JP" sz="2000" b="0" i="1" smtClean="0">
                              <a:solidFill>
                                <a:srgbClr val="FF0000"/>
                              </a:solidFill>
                              <a:latin typeface="Cambria Math" panose="02040503050406030204" pitchFamily="18" charset="0"/>
                            </a:rPr>
                            <m:t> </m:t>
                          </m:r>
                          <m:sSub>
                            <m:sSubPr>
                              <m:ctrlPr>
                                <a:rPr kumimoji="1" lang="en-US" altLang="ja-JP" sz="2000" b="0" i="1" smtClean="0">
                                  <a:latin typeface="Cambria Math" charset="0"/>
                                </a:rPr>
                              </m:ctrlPr>
                            </m:sSubPr>
                            <m:e>
                              <m:bar>
                                <m:barPr>
                                  <m:ctrlPr>
                                    <a:rPr kumimoji="1" lang="en-US" altLang="ja-JP" sz="2000" b="0" i="1" smtClean="0">
                                      <a:latin typeface="Cambria Math" charset="0"/>
                                    </a:rPr>
                                  </m:ctrlPr>
                                </m:barPr>
                                <m:e>
                                  <m:r>
                                    <a:rPr kumimoji="1" lang="en-US" altLang="ja-JP" sz="2000" b="0" i="1" smtClean="0">
                                      <a:latin typeface="Cambria Math" panose="02040503050406030204" pitchFamily="18" charset="0"/>
                                    </a:rPr>
                                    <m:t>𝑥</m:t>
                                  </m:r>
                                </m:e>
                              </m:bar>
                            </m:e>
                            <m:sub>
                              <m:r>
                                <a:rPr kumimoji="1" lang="en-US" altLang="ja-JP" sz="2000" b="0" i="1" smtClean="0">
                                  <a:latin typeface="Cambria Math" panose="02040503050406030204" pitchFamily="18" charset="0"/>
                                </a:rPr>
                                <m:t>0</m:t>
                              </m:r>
                            </m:sub>
                          </m:sSub>
                          <m:d>
                            <m:dPr>
                              <m:ctrlPr>
                                <a:rPr kumimoji="1" lang="en-US" altLang="ja-JP" sz="2000" b="0" i="1" smtClean="0">
                                  <a:latin typeface="Cambria Math" charset="0"/>
                                </a:rPr>
                              </m:ctrlPr>
                            </m:dPr>
                            <m:e>
                              <m:r>
                                <a:rPr kumimoji="1" lang="en-US" altLang="ja-JP" sz="2000" b="0" i="1" smtClean="0">
                                  <a:latin typeface="Cambria Math" panose="02040503050406030204" pitchFamily="18" charset="0"/>
                                </a:rPr>
                                <m:t>ℓ</m:t>
                              </m:r>
                            </m:e>
                          </m:d>
                          <m:r>
                            <a:rPr kumimoji="1" lang="en-US" altLang="ja-JP" sz="2000" b="0" i="1" smtClean="0">
                              <a:latin typeface="Cambria Math" panose="02040503050406030204" pitchFamily="18" charset="0"/>
                            </a:rPr>
                            <m:t>+</m:t>
                          </m:r>
                          <m:nary>
                            <m:naryPr>
                              <m:chr m:val="∑"/>
                              <m:ctrlPr>
                                <a:rPr kumimoji="1" lang="en-US" altLang="ja-JP" sz="2000" b="0" i="1" smtClean="0">
                                  <a:latin typeface="Cambria Math" charset="0"/>
                                </a:rPr>
                              </m:ctrlPr>
                            </m:naryPr>
                            <m:sub>
                              <m:r>
                                <m:rPr>
                                  <m:brk m:alnAt="23"/>
                                </m:rPr>
                                <a:rPr kumimoji="1" lang="en-US" altLang="ja-JP" sz="2000" b="0" i="1" smtClean="0">
                                  <a:latin typeface="Cambria Math" panose="02040503050406030204" pitchFamily="18" charset="0"/>
                                </a:rPr>
                                <m:t>𝑗</m:t>
                              </m:r>
                              <m:r>
                                <a:rPr kumimoji="1" lang="en-US" altLang="ja-JP" sz="2000" b="0" i="1" smtClean="0">
                                  <a:latin typeface="Cambria Math" panose="02040503050406030204" pitchFamily="18" charset="0"/>
                                </a:rPr>
                                <m:t>=0</m:t>
                              </m:r>
                            </m:sub>
                            <m:sup>
                              <m:r>
                                <a:rPr kumimoji="1" lang="en-US" altLang="ja-JP" sz="2000" b="0" i="1" smtClean="0">
                                  <a:latin typeface="Cambria Math" panose="02040503050406030204" pitchFamily="18" charset="0"/>
                                </a:rPr>
                                <m:t>𝑖</m:t>
                              </m:r>
                              <m:r>
                                <a:rPr kumimoji="1" lang="en-US" altLang="ja-JP" sz="2000" b="0" i="1" smtClean="0">
                                  <a:latin typeface="Cambria Math" panose="02040503050406030204" pitchFamily="18" charset="0"/>
                                </a:rPr>
                                <m:t>−1</m:t>
                              </m:r>
                            </m:sup>
                            <m:e>
                              <m:sSub>
                                <m:sSubPr>
                                  <m:ctrlPr>
                                    <a:rPr kumimoji="1" lang="en-US" altLang="ja-JP" sz="2000" b="0" i="1" smtClean="0">
                                      <a:solidFill>
                                        <a:schemeClr val="tx1"/>
                                      </a:solidFill>
                                      <a:latin typeface="Cambria Math" charset="0"/>
                                    </a:rPr>
                                  </m:ctrlPr>
                                </m:sSubPr>
                                <m:e>
                                  <m:r>
                                    <a:rPr kumimoji="1" lang="en-US" altLang="ja-JP" sz="2000" b="0" i="1" smtClean="0">
                                      <a:solidFill>
                                        <a:schemeClr val="tx1"/>
                                      </a:solidFill>
                                      <a:latin typeface="Cambria Math" panose="02040503050406030204" pitchFamily="18" charset="0"/>
                                    </a:rPr>
                                    <m:t>𝐺</m:t>
                                  </m:r>
                                </m:e>
                                <m:sub>
                                  <m:r>
                                    <a:rPr kumimoji="1" lang="en-US" altLang="ja-JP" sz="2000" b="0" i="1" smtClean="0">
                                      <a:solidFill>
                                        <a:schemeClr val="tx1"/>
                                      </a:solidFill>
                                      <a:latin typeface="Cambria Math" panose="02040503050406030204" pitchFamily="18" charset="0"/>
                                    </a:rPr>
                                    <m:t>𝑖</m:t>
                                  </m:r>
                                  <m:r>
                                    <a:rPr kumimoji="1" lang="en-US" altLang="ja-JP" sz="2000" b="0" i="1" smtClean="0">
                                      <a:solidFill>
                                        <a:schemeClr val="tx1"/>
                                      </a:solidFill>
                                      <a:latin typeface="Cambria Math" panose="02040503050406030204" pitchFamily="18" charset="0"/>
                                    </a:rPr>
                                    <m:t>−1−</m:t>
                                  </m:r>
                                  <m:r>
                                    <a:rPr kumimoji="1" lang="en-US" altLang="ja-JP" sz="2000" b="0" i="1" smtClean="0">
                                      <a:solidFill>
                                        <a:schemeClr val="tx1"/>
                                      </a:solidFill>
                                      <a:latin typeface="Cambria Math" panose="02040503050406030204" pitchFamily="18" charset="0"/>
                                    </a:rPr>
                                    <m:t>𝑗</m:t>
                                  </m:r>
                                </m:sub>
                              </m:sSub>
                              <m:r>
                                <a:rPr kumimoji="1" lang="en-US" altLang="ja-JP" sz="2000" b="0" i="1" smtClean="0">
                                  <a:solidFill>
                                    <a:srgbClr val="0070C0"/>
                                  </a:solidFill>
                                  <a:latin typeface="Cambria Math" panose="02040503050406030204" pitchFamily="18" charset="0"/>
                                </a:rPr>
                                <m:t> </m:t>
                              </m:r>
                              <m:sSub>
                                <m:sSubPr>
                                  <m:ctrlPr>
                                    <a:rPr kumimoji="1" lang="en-US" altLang="ja-JP" sz="2000" b="0" i="1" smtClean="0">
                                      <a:latin typeface="Cambria Math" charset="0"/>
                                    </a:rPr>
                                  </m:ctrlPr>
                                </m:sSubPr>
                                <m:e>
                                  <m:bar>
                                    <m:barPr>
                                      <m:ctrlPr>
                                        <a:rPr kumimoji="1" lang="en-US" altLang="ja-JP" sz="2000" b="0" i="1" smtClean="0">
                                          <a:latin typeface="Cambria Math" charset="0"/>
                                        </a:rPr>
                                      </m:ctrlPr>
                                    </m:barPr>
                                    <m:e>
                                      <m:r>
                                        <a:rPr kumimoji="1" lang="en-US" altLang="ja-JP" sz="2000" b="0" i="1" smtClean="0">
                                          <a:latin typeface="Cambria Math" panose="02040503050406030204" pitchFamily="18" charset="0"/>
                                        </a:rPr>
                                        <m:t>𝑤</m:t>
                                      </m:r>
                                    </m:e>
                                  </m:bar>
                                </m:e>
                                <m:sub>
                                  <m:r>
                                    <a:rPr kumimoji="1" lang="en-US" altLang="ja-JP" sz="2000" b="0" i="1" smtClean="0">
                                      <a:latin typeface="Cambria Math" panose="02040503050406030204" pitchFamily="18" charset="0"/>
                                    </a:rPr>
                                    <m:t>𝑗</m:t>
                                  </m:r>
                                </m:sub>
                              </m:sSub>
                              <m:d>
                                <m:dPr>
                                  <m:ctrlPr>
                                    <a:rPr kumimoji="1" lang="en-US" altLang="ja-JP" sz="2000" b="0" i="1" smtClean="0">
                                      <a:latin typeface="Cambria Math" charset="0"/>
                                    </a:rPr>
                                  </m:ctrlPr>
                                </m:dPr>
                                <m:e>
                                  <m:r>
                                    <a:rPr kumimoji="1" lang="en-US" altLang="ja-JP" sz="2000" b="0" i="1" smtClean="0">
                                      <a:latin typeface="Cambria Math" panose="02040503050406030204" pitchFamily="18" charset="0"/>
                                    </a:rPr>
                                    <m:t>ℓ</m:t>
                                  </m:r>
                                </m:e>
                              </m:d>
                            </m:e>
                          </m:nary>
                        </m:oMath>
                      </m:oMathPara>
                    </a14:m>
                    <a:endParaRPr kumimoji="1" lang="ja-JP" altLang="en-US" sz="2000" dirty="0"/>
                  </a:p>
                </p:txBody>
              </p:sp>
            </mc:Choice>
            <mc:Fallback xmlns="">
              <p:sp>
                <p:nvSpPr>
                  <p:cNvPr id="5" name="テキスト ボックス 4"/>
                  <p:cNvSpPr txBox="1">
                    <a:spLocks noRot="1" noChangeAspect="1" noMove="1" noResize="1" noEditPoints="1" noAdjustHandles="1" noChangeArrowheads="1" noChangeShapeType="1" noTextEdit="1"/>
                  </p:cNvSpPr>
                  <p:nvPr/>
                </p:nvSpPr>
                <p:spPr>
                  <a:xfrm>
                    <a:off x="2206827" y="3713116"/>
                    <a:ext cx="3904851" cy="911019"/>
                  </a:xfrm>
                  <a:prstGeom prst="rect">
                    <a:avLst/>
                  </a:prstGeom>
                  <a:blipFill rotWithShape="0">
                    <a:blip r:embed="rId3"/>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6" name="テキスト ボックス 5"/>
                  <p:cNvSpPr txBox="1"/>
                  <p:nvPr/>
                </p:nvSpPr>
                <p:spPr>
                  <a:xfrm>
                    <a:off x="6565358" y="4061335"/>
                    <a:ext cx="2124299"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000" b="0" i="1" smtClean="0">
                              <a:latin typeface="Cambria Math" panose="02040503050406030204" pitchFamily="18" charset="0"/>
                            </a:rPr>
                            <m:t>𝑖</m:t>
                          </m:r>
                          <m:r>
                            <a:rPr kumimoji="1" lang="en-US" altLang="ja-JP" sz="2000" b="0" i="1" smtClean="0">
                              <a:latin typeface="Cambria Math" panose="02040503050406030204" pitchFamily="18" charset="0"/>
                            </a:rPr>
                            <m:t>=0, 1, 2, …, </m:t>
                          </m:r>
                          <m:r>
                            <a:rPr kumimoji="1" lang="en-US" altLang="ja-JP" sz="2000" b="0" i="1" smtClean="0">
                              <a:latin typeface="Cambria Math" panose="02040503050406030204" pitchFamily="18" charset="0"/>
                            </a:rPr>
                            <m:t>h</m:t>
                          </m:r>
                          <m:r>
                            <a:rPr kumimoji="1" lang="en-US" altLang="ja-JP" sz="2000" b="0" i="1" smtClean="0">
                              <a:latin typeface="Cambria Math" panose="02040503050406030204" pitchFamily="18" charset="0"/>
                            </a:rPr>
                            <m:t>−1</m:t>
                          </m:r>
                        </m:oMath>
                      </m:oMathPara>
                    </a14:m>
                    <a:endParaRPr kumimoji="1" lang="ja-JP" altLang="en-US" sz="2000" dirty="0"/>
                  </a:p>
                </p:txBody>
              </p:sp>
            </mc:Choice>
            <mc:Fallback xmlns="">
              <p:sp>
                <p:nvSpPr>
                  <p:cNvPr id="6" name="テキスト ボックス 5"/>
                  <p:cNvSpPr txBox="1">
                    <a:spLocks noRot="1" noChangeAspect="1" noMove="1" noResize="1" noEditPoints="1" noAdjustHandles="1" noChangeArrowheads="1" noChangeShapeType="1" noTextEdit="1"/>
                  </p:cNvSpPr>
                  <p:nvPr/>
                </p:nvSpPr>
                <p:spPr>
                  <a:xfrm>
                    <a:off x="6565358" y="4061335"/>
                    <a:ext cx="2124299" cy="307777"/>
                  </a:xfrm>
                  <a:prstGeom prst="rect">
                    <a:avLst/>
                  </a:prstGeom>
                  <a:blipFill rotWithShape="0">
                    <a:blip r:embed="rId4"/>
                    <a:stretch>
                      <a:fillRect l="-2586" r="-2299" b="-5882"/>
                    </a:stretch>
                  </a:blipFill>
                </p:spPr>
                <p:txBody>
                  <a:bodyPr/>
                  <a:lstStyle/>
                  <a:p>
                    <a:r>
                      <a:rPr lang="ja-JP" altLang="en-US">
                        <a:noFill/>
                      </a:rPr>
                      <a:t> </a:t>
                    </a:r>
                  </a:p>
                </p:txBody>
              </p:sp>
            </mc:Fallback>
          </mc:AlternateContent>
        </p:grpSp>
        <p:sp>
          <p:nvSpPr>
            <p:cNvPr id="7" name="テキスト ボックス 6"/>
            <p:cNvSpPr txBox="1"/>
            <p:nvPr/>
          </p:nvSpPr>
          <p:spPr>
            <a:xfrm>
              <a:off x="1153904" y="2953329"/>
              <a:ext cx="888385" cy="461665"/>
            </a:xfrm>
            <a:prstGeom prst="rect">
              <a:avLst/>
            </a:prstGeom>
            <a:noFill/>
          </p:spPr>
          <p:txBody>
            <a:bodyPr wrap="none" rtlCol="0">
              <a:spAutoFit/>
            </a:bodyPr>
            <a:lstStyle/>
            <a:p>
              <a:r>
                <a:rPr lang="ja-JP" altLang="en-US" sz="2400" b="1" dirty="0" smtClean="0">
                  <a:solidFill>
                    <a:schemeClr val="accent5"/>
                  </a:solidFill>
                </a:rPr>
                <a:t>状態</a:t>
              </a:r>
              <a:r>
                <a:rPr lang="en-US" altLang="ja-JP" sz="2400" b="1" dirty="0" smtClean="0">
                  <a:solidFill>
                    <a:schemeClr val="accent5"/>
                  </a:solidFill>
                </a:rPr>
                <a:t>:</a:t>
              </a:r>
            </a:p>
          </p:txBody>
        </p:sp>
        <p:sp>
          <p:nvSpPr>
            <p:cNvPr id="8" name="テキスト ボックス 7"/>
            <p:cNvSpPr txBox="1"/>
            <p:nvPr/>
          </p:nvSpPr>
          <p:spPr>
            <a:xfrm>
              <a:off x="1153904" y="3937792"/>
              <a:ext cx="888385" cy="461665"/>
            </a:xfrm>
            <a:prstGeom prst="rect">
              <a:avLst/>
            </a:prstGeom>
            <a:noFill/>
          </p:spPr>
          <p:txBody>
            <a:bodyPr wrap="none" rtlCol="0">
              <a:spAutoFit/>
            </a:bodyPr>
            <a:lstStyle/>
            <a:p>
              <a:r>
                <a:rPr lang="ja-JP" altLang="en-US" sz="2400" b="1" dirty="0" smtClean="0">
                  <a:solidFill>
                    <a:schemeClr val="accent5"/>
                  </a:solidFill>
                </a:rPr>
                <a:t>出力</a:t>
              </a:r>
              <a:r>
                <a:rPr lang="en-US" altLang="ja-JP" sz="2400" b="1" dirty="0" smtClean="0">
                  <a:solidFill>
                    <a:schemeClr val="accent5"/>
                  </a:solidFill>
                </a:rPr>
                <a:t>:</a:t>
              </a:r>
              <a:endParaRPr kumimoji="1" lang="ja-JP" altLang="en-US" sz="2400" b="1" dirty="0">
                <a:solidFill>
                  <a:schemeClr val="accent5"/>
                </a:solidFill>
              </a:endParaRPr>
            </a:p>
          </p:txBody>
        </p:sp>
      </p:grpSp>
      <p:grpSp>
        <p:nvGrpSpPr>
          <p:cNvPr id="9" name="グループ化 8"/>
          <p:cNvGrpSpPr/>
          <p:nvPr/>
        </p:nvGrpSpPr>
        <p:grpSpPr>
          <a:xfrm>
            <a:off x="1760226" y="5490847"/>
            <a:ext cx="5140470" cy="595163"/>
            <a:chOff x="2218283" y="5374651"/>
            <a:chExt cx="5140470" cy="595163"/>
          </a:xfrm>
        </p:grpSpPr>
        <mc:AlternateContent xmlns:mc="http://schemas.openxmlformats.org/markup-compatibility/2006" xmlns:a14="http://schemas.microsoft.com/office/drawing/2010/main">
          <mc:Choice Requires="a14">
            <p:sp>
              <p:nvSpPr>
                <p:cNvPr id="11" name="正方形/長方形 10"/>
                <p:cNvSpPr/>
                <p:nvPr/>
              </p:nvSpPr>
              <p:spPr>
                <a:xfrm>
                  <a:off x="2218283" y="5374651"/>
                  <a:ext cx="2281137" cy="59516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altLang="ja-JP" sz="2400" i="1" smtClean="0">
                                <a:solidFill>
                                  <a:schemeClr val="tx1"/>
                                </a:solidFill>
                                <a:latin typeface="Cambria Math" charset="0"/>
                              </a:rPr>
                            </m:ctrlPr>
                          </m:sSubPr>
                          <m:e>
                            <m:r>
                              <a:rPr lang="en-US" altLang="ja-JP" sz="2400" i="1">
                                <a:solidFill>
                                  <a:schemeClr val="tx1"/>
                                </a:solidFill>
                                <a:latin typeface="Cambria Math" panose="02040503050406030204" pitchFamily="18" charset="0"/>
                              </a:rPr>
                              <m:t>𝐹</m:t>
                            </m:r>
                          </m:e>
                          <m:sub>
                            <m:r>
                              <a:rPr lang="en-US" altLang="ja-JP" sz="2400" i="1">
                                <a:solidFill>
                                  <a:schemeClr val="tx1"/>
                                </a:solidFill>
                                <a:latin typeface="Cambria Math" panose="02040503050406030204" pitchFamily="18" charset="0"/>
                              </a:rPr>
                              <m:t>𝑖</m:t>
                            </m:r>
                          </m:sub>
                        </m:sSub>
                        <m:r>
                          <a:rPr lang="en-US" altLang="ja-JP" sz="2400" i="1">
                            <a:latin typeface="Cambria Math" panose="02040503050406030204" pitchFamily="18" charset="0"/>
                          </a:rPr>
                          <m:t>=</m:t>
                        </m:r>
                        <m:sSup>
                          <m:sSupPr>
                            <m:ctrlPr>
                              <a:rPr lang="en-US" altLang="ja-JP" sz="2400" b="0" i="1" smtClean="0">
                                <a:latin typeface="Cambria Math" charset="0"/>
                              </a:rPr>
                            </m:ctrlPr>
                          </m:sSupPr>
                          <m:e>
                            <m:d>
                              <m:dPr>
                                <m:ctrlPr>
                                  <a:rPr lang="en-US" altLang="ja-JP" sz="2400" i="1" smtClean="0">
                                    <a:latin typeface="Cambria Math" charset="0"/>
                                  </a:rPr>
                                </m:ctrlPr>
                              </m:dPr>
                              <m:e>
                                <m:acc>
                                  <m:accPr>
                                    <m:chr m:val="̂"/>
                                    <m:ctrlPr>
                                      <a:rPr lang="en-US" altLang="ja-JP" sz="2400" b="0" i="1" smtClean="0">
                                        <a:solidFill>
                                          <a:schemeClr val="tx1"/>
                                        </a:solidFill>
                                        <a:latin typeface="Cambria Math" charset="0"/>
                                      </a:rPr>
                                    </m:ctrlPr>
                                  </m:accPr>
                                  <m:e>
                                    <m:r>
                                      <a:rPr lang="en-US" altLang="ja-JP" sz="2400" b="0" i="1" smtClean="0">
                                        <a:solidFill>
                                          <a:schemeClr val="tx1"/>
                                        </a:solidFill>
                                        <a:latin typeface="Cambria Math" panose="02040503050406030204" pitchFamily="18" charset="0"/>
                                      </a:rPr>
                                      <m:t>𝐴</m:t>
                                    </m:r>
                                  </m:e>
                                </m:acc>
                                <m:r>
                                  <a:rPr lang="en-US" altLang="ja-JP" sz="2400" b="0" i="1" smtClean="0">
                                    <a:solidFill>
                                      <a:schemeClr val="tx1"/>
                                    </a:solidFill>
                                    <a:latin typeface="Cambria Math" panose="02040503050406030204" pitchFamily="18" charset="0"/>
                                  </a:rPr>
                                  <m:t>+</m:t>
                                </m:r>
                                <m:acc>
                                  <m:accPr>
                                    <m:chr m:val="̂"/>
                                    <m:ctrlPr>
                                      <a:rPr lang="en-US" altLang="ja-JP" sz="2400" b="0" i="1" smtClean="0">
                                        <a:solidFill>
                                          <a:schemeClr val="tx1"/>
                                        </a:solidFill>
                                        <a:latin typeface="Cambria Math" charset="0"/>
                                      </a:rPr>
                                    </m:ctrlPr>
                                  </m:accPr>
                                  <m:e>
                                    <m:r>
                                      <a:rPr lang="en-US" altLang="ja-JP" sz="2400" b="0" i="1" smtClean="0">
                                        <a:solidFill>
                                          <a:schemeClr val="tx1"/>
                                        </a:solidFill>
                                        <a:latin typeface="Cambria Math" panose="02040503050406030204" pitchFamily="18" charset="0"/>
                                      </a:rPr>
                                      <m:t>𝐵</m:t>
                                    </m:r>
                                  </m:e>
                                </m:acc>
                                <m:r>
                                  <a:rPr lang="en-US" altLang="ja-JP" sz="2400" b="0" i="1" smtClean="0">
                                    <a:solidFill>
                                      <a:schemeClr val="tx1"/>
                                    </a:solidFill>
                                    <a:latin typeface="Cambria Math" panose="02040503050406030204" pitchFamily="18" charset="0"/>
                                  </a:rPr>
                                  <m:t>𝐾</m:t>
                                </m:r>
                              </m:e>
                            </m:d>
                          </m:e>
                          <m:sup>
                            <m:r>
                              <a:rPr lang="en-US" altLang="ja-JP" sz="2400" b="0" i="1" smtClean="0">
                                <a:latin typeface="Cambria Math" panose="02040503050406030204" pitchFamily="18" charset="0"/>
                              </a:rPr>
                              <m:t>𝑖</m:t>
                            </m:r>
                          </m:sup>
                        </m:sSup>
                      </m:oMath>
                    </m:oMathPara>
                  </a14:m>
                  <a:endParaRPr lang="ja-JP" altLang="en-US" sz="2400" dirty="0"/>
                </a:p>
              </p:txBody>
            </p:sp>
          </mc:Choice>
          <mc:Fallback xmlns="">
            <p:sp>
              <p:nvSpPr>
                <p:cNvPr id="11" name="正方形/長方形 10"/>
                <p:cNvSpPr>
                  <a:spLocks noRot="1" noChangeAspect="1" noMove="1" noResize="1" noEditPoints="1" noAdjustHandles="1" noChangeArrowheads="1" noChangeShapeType="1" noTextEdit="1"/>
                </p:cNvSpPr>
                <p:nvPr/>
              </p:nvSpPr>
              <p:spPr>
                <a:xfrm>
                  <a:off x="2218283" y="5374651"/>
                  <a:ext cx="2281137" cy="595163"/>
                </a:xfrm>
                <a:prstGeom prst="rect">
                  <a:avLst/>
                </a:prstGeom>
                <a:blipFill rotWithShape="0">
                  <a:blip r:embed="rId5"/>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2" name="テキスト ボックス 11"/>
                <p:cNvSpPr txBox="1"/>
                <p:nvPr/>
              </p:nvSpPr>
              <p:spPr>
                <a:xfrm>
                  <a:off x="6314172" y="5540361"/>
                  <a:ext cx="1044581" cy="38183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sz="2400" b="0" i="1" smtClean="0">
                                <a:solidFill>
                                  <a:schemeClr val="tx1"/>
                                </a:solidFill>
                                <a:latin typeface="Cambria Math" charset="0"/>
                              </a:rPr>
                            </m:ctrlPr>
                          </m:sSubPr>
                          <m:e>
                            <m:r>
                              <a:rPr kumimoji="1" lang="en-US" altLang="ja-JP" sz="2400" b="0" i="1" smtClean="0">
                                <a:solidFill>
                                  <a:schemeClr val="tx1"/>
                                </a:solidFill>
                                <a:latin typeface="Cambria Math" panose="02040503050406030204" pitchFamily="18" charset="0"/>
                              </a:rPr>
                              <m:t>𝐺</m:t>
                            </m:r>
                          </m:e>
                          <m:sub>
                            <m:r>
                              <a:rPr kumimoji="1" lang="en-US" altLang="ja-JP" sz="2400" b="0" i="1" smtClean="0">
                                <a:solidFill>
                                  <a:schemeClr val="tx1"/>
                                </a:solidFill>
                                <a:latin typeface="Cambria Math" panose="02040503050406030204" pitchFamily="18" charset="0"/>
                              </a:rPr>
                              <m:t>𝑖</m:t>
                            </m:r>
                          </m:sub>
                        </m:sSub>
                        <m:r>
                          <a:rPr kumimoji="1" lang="en-US" altLang="ja-JP" sz="2400" b="0" i="1" smtClean="0">
                            <a:solidFill>
                              <a:schemeClr val="tx1"/>
                            </a:solidFill>
                            <a:latin typeface="Cambria Math" panose="02040503050406030204" pitchFamily="18" charset="0"/>
                          </a:rPr>
                          <m:t>=</m:t>
                        </m:r>
                        <m:sSup>
                          <m:sSupPr>
                            <m:ctrlPr>
                              <a:rPr kumimoji="1" lang="en-US" altLang="ja-JP" sz="2400" b="0" i="1" smtClean="0">
                                <a:solidFill>
                                  <a:schemeClr val="tx1"/>
                                </a:solidFill>
                                <a:latin typeface="Cambria Math" charset="0"/>
                              </a:rPr>
                            </m:ctrlPr>
                          </m:sSupPr>
                          <m:e>
                            <m:acc>
                              <m:accPr>
                                <m:chr m:val="̂"/>
                                <m:ctrlPr>
                                  <a:rPr kumimoji="1" lang="en-US" altLang="ja-JP" sz="2400" b="0" i="1" smtClean="0">
                                    <a:solidFill>
                                      <a:schemeClr val="tx1"/>
                                    </a:solidFill>
                                    <a:latin typeface="Cambria Math" charset="0"/>
                                  </a:rPr>
                                </m:ctrlPr>
                              </m:accPr>
                              <m:e>
                                <m:r>
                                  <a:rPr kumimoji="1" lang="en-US" altLang="ja-JP" sz="2400" b="0" i="1" smtClean="0">
                                    <a:solidFill>
                                      <a:schemeClr val="tx1"/>
                                    </a:solidFill>
                                    <a:latin typeface="Cambria Math" panose="02040503050406030204" pitchFamily="18" charset="0"/>
                                  </a:rPr>
                                  <m:t>𝐴</m:t>
                                </m:r>
                              </m:e>
                            </m:acc>
                          </m:e>
                          <m:sup>
                            <m:r>
                              <a:rPr kumimoji="1" lang="en-US" altLang="ja-JP" sz="2400" b="0" i="1" smtClean="0">
                                <a:solidFill>
                                  <a:schemeClr val="tx1"/>
                                </a:solidFill>
                                <a:latin typeface="Cambria Math" panose="02040503050406030204" pitchFamily="18" charset="0"/>
                              </a:rPr>
                              <m:t>𝑖</m:t>
                            </m:r>
                          </m:sup>
                        </m:sSup>
                      </m:oMath>
                    </m:oMathPara>
                  </a14:m>
                  <a:endParaRPr kumimoji="1" lang="ja-JP" altLang="en-US" sz="2400" dirty="0"/>
                </a:p>
              </p:txBody>
            </p:sp>
          </mc:Choice>
          <mc:Fallback xmlns="">
            <p:sp>
              <p:nvSpPr>
                <p:cNvPr id="12" name="テキスト ボックス 11"/>
                <p:cNvSpPr txBox="1">
                  <a:spLocks noRot="1" noChangeAspect="1" noMove="1" noResize="1" noEditPoints="1" noAdjustHandles="1" noChangeArrowheads="1" noChangeShapeType="1" noTextEdit="1"/>
                </p:cNvSpPr>
                <p:nvPr/>
              </p:nvSpPr>
              <p:spPr>
                <a:xfrm>
                  <a:off x="6314172" y="5540361"/>
                  <a:ext cx="1044581" cy="381836"/>
                </a:xfrm>
                <a:prstGeom prst="rect">
                  <a:avLst/>
                </a:prstGeom>
                <a:blipFill rotWithShape="0">
                  <a:blip r:embed="rId10"/>
                  <a:stretch>
                    <a:fillRect l="-7018" t="-25397" r="-22222" b="-14286"/>
                  </a:stretch>
                </a:blipFill>
              </p:spPr>
              <p:txBody>
                <a:bodyPr/>
                <a:lstStyle/>
                <a:p>
                  <a:r>
                    <a:rPr lang="ja-JP" altLang="en-US">
                      <a:noFill/>
                    </a:rPr>
                    <a:t> </a:t>
                  </a:r>
                </a:p>
              </p:txBody>
            </p:sp>
          </mc:Fallback>
        </mc:AlternateContent>
      </p:grpSp>
      <mc:AlternateContent xmlns:mc="http://schemas.openxmlformats.org/markup-compatibility/2006" xmlns:a14="http://schemas.microsoft.com/office/drawing/2010/main">
        <mc:Choice Requires="a14">
          <p:sp>
            <p:nvSpPr>
              <p:cNvPr id="10" name="テキスト ボックス 9"/>
              <p:cNvSpPr txBox="1"/>
              <p:nvPr/>
            </p:nvSpPr>
            <p:spPr>
              <a:xfrm>
                <a:off x="180000" y="851741"/>
                <a:ext cx="7924413" cy="535468"/>
              </a:xfrm>
              <a:prstGeom prst="rect">
                <a:avLst/>
              </a:prstGeom>
              <a:noFill/>
            </p:spPr>
            <p:txBody>
              <a:bodyPr wrap="none" rtlCol="0">
                <a:spAutoFit/>
              </a:bodyPr>
              <a:lstStyle/>
              <a:p>
                <a14:m>
                  <m:oMath xmlns:m="http://schemas.openxmlformats.org/officeDocument/2006/math">
                    <m:r>
                      <a:rPr lang="en-US" altLang="ja-JP" sz="2400" b="0" i="1" smtClean="0">
                        <a:solidFill>
                          <a:srgbClr val="FF0000"/>
                        </a:solidFill>
                        <a:latin typeface="Cambria Math" panose="02040503050406030204" pitchFamily="18" charset="0"/>
                      </a:rPr>
                      <m:t>𝑤</m:t>
                    </m:r>
                    <m:d>
                      <m:dPr>
                        <m:ctrlPr>
                          <a:rPr lang="en-US" altLang="ja-JP" sz="2400" b="0" i="1" smtClean="0">
                            <a:solidFill>
                              <a:srgbClr val="FF0000"/>
                            </a:solidFill>
                            <a:latin typeface="Cambria Math" charset="0"/>
                          </a:rPr>
                        </m:ctrlPr>
                      </m:dPr>
                      <m:e>
                        <m:r>
                          <a:rPr lang="en-US" altLang="ja-JP" sz="2400" b="0" i="1" smtClean="0">
                            <a:solidFill>
                              <a:srgbClr val="FF0000"/>
                            </a:solidFill>
                            <a:latin typeface="Cambria Math" panose="02040503050406030204" pitchFamily="18" charset="0"/>
                          </a:rPr>
                          <m:t>𝑘</m:t>
                        </m:r>
                      </m:e>
                    </m:d>
                    <m:r>
                      <a:rPr lang="en-US" altLang="ja-JP" sz="2400" b="0" i="1" smtClean="0">
                        <a:solidFill>
                          <a:srgbClr val="FF0000"/>
                        </a:solidFill>
                        <a:latin typeface="Cambria Math" panose="02040503050406030204" pitchFamily="18" charset="0"/>
                      </a:rPr>
                      <m:t>=</m:t>
                    </m:r>
                    <m:nary>
                      <m:naryPr>
                        <m:chr m:val="∑"/>
                        <m:ctrlPr>
                          <a:rPr lang="en-US" altLang="ja-JP" sz="2400" i="1" smtClean="0">
                            <a:solidFill>
                              <a:srgbClr val="FF0000"/>
                            </a:solidFill>
                            <a:latin typeface="Cambria Math" charset="0"/>
                          </a:rPr>
                        </m:ctrlPr>
                      </m:naryPr>
                      <m:sub>
                        <m:r>
                          <m:rPr>
                            <m:brk m:alnAt="23"/>
                          </m:rPr>
                          <a:rPr lang="en-US" altLang="ja-JP" sz="2400" i="1">
                            <a:solidFill>
                              <a:srgbClr val="FF0000"/>
                            </a:solidFill>
                            <a:latin typeface="Cambria Math" panose="02040503050406030204" pitchFamily="18" charset="0"/>
                          </a:rPr>
                          <m:t>𝑟</m:t>
                        </m:r>
                        <m:r>
                          <a:rPr lang="en-US" altLang="ja-JP" sz="2400" i="1">
                            <a:solidFill>
                              <a:srgbClr val="FF0000"/>
                            </a:solidFill>
                            <a:latin typeface="Cambria Math" panose="02040503050406030204" pitchFamily="18" charset="0"/>
                          </a:rPr>
                          <m:t>=1</m:t>
                        </m:r>
                      </m:sub>
                      <m:sup>
                        <m:sSub>
                          <m:sSubPr>
                            <m:ctrlPr>
                              <a:rPr lang="en-US" altLang="ja-JP" sz="2400" i="1">
                                <a:solidFill>
                                  <a:srgbClr val="FF0000"/>
                                </a:solidFill>
                                <a:latin typeface="Cambria Math" charset="0"/>
                              </a:rPr>
                            </m:ctrlPr>
                          </m:sSubPr>
                          <m:e>
                            <m:r>
                              <a:rPr lang="en-US" altLang="ja-JP" sz="2400" i="1">
                                <a:solidFill>
                                  <a:srgbClr val="FF0000"/>
                                </a:solidFill>
                                <a:latin typeface="Cambria Math" panose="02040503050406030204" pitchFamily="18" charset="0"/>
                              </a:rPr>
                              <m:t>𝑅</m:t>
                            </m:r>
                          </m:e>
                          <m:sub>
                            <m:r>
                              <a:rPr lang="en-US" altLang="ja-JP" sz="2400" i="1">
                                <a:solidFill>
                                  <a:srgbClr val="FF0000"/>
                                </a:solidFill>
                                <a:latin typeface="Cambria Math" panose="02040503050406030204" pitchFamily="18" charset="0"/>
                              </a:rPr>
                              <m:t>𝑎</m:t>
                            </m:r>
                          </m:sub>
                        </m:sSub>
                      </m:sup>
                      <m:e>
                        <m:sSub>
                          <m:sSubPr>
                            <m:ctrlPr>
                              <a:rPr lang="en-US" altLang="ja-JP" sz="2400" i="1">
                                <a:solidFill>
                                  <a:srgbClr val="FF0000"/>
                                </a:solidFill>
                                <a:latin typeface="Cambria Math" charset="0"/>
                              </a:rPr>
                            </m:ctrlPr>
                          </m:sSubPr>
                          <m:e>
                            <m:r>
                              <a:rPr lang="en-US" altLang="ja-JP" sz="2400" i="1">
                                <a:solidFill>
                                  <a:srgbClr val="FF0000"/>
                                </a:solidFill>
                                <a:latin typeface="Cambria Math" panose="02040503050406030204" pitchFamily="18" charset="0"/>
                              </a:rPr>
                              <m:t>𝑝</m:t>
                            </m:r>
                          </m:e>
                          <m:sub>
                            <m:r>
                              <a:rPr lang="en-US" altLang="ja-JP" sz="2400" i="1">
                                <a:solidFill>
                                  <a:srgbClr val="FF0000"/>
                                </a:solidFill>
                                <a:latin typeface="Cambria Math" panose="02040503050406030204" pitchFamily="18" charset="0"/>
                              </a:rPr>
                              <m:t>𝑎</m:t>
                            </m:r>
                            <m:r>
                              <a:rPr lang="en-US" altLang="ja-JP" sz="2400" i="1">
                                <a:solidFill>
                                  <a:srgbClr val="FF0000"/>
                                </a:solidFill>
                                <a:latin typeface="Cambria Math" panose="02040503050406030204" pitchFamily="18" charset="0"/>
                              </a:rPr>
                              <m:t>,</m:t>
                            </m:r>
                            <m:r>
                              <a:rPr lang="en-US" altLang="ja-JP" sz="2400" i="1">
                                <a:solidFill>
                                  <a:srgbClr val="FF0000"/>
                                </a:solidFill>
                                <a:latin typeface="Cambria Math" panose="02040503050406030204" pitchFamily="18" charset="0"/>
                              </a:rPr>
                              <m:t>𝑟</m:t>
                            </m:r>
                          </m:sub>
                        </m:sSub>
                        <m:d>
                          <m:dPr>
                            <m:ctrlPr>
                              <a:rPr lang="en-US" altLang="ja-JP" sz="2400" i="1">
                                <a:solidFill>
                                  <a:srgbClr val="FF0000"/>
                                </a:solidFill>
                                <a:latin typeface="Cambria Math" charset="0"/>
                              </a:rPr>
                            </m:ctrlPr>
                          </m:dPr>
                          <m:e>
                            <m:r>
                              <a:rPr lang="en-US" altLang="ja-JP" sz="2400" i="1">
                                <a:solidFill>
                                  <a:srgbClr val="FF0000"/>
                                </a:solidFill>
                                <a:latin typeface="Cambria Math" panose="02040503050406030204" pitchFamily="18" charset="0"/>
                              </a:rPr>
                              <m:t>𝑘</m:t>
                            </m:r>
                          </m:e>
                        </m:d>
                        <m:sSub>
                          <m:sSubPr>
                            <m:ctrlPr>
                              <a:rPr lang="en-US" altLang="ja-JP" sz="2400" i="1">
                                <a:solidFill>
                                  <a:srgbClr val="FF0000"/>
                                </a:solidFill>
                                <a:latin typeface="Cambria Math" charset="0"/>
                              </a:rPr>
                            </m:ctrlPr>
                          </m:sSubPr>
                          <m:e>
                            <m:r>
                              <a:rPr lang="en-US" altLang="ja-JP" sz="2400" i="1">
                                <a:solidFill>
                                  <a:srgbClr val="FF0000"/>
                                </a:solidFill>
                                <a:latin typeface="Cambria Math" panose="02040503050406030204" pitchFamily="18" charset="0"/>
                              </a:rPr>
                              <m:t>𝐴</m:t>
                            </m:r>
                          </m:e>
                          <m:sub>
                            <m:r>
                              <a:rPr lang="en-US" altLang="ja-JP" sz="2400" i="1">
                                <a:solidFill>
                                  <a:srgbClr val="FF0000"/>
                                </a:solidFill>
                                <a:latin typeface="Cambria Math" panose="02040503050406030204" pitchFamily="18" charset="0"/>
                              </a:rPr>
                              <m:t>𝑟</m:t>
                            </m:r>
                          </m:sub>
                        </m:sSub>
                      </m:e>
                    </m:nary>
                    <m:r>
                      <a:rPr lang="en-US" altLang="ja-JP" sz="2400" b="0" i="1" smtClean="0">
                        <a:solidFill>
                          <a:srgbClr val="FF0000"/>
                        </a:solidFill>
                        <a:latin typeface="Cambria Math" panose="02040503050406030204" pitchFamily="18" charset="0"/>
                      </a:rPr>
                      <m:t>𝑥</m:t>
                    </m:r>
                    <m:r>
                      <a:rPr lang="en-US" altLang="ja-JP" sz="2400" b="0" i="1" smtClean="0">
                        <a:solidFill>
                          <a:srgbClr val="FF0000"/>
                        </a:solidFill>
                        <a:latin typeface="Cambria Math" panose="02040503050406030204" pitchFamily="18" charset="0"/>
                      </a:rPr>
                      <m:t>(</m:t>
                    </m:r>
                    <m:r>
                      <a:rPr lang="en-US" altLang="ja-JP" sz="2400" b="0" i="1" smtClean="0">
                        <a:solidFill>
                          <a:srgbClr val="FF0000"/>
                        </a:solidFill>
                        <a:latin typeface="Cambria Math" panose="02040503050406030204" pitchFamily="18" charset="0"/>
                      </a:rPr>
                      <m:t>𝑘</m:t>
                    </m:r>
                    <m:r>
                      <a:rPr lang="en-US" altLang="ja-JP" sz="2400" b="0" i="1" smtClean="0">
                        <a:solidFill>
                          <a:srgbClr val="FF0000"/>
                        </a:solidFill>
                        <a:latin typeface="Cambria Math" panose="02040503050406030204" pitchFamily="18" charset="0"/>
                      </a:rPr>
                      <m:t>)</m:t>
                    </m:r>
                  </m:oMath>
                </a14:m>
                <a:r>
                  <a:rPr lang="ja-JP" altLang="en-US" sz="2400" dirty="0" smtClean="0">
                    <a:solidFill>
                      <a:srgbClr val="FF0000"/>
                    </a:solidFill>
                  </a:rPr>
                  <a:t> </a:t>
                </a:r>
                <a:r>
                  <a:rPr lang="ja-JP" altLang="en-US" sz="2400" dirty="0" smtClean="0"/>
                  <a:t>とし，リフティングされた信号を</a:t>
                </a:r>
                <a:endParaRPr kumimoji="1" lang="en-US" altLang="ja-JP" sz="2400" dirty="0" smtClean="0"/>
              </a:p>
            </p:txBody>
          </p:sp>
        </mc:Choice>
        <mc:Fallback xmlns="">
          <p:sp>
            <p:nvSpPr>
              <p:cNvPr id="10" name="テキスト ボックス 9"/>
              <p:cNvSpPr txBox="1">
                <a:spLocks noRot="1" noChangeAspect="1" noMove="1" noResize="1" noEditPoints="1" noAdjustHandles="1" noChangeArrowheads="1" noChangeShapeType="1" noTextEdit="1"/>
              </p:cNvSpPr>
              <p:nvPr/>
            </p:nvSpPr>
            <p:spPr>
              <a:xfrm>
                <a:off x="180000" y="851741"/>
                <a:ext cx="7924413" cy="535468"/>
              </a:xfrm>
              <a:prstGeom prst="rect">
                <a:avLst/>
              </a:prstGeom>
              <a:blipFill rotWithShape="0">
                <a:blip r:embed="rId11"/>
                <a:stretch>
                  <a:fillRect t="-3409" b="-17045"/>
                </a:stretch>
              </a:blipFill>
            </p:spPr>
            <p:txBody>
              <a:bodyPr/>
              <a:lstStyle/>
              <a:p>
                <a:r>
                  <a:rPr lang="ja-JP" altLang="en-US">
                    <a:noFill/>
                  </a:rPr>
                  <a:t> </a:t>
                </a:r>
              </a:p>
            </p:txBody>
          </p:sp>
        </mc:Fallback>
      </mc:AlternateContent>
      <p:grpSp>
        <p:nvGrpSpPr>
          <p:cNvPr id="17" name="グループ化 16"/>
          <p:cNvGrpSpPr/>
          <p:nvPr/>
        </p:nvGrpSpPr>
        <p:grpSpPr>
          <a:xfrm>
            <a:off x="918954" y="1473568"/>
            <a:ext cx="7776786" cy="434991"/>
            <a:chOff x="912871" y="1364013"/>
            <a:chExt cx="7776786" cy="434991"/>
          </a:xfrm>
        </p:grpSpPr>
        <p:grpSp>
          <p:nvGrpSpPr>
            <p:cNvPr id="15" name="グループ化 14"/>
            <p:cNvGrpSpPr/>
            <p:nvPr/>
          </p:nvGrpSpPr>
          <p:grpSpPr>
            <a:xfrm>
              <a:off x="912871" y="1364013"/>
              <a:ext cx="5099622" cy="434991"/>
              <a:chOff x="1622328" y="1327565"/>
              <a:chExt cx="5099622" cy="434991"/>
            </a:xfrm>
          </p:grpSpPr>
          <mc:AlternateContent xmlns:mc="http://schemas.openxmlformats.org/markup-compatibility/2006" xmlns:a14="http://schemas.microsoft.com/office/drawing/2010/main">
            <mc:Choice Requires="a14">
              <p:sp>
                <p:nvSpPr>
                  <p:cNvPr id="13" name="正方形/長方形 12"/>
                  <p:cNvSpPr/>
                  <p:nvPr/>
                </p:nvSpPr>
                <p:spPr>
                  <a:xfrm>
                    <a:off x="1622328" y="1337760"/>
                    <a:ext cx="2255682" cy="42479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altLang="ja-JP" sz="2000" i="1" smtClean="0">
                                  <a:latin typeface="Cambria Math" charset="0"/>
                                </a:rPr>
                              </m:ctrlPr>
                            </m:sSubPr>
                            <m:e>
                              <m:bar>
                                <m:barPr>
                                  <m:ctrlPr>
                                    <a:rPr lang="ja-JP" altLang="en-US" sz="2000" i="1">
                                      <a:latin typeface="Cambria Math" charset="0"/>
                                    </a:rPr>
                                  </m:ctrlPr>
                                </m:barPr>
                                <m:e>
                                  <m:r>
                                    <a:rPr lang="en-US" altLang="ja-JP" sz="2000" i="1">
                                      <a:latin typeface="Cambria Math" panose="02040503050406030204" pitchFamily="18" charset="0"/>
                                    </a:rPr>
                                    <m:t>𝑥</m:t>
                                  </m:r>
                                </m:e>
                              </m:bar>
                            </m:e>
                            <m:sub>
                              <m:r>
                                <a:rPr lang="en-US" altLang="ja-JP" sz="2000" b="0" i="1" smtClean="0">
                                  <a:latin typeface="Cambria Math" panose="02040503050406030204" pitchFamily="18" charset="0"/>
                                </a:rPr>
                                <m:t>𝑗</m:t>
                              </m:r>
                            </m:sub>
                          </m:sSub>
                          <m:d>
                            <m:dPr>
                              <m:ctrlPr>
                                <a:rPr lang="en-US" altLang="ja-JP" sz="2000" i="1">
                                  <a:latin typeface="Cambria Math" charset="0"/>
                                </a:rPr>
                              </m:ctrlPr>
                            </m:dPr>
                            <m:e>
                              <m:r>
                                <a:rPr lang="en-US" altLang="ja-JP" sz="2000" i="1">
                                  <a:latin typeface="Cambria Math" panose="02040503050406030204" pitchFamily="18" charset="0"/>
                                </a:rPr>
                                <m:t>ℓ</m:t>
                              </m:r>
                            </m:e>
                          </m:d>
                          <m:r>
                            <a:rPr lang="en-US" altLang="ja-JP" sz="2000" b="0" i="1" smtClean="0">
                              <a:latin typeface="Cambria Math" panose="02040503050406030204" pitchFamily="18" charset="0"/>
                            </a:rPr>
                            <m:t>=</m:t>
                          </m:r>
                          <m:r>
                            <a:rPr lang="en-US" altLang="ja-JP" sz="2000" b="0" i="1" smtClean="0">
                              <a:latin typeface="Cambria Math" panose="02040503050406030204" pitchFamily="18" charset="0"/>
                            </a:rPr>
                            <m:t>𝑥</m:t>
                          </m:r>
                          <m:d>
                            <m:dPr>
                              <m:ctrlPr>
                                <a:rPr lang="en-US" altLang="ja-JP" sz="2000" b="0" i="1" smtClean="0">
                                  <a:latin typeface="Cambria Math" charset="0"/>
                                </a:rPr>
                              </m:ctrlPr>
                            </m:dPr>
                            <m:e>
                              <m:r>
                                <a:rPr lang="en-US" altLang="ja-JP" sz="2000" b="0" i="1" smtClean="0">
                                  <a:latin typeface="Cambria Math" panose="02040503050406030204" pitchFamily="18" charset="0"/>
                                </a:rPr>
                                <m:t>ℓ</m:t>
                              </m:r>
                              <m:r>
                                <a:rPr lang="en-US" altLang="ja-JP" sz="2000" b="0" i="1" smtClean="0">
                                  <a:latin typeface="Cambria Math" panose="02040503050406030204" pitchFamily="18" charset="0"/>
                                </a:rPr>
                                <m:t>h</m:t>
                              </m:r>
                              <m:r>
                                <a:rPr lang="en-US" altLang="ja-JP" sz="2000" b="0" i="1" smtClean="0">
                                  <a:latin typeface="Cambria Math" panose="02040503050406030204" pitchFamily="18" charset="0"/>
                                </a:rPr>
                                <m:t>+</m:t>
                              </m:r>
                              <m:r>
                                <a:rPr lang="en-US" altLang="ja-JP" sz="2000" b="0" i="1" smtClean="0">
                                  <a:latin typeface="Cambria Math" panose="02040503050406030204" pitchFamily="18" charset="0"/>
                                </a:rPr>
                                <m:t>𝑗</m:t>
                              </m:r>
                            </m:e>
                          </m:d>
                        </m:oMath>
                      </m:oMathPara>
                    </a14:m>
                    <a:endParaRPr lang="ja-JP" altLang="en-US" dirty="0"/>
                  </a:p>
                </p:txBody>
              </p:sp>
            </mc:Choice>
            <mc:Fallback xmlns="">
              <p:sp>
                <p:nvSpPr>
                  <p:cNvPr id="13" name="正方形/長方形 12"/>
                  <p:cNvSpPr>
                    <a:spLocks noRot="1" noChangeAspect="1" noMove="1" noResize="1" noEditPoints="1" noAdjustHandles="1" noChangeArrowheads="1" noChangeShapeType="1" noTextEdit="1"/>
                  </p:cNvSpPr>
                  <p:nvPr/>
                </p:nvSpPr>
                <p:spPr>
                  <a:xfrm>
                    <a:off x="1622328" y="1337760"/>
                    <a:ext cx="2255682" cy="424796"/>
                  </a:xfrm>
                  <a:prstGeom prst="rect">
                    <a:avLst/>
                  </a:prstGeom>
                  <a:blipFill rotWithShape="0">
                    <a:blip r:embed="rId7"/>
                    <a:stretch>
                      <a:fillRect b="-8571"/>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4" name="正方形/長方形 13"/>
                  <p:cNvSpPr/>
                  <p:nvPr/>
                </p:nvSpPr>
                <p:spPr>
                  <a:xfrm>
                    <a:off x="4374513" y="1327565"/>
                    <a:ext cx="2347437" cy="42479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altLang="ja-JP" sz="2000" i="1" smtClean="0">
                                  <a:latin typeface="Cambria Math" charset="0"/>
                                </a:rPr>
                              </m:ctrlPr>
                            </m:sSubPr>
                            <m:e>
                              <m:bar>
                                <m:barPr>
                                  <m:ctrlPr>
                                    <a:rPr lang="en-US" altLang="ja-JP" sz="2000" i="1">
                                      <a:latin typeface="Cambria Math" charset="0"/>
                                    </a:rPr>
                                  </m:ctrlPr>
                                </m:barPr>
                                <m:e>
                                  <m:r>
                                    <a:rPr lang="en-US" altLang="ja-JP" sz="2000" i="1">
                                      <a:latin typeface="Cambria Math" panose="02040503050406030204" pitchFamily="18" charset="0"/>
                                    </a:rPr>
                                    <m:t>𝑤</m:t>
                                  </m:r>
                                </m:e>
                              </m:bar>
                            </m:e>
                            <m:sub>
                              <m:r>
                                <a:rPr lang="en-US" altLang="ja-JP" sz="2000" i="1">
                                  <a:latin typeface="Cambria Math" panose="02040503050406030204" pitchFamily="18" charset="0"/>
                                </a:rPr>
                                <m:t>𝑗</m:t>
                              </m:r>
                            </m:sub>
                          </m:sSub>
                          <m:d>
                            <m:dPr>
                              <m:ctrlPr>
                                <a:rPr lang="en-US" altLang="ja-JP" sz="2000" i="1">
                                  <a:latin typeface="Cambria Math" charset="0"/>
                                </a:rPr>
                              </m:ctrlPr>
                            </m:dPr>
                            <m:e>
                              <m:r>
                                <a:rPr lang="en-US" altLang="ja-JP" sz="2000" i="1">
                                  <a:latin typeface="Cambria Math" panose="02040503050406030204" pitchFamily="18" charset="0"/>
                                </a:rPr>
                                <m:t>ℓ</m:t>
                              </m:r>
                            </m:e>
                          </m:d>
                          <m:r>
                            <a:rPr lang="en-US" altLang="ja-JP" sz="2000" b="0" i="1" smtClean="0">
                              <a:latin typeface="Cambria Math" panose="02040503050406030204" pitchFamily="18" charset="0"/>
                            </a:rPr>
                            <m:t>=</m:t>
                          </m:r>
                          <m:r>
                            <a:rPr lang="en-US" altLang="ja-JP" sz="2000" b="0" i="1" smtClean="0">
                              <a:latin typeface="Cambria Math" panose="02040503050406030204" pitchFamily="18" charset="0"/>
                            </a:rPr>
                            <m:t>𝑤</m:t>
                          </m:r>
                          <m:d>
                            <m:dPr>
                              <m:ctrlPr>
                                <a:rPr lang="en-US" altLang="ja-JP" sz="2000" b="0" i="1" smtClean="0">
                                  <a:latin typeface="Cambria Math" charset="0"/>
                                </a:rPr>
                              </m:ctrlPr>
                            </m:dPr>
                            <m:e>
                              <m:r>
                                <a:rPr lang="en-US" altLang="ja-JP" sz="2000" b="0" i="1" smtClean="0">
                                  <a:latin typeface="Cambria Math" panose="02040503050406030204" pitchFamily="18" charset="0"/>
                                </a:rPr>
                                <m:t>ℓ</m:t>
                              </m:r>
                              <m:r>
                                <a:rPr lang="en-US" altLang="ja-JP" sz="2000" b="0" i="1" smtClean="0">
                                  <a:latin typeface="Cambria Math" panose="02040503050406030204" pitchFamily="18" charset="0"/>
                                </a:rPr>
                                <m:t>h</m:t>
                              </m:r>
                              <m:r>
                                <a:rPr lang="en-US" altLang="ja-JP" sz="2000" b="0" i="1" smtClean="0">
                                  <a:latin typeface="Cambria Math" panose="02040503050406030204" pitchFamily="18" charset="0"/>
                                </a:rPr>
                                <m:t>+</m:t>
                              </m:r>
                              <m:r>
                                <a:rPr lang="en-US" altLang="ja-JP" sz="2000" b="0" i="1" smtClean="0">
                                  <a:latin typeface="Cambria Math" panose="02040503050406030204" pitchFamily="18" charset="0"/>
                                </a:rPr>
                                <m:t>𝑗</m:t>
                              </m:r>
                            </m:e>
                          </m:d>
                        </m:oMath>
                      </m:oMathPara>
                    </a14:m>
                    <a:endParaRPr lang="ja-JP" altLang="en-US" sz="2000" dirty="0"/>
                  </a:p>
                </p:txBody>
              </p:sp>
            </mc:Choice>
            <mc:Fallback xmlns="">
              <p:sp>
                <p:nvSpPr>
                  <p:cNvPr id="14" name="正方形/長方形 13"/>
                  <p:cNvSpPr>
                    <a:spLocks noRot="1" noChangeAspect="1" noMove="1" noResize="1" noEditPoints="1" noAdjustHandles="1" noChangeArrowheads="1" noChangeShapeType="1" noTextEdit="1"/>
                  </p:cNvSpPr>
                  <p:nvPr/>
                </p:nvSpPr>
                <p:spPr>
                  <a:xfrm>
                    <a:off x="4374513" y="1327565"/>
                    <a:ext cx="2347437" cy="424796"/>
                  </a:xfrm>
                  <a:prstGeom prst="rect">
                    <a:avLst/>
                  </a:prstGeom>
                  <a:blipFill rotWithShape="0">
                    <a:blip r:embed="rId8"/>
                    <a:stretch>
                      <a:fillRect b="-10000"/>
                    </a:stretch>
                  </a:blipFill>
                </p:spPr>
                <p:txBody>
                  <a:bodyPr/>
                  <a:lstStyle/>
                  <a:p>
                    <a:r>
                      <a:rPr lang="ja-JP" altLang="en-US">
                        <a:noFill/>
                      </a:rPr>
                      <a:t> </a:t>
                    </a:r>
                  </a:p>
                </p:txBody>
              </p:sp>
            </mc:Fallback>
          </mc:AlternateContent>
        </p:grpSp>
        <mc:AlternateContent xmlns:mc="http://schemas.openxmlformats.org/markup-compatibility/2006" xmlns:a14="http://schemas.microsoft.com/office/drawing/2010/main">
          <mc:Choice Requires="a14">
            <p:sp>
              <p:nvSpPr>
                <p:cNvPr id="20" name="テキスト ボックス 19"/>
                <p:cNvSpPr txBox="1"/>
                <p:nvPr/>
              </p:nvSpPr>
              <p:spPr>
                <a:xfrm>
                  <a:off x="6505021" y="1422522"/>
                  <a:ext cx="2184636"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000" b="0" i="1" smtClean="0">
                            <a:latin typeface="Cambria Math" panose="02040503050406030204" pitchFamily="18" charset="0"/>
                          </a:rPr>
                          <m:t>𝑗</m:t>
                        </m:r>
                        <m:r>
                          <a:rPr kumimoji="1" lang="en-US" altLang="ja-JP" sz="2000" b="0" i="1" smtClean="0">
                            <a:latin typeface="Cambria Math" panose="02040503050406030204" pitchFamily="18" charset="0"/>
                          </a:rPr>
                          <m:t>=0, 1, 2, …, </m:t>
                        </m:r>
                        <m:r>
                          <a:rPr kumimoji="1" lang="en-US" altLang="ja-JP" sz="2000" b="0" i="1" smtClean="0">
                            <a:latin typeface="Cambria Math" panose="02040503050406030204" pitchFamily="18" charset="0"/>
                          </a:rPr>
                          <m:t>h</m:t>
                        </m:r>
                        <m:r>
                          <a:rPr kumimoji="1" lang="en-US" altLang="ja-JP" sz="2000" b="0" i="1" smtClean="0">
                            <a:latin typeface="Cambria Math" panose="02040503050406030204" pitchFamily="18" charset="0"/>
                          </a:rPr>
                          <m:t>−1</m:t>
                        </m:r>
                      </m:oMath>
                    </m:oMathPara>
                  </a14:m>
                  <a:endParaRPr kumimoji="1" lang="ja-JP" altLang="en-US" sz="2000" dirty="0"/>
                </a:p>
              </p:txBody>
            </p:sp>
          </mc:Choice>
          <mc:Fallback xmlns="">
            <p:sp>
              <p:nvSpPr>
                <p:cNvPr id="20" name="テキスト ボックス 19"/>
                <p:cNvSpPr txBox="1">
                  <a:spLocks noRot="1" noChangeAspect="1" noMove="1" noResize="1" noEditPoints="1" noAdjustHandles="1" noChangeArrowheads="1" noChangeShapeType="1" noTextEdit="1"/>
                </p:cNvSpPr>
                <p:nvPr/>
              </p:nvSpPr>
              <p:spPr>
                <a:xfrm>
                  <a:off x="6505021" y="1422522"/>
                  <a:ext cx="2184636" cy="307777"/>
                </a:xfrm>
                <a:prstGeom prst="rect">
                  <a:avLst/>
                </a:prstGeom>
                <a:blipFill rotWithShape="0">
                  <a:blip r:embed="rId9"/>
                  <a:stretch>
                    <a:fillRect l="-2235" r="-1117" b="-34000"/>
                  </a:stretch>
                </a:blipFill>
              </p:spPr>
              <p:txBody>
                <a:bodyPr/>
                <a:lstStyle/>
                <a:p>
                  <a:r>
                    <a:rPr lang="ja-JP" altLang="en-US">
                      <a:noFill/>
                    </a:rPr>
                    <a:t> </a:t>
                  </a:r>
                </a:p>
              </p:txBody>
            </p:sp>
          </mc:Fallback>
        </mc:AlternateContent>
      </p:grpSp>
      <p:sp>
        <p:nvSpPr>
          <p:cNvPr id="18" name="テキスト ボックス 17"/>
          <p:cNvSpPr txBox="1"/>
          <p:nvPr/>
        </p:nvSpPr>
        <p:spPr>
          <a:xfrm>
            <a:off x="187425" y="1931786"/>
            <a:ext cx="8508315" cy="535531"/>
          </a:xfrm>
          <a:prstGeom prst="rect">
            <a:avLst/>
          </a:prstGeom>
          <a:noFill/>
        </p:spPr>
        <p:txBody>
          <a:bodyPr wrap="square" rtlCol="0">
            <a:spAutoFit/>
          </a:bodyPr>
          <a:lstStyle/>
          <a:p>
            <a:pPr>
              <a:lnSpc>
                <a:spcPct val="120000"/>
              </a:lnSpc>
            </a:pPr>
            <a:r>
              <a:rPr lang="ja-JP" altLang="en-US" sz="2400" dirty="0" smtClean="0"/>
              <a:t>とすると，リフティングされたシステムは</a:t>
            </a:r>
            <a:endParaRPr kumimoji="1" lang="ja-JP" altLang="en-US" sz="2400" dirty="0"/>
          </a:p>
        </p:txBody>
      </p:sp>
      <p:sp>
        <p:nvSpPr>
          <p:cNvPr id="16" name="スライド番号プレースホルダー 15"/>
          <p:cNvSpPr>
            <a:spLocks noGrp="1"/>
          </p:cNvSpPr>
          <p:nvPr>
            <p:ph type="sldNum" sz="quarter" idx="12"/>
          </p:nvPr>
        </p:nvSpPr>
        <p:spPr/>
        <p:txBody>
          <a:bodyPr/>
          <a:lstStyle/>
          <a:p>
            <a:fld id="{1AF83ED6-BCE8-4656-B1E3-09341E8C5A01}" type="slidenum">
              <a:rPr kumimoji="1" lang="ja-JP" altLang="en-US" smtClean="0"/>
              <a:t>10</a:t>
            </a:fld>
            <a:endParaRPr kumimoji="1" lang="ja-JP" altLang="en-US" dirty="0"/>
          </a:p>
        </p:txBody>
      </p:sp>
      <p:sp>
        <p:nvSpPr>
          <p:cNvPr id="21" name="正方形/長方形 20"/>
          <p:cNvSpPr/>
          <p:nvPr/>
        </p:nvSpPr>
        <p:spPr>
          <a:xfrm>
            <a:off x="374650" y="2662409"/>
            <a:ext cx="8509000" cy="21808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p:cNvSpPr txBox="1"/>
          <p:nvPr/>
        </p:nvSpPr>
        <p:spPr>
          <a:xfrm>
            <a:off x="180000" y="5019139"/>
            <a:ext cx="2294218" cy="535531"/>
          </a:xfrm>
          <a:prstGeom prst="rect">
            <a:avLst/>
          </a:prstGeom>
          <a:noFill/>
        </p:spPr>
        <p:txBody>
          <a:bodyPr wrap="none" rtlCol="0">
            <a:spAutoFit/>
          </a:bodyPr>
          <a:lstStyle/>
          <a:p>
            <a:pPr>
              <a:lnSpc>
                <a:spcPct val="120000"/>
              </a:lnSpc>
            </a:pPr>
            <a:r>
              <a:rPr lang="ja-JP" altLang="en-US" sz="2400" dirty="0" smtClean="0"/>
              <a:t>と書ける．ただし</a:t>
            </a:r>
            <a:endParaRPr kumimoji="1" lang="ja-JP" altLang="en-US" sz="2400" dirty="0"/>
          </a:p>
        </p:txBody>
      </p:sp>
      <p:sp>
        <p:nvSpPr>
          <p:cNvPr id="23" name="テキスト ボックス 22"/>
          <p:cNvSpPr txBox="1"/>
          <p:nvPr/>
        </p:nvSpPr>
        <p:spPr>
          <a:xfrm>
            <a:off x="190534" y="6076020"/>
            <a:ext cx="1223412" cy="535531"/>
          </a:xfrm>
          <a:prstGeom prst="rect">
            <a:avLst/>
          </a:prstGeom>
          <a:noFill/>
        </p:spPr>
        <p:txBody>
          <a:bodyPr wrap="none" rtlCol="0">
            <a:spAutoFit/>
          </a:bodyPr>
          <a:lstStyle/>
          <a:p>
            <a:pPr>
              <a:lnSpc>
                <a:spcPct val="120000"/>
              </a:lnSpc>
            </a:pPr>
            <a:r>
              <a:rPr kumimoji="1" lang="ja-JP" altLang="en-US" sz="2400" dirty="0" smtClean="0"/>
              <a:t>である．</a:t>
            </a:r>
            <a:endParaRPr kumimoji="1" lang="ja-JP" altLang="en-US" sz="2400" dirty="0"/>
          </a:p>
        </p:txBody>
      </p:sp>
    </p:spTree>
    <p:extLst>
      <p:ext uri="{BB962C8B-B14F-4D97-AF65-F5344CB8AC3E}">
        <p14:creationId xmlns:p14="http://schemas.microsoft.com/office/powerpoint/2010/main" val="665325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180000"/>
            <a:ext cx="7346883" cy="584775"/>
          </a:xfrm>
          <a:prstGeom prst="rect">
            <a:avLst/>
          </a:prstGeom>
          <a:noFill/>
        </p:spPr>
        <p:txBody>
          <a:bodyPr wrap="none" rtlCol="0">
            <a:spAutoFit/>
          </a:bodyPr>
          <a:lstStyle/>
          <a:p>
            <a:r>
              <a:rPr lang="en-US" altLang="ja-JP" sz="3200" b="1" u="sng" dirty="0" smtClean="0"/>
              <a:t>MB-NCS </a:t>
            </a:r>
            <a:r>
              <a:rPr lang="ja-JP" altLang="en-US" sz="3200" b="1" u="sng" dirty="0" err="1" smtClean="0"/>
              <a:t>の乗</a:t>
            </a:r>
            <a:r>
              <a:rPr lang="ja-JP" altLang="en-US" sz="3200" b="1" u="sng" dirty="0" smtClean="0"/>
              <a:t>法的雑音に対する安定条件</a:t>
            </a:r>
            <a:endParaRPr kumimoji="1" lang="ja-JP" altLang="en-US" sz="3200" b="1" u="sng" dirty="0"/>
          </a:p>
        </p:txBody>
      </p:sp>
      <p:grpSp>
        <p:nvGrpSpPr>
          <p:cNvPr id="10" name="グループ化 9"/>
          <p:cNvGrpSpPr/>
          <p:nvPr/>
        </p:nvGrpSpPr>
        <p:grpSpPr>
          <a:xfrm>
            <a:off x="107949" y="810174"/>
            <a:ext cx="9113887" cy="4733376"/>
            <a:chOff x="302762" y="998065"/>
            <a:chExt cx="8927682" cy="4580976"/>
          </a:xfrm>
        </p:grpSpPr>
        <p:sp>
          <p:nvSpPr>
            <p:cNvPr id="3" name="角丸四角形 2"/>
            <p:cNvSpPr/>
            <p:nvPr/>
          </p:nvSpPr>
          <p:spPr>
            <a:xfrm>
              <a:off x="302762" y="998065"/>
              <a:ext cx="8739824" cy="4580976"/>
            </a:xfrm>
            <a:prstGeom prst="roundRect">
              <a:avLst>
                <a:gd name="adj" fmla="val 6474"/>
              </a:avLst>
            </a:prstGeom>
            <a:solidFill>
              <a:schemeClr val="bg1"/>
            </a:solid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テキスト ボックス 3"/>
            <p:cNvSpPr txBox="1"/>
            <p:nvPr/>
          </p:nvSpPr>
          <p:spPr>
            <a:xfrm>
              <a:off x="373341" y="1149962"/>
              <a:ext cx="1160731" cy="506374"/>
            </a:xfrm>
            <a:prstGeom prst="rect">
              <a:avLst/>
            </a:prstGeom>
            <a:noFill/>
          </p:spPr>
          <p:txBody>
            <a:bodyPr wrap="none" rtlCol="0">
              <a:spAutoFit/>
            </a:bodyPr>
            <a:lstStyle/>
            <a:p>
              <a:r>
                <a:rPr kumimoji="1" lang="ja-JP" altLang="en-US" sz="2800" b="1" dirty="0" smtClean="0"/>
                <a:t>定理</a:t>
              </a:r>
              <a:r>
                <a:rPr kumimoji="1" lang="en-US" altLang="ja-JP" sz="2800" b="1" dirty="0" smtClean="0"/>
                <a:t>1.</a:t>
              </a:r>
            </a:p>
          </p:txBody>
        </p:sp>
        <p:sp>
          <p:nvSpPr>
            <p:cNvPr id="5" name="テキスト ボックス 4"/>
            <p:cNvSpPr txBox="1"/>
            <p:nvPr/>
          </p:nvSpPr>
          <p:spPr>
            <a:xfrm>
              <a:off x="440858" y="1673182"/>
              <a:ext cx="8789586" cy="461665"/>
            </a:xfrm>
            <a:prstGeom prst="rect">
              <a:avLst/>
            </a:prstGeom>
            <a:noFill/>
          </p:spPr>
          <p:txBody>
            <a:bodyPr wrap="none" rtlCol="0">
              <a:spAutoFit/>
            </a:bodyPr>
            <a:lstStyle/>
            <a:p>
              <a:r>
                <a:rPr kumimoji="1" lang="ja-JP" altLang="en-US" sz="2400" dirty="0" smtClean="0"/>
                <a:t>リフティングされたシステムが自乗平均安定である</a:t>
              </a:r>
              <a:r>
                <a:rPr kumimoji="1" lang="ja-JP" altLang="en-US" sz="2400" dirty="0" smtClean="0">
                  <a:solidFill>
                    <a:srgbClr val="FF0000"/>
                  </a:solidFill>
                </a:rPr>
                <a:t>必要十分条件</a:t>
              </a:r>
              <a:r>
                <a:rPr kumimoji="1" lang="ja-JP" altLang="en-US" sz="2400" dirty="0" smtClean="0"/>
                <a:t>は</a:t>
              </a:r>
              <a:endParaRPr kumimoji="1" lang="ja-JP" altLang="en-US" sz="2400" dirty="0"/>
            </a:p>
          </p:txBody>
        </p:sp>
        <mc:AlternateContent xmlns:mc="http://schemas.openxmlformats.org/markup-compatibility/2006" xmlns:a14="http://schemas.microsoft.com/office/drawing/2010/main">
          <mc:Choice Requires="a14">
            <p:sp>
              <p:nvSpPr>
                <p:cNvPr id="6" name="テキスト ボックス 5"/>
                <p:cNvSpPr txBox="1"/>
                <p:nvPr/>
              </p:nvSpPr>
              <p:spPr>
                <a:xfrm>
                  <a:off x="1218668" y="2137382"/>
                  <a:ext cx="6931721" cy="105271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400" b="0" i="1" smtClean="0">
                            <a:latin typeface="Cambria Math" panose="02040503050406030204" pitchFamily="18" charset="0"/>
                          </a:rPr>
                          <m:t>−</m:t>
                        </m:r>
                        <m:r>
                          <a:rPr kumimoji="1" lang="en-US" altLang="ja-JP" sz="2400" b="0" i="1" smtClean="0">
                            <a:solidFill>
                              <a:srgbClr val="FF0000"/>
                            </a:solidFill>
                            <a:latin typeface="Cambria Math" panose="02040503050406030204" pitchFamily="18" charset="0"/>
                          </a:rPr>
                          <m:t>𝑋</m:t>
                        </m:r>
                        <m:r>
                          <a:rPr kumimoji="1" lang="en-US" altLang="ja-JP" sz="2400" b="0" i="1" smtClean="0">
                            <a:latin typeface="Cambria Math" panose="02040503050406030204" pitchFamily="18" charset="0"/>
                          </a:rPr>
                          <m:t>+</m:t>
                        </m:r>
                        <m:sSub>
                          <m:sSubPr>
                            <m:ctrlPr>
                              <a:rPr kumimoji="1" lang="en-US" altLang="ja-JP" sz="2400" b="0" i="1" smtClean="0">
                                <a:latin typeface="Cambria Math" charset="0"/>
                              </a:rPr>
                            </m:ctrlPr>
                          </m:sSubPr>
                          <m:e>
                            <m:r>
                              <a:rPr kumimoji="1" lang="en-US" altLang="ja-JP" sz="2400" b="0" i="1" smtClean="0">
                                <a:latin typeface="Cambria Math" panose="02040503050406030204" pitchFamily="18" charset="0"/>
                              </a:rPr>
                              <m:t>𝐹</m:t>
                            </m:r>
                          </m:e>
                          <m:sub>
                            <m:r>
                              <a:rPr kumimoji="1" lang="en-US" altLang="ja-JP" sz="2400" b="0" i="1" smtClean="0">
                                <a:latin typeface="Cambria Math" panose="02040503050406030204" pitchFamily="18" charset="0"/>
                              </a:rPr>
                              <m:t>h</m:t>
                            </m:r>
                          </m:sub>
                        </m:sSub>
                        <m:r>
                          <a:rPr kumimoji="1" lang="en-US" altLang="ja-JP" sz="2400" b="0" i="1" smtClean="0">
                            <a:solidFill>
                              <a:srgbClr val="FF0000"/>
                            </a:solidFill>
                            <a:latin typeface="Cambria Math" panose="02040503050406030204" pitchFamily="18" charset="0"/>
                          </a:rPr>
                          <m:t>𝑋</m:t>
                        </m:r>
                        <m:sSubSup>
                          <m:sSubSupPr>
                            <m:ctrlPr>
                              <a:rPr kumimoji="1" lang="en-US" altLang="ja-JP" sz="2400" b="0" i="1" smtClean="0">
                                <a:latin typeface="Cambria Math" charset="0"/>
                              </a:rPr>
                            </m:ctrlPr>
                          </m:sSubSupPr>
                          <m:e>
                            <m:r>
                              <a:rPr kumimoji="1" lang="en-US" altLang="ja-JP" sz="2400" b="0" i="1" smtClean="0">
                                <a:latin typeface="Cambria Math" panose="02040503050406030204" pitchFamily="18" charset="0"/>
                              </a:rPr>
                              <m:t>𝐹</m:t>
                            </m:r>
                          </m:e>
                          <m:sub>
                            <m:r>
                              <a:rPr kumimoji="1" lang="en-US" altLang="ja-JP" sz="2400" b="0" i="1" smtClean="0">
                                <a:latin typeface="Cambria Math" panose="02040503050406030204" pitchFamily="18" charset="0"/>
                              </a:rPr>
                              <m:t>h</m:t>
                            </m:r>
                          </m:sub>
                          <m:sup>
                            <m:r>
                              <a:rPr kumimoji="1" lang="en-US" altLang="ja-JP" sz="2400" b="0" i="1" smtClean="0">
                                <a:latin typeface="Cambria Math" panose="02040503050406030204" pitchFamily="18" charset="0"/>
                              </a:rPr>
                              <m:t>𝑇</m:t>
                            </m:r>
                          </m:sup>
                        </m:sSubSup>
                        <m:r>
                          <a:rPr kumimoji="1" lang="en-US" altLang="ja-JP" sz="2400" b="0" i="1" smtClean="0">
                            <a:latin typeface="Cambria Math" panose="02040503050406030204" pitchFamily="18" charset="0"/>
                          </a:rPr>
                          <m:t>+</m:t>
                        </m:r>
                        <m:nary>
                          <m:naryPr>
                            <m:chr m:val="∑"/>
                            <m:ctrlPr>
                              <a:rPr kumimoji="1" lang="en-US" altLang="ja-JP" sz="2400" b="0" i="1" smtClean="0">
                                <a:latin typeface="Cambria Math" charset="0"/>
                              </a:rPr>
                            </m:ctrlPr>
                          </m:naryPr>
                          <m:sub>
                            <m:r>
                              <m:rPr>
                                <m:brk m:alnAt="23"/>
                              </m:rPr>
                              <a:rPr kumimoji="1" lang="en-US" altLang="ja-JP" sz="2400" b="0" i="1" smtClean="0">
                                <a:latin typeface="Cambria Math" panose="02040503050406030204" pitchFamily="18" charset="0"/>
                              </a:rPr>
                              <m:t>𝑗</m:t>
                            </m:r>
                            <m:r>
                              <a:rPr kumimoji="1" lang="en-US" altLang="ja-JP" sz="2400" b="0" i="1" smtClean="0">
                                <a:latin typeface="Cambria Math" panose="02040503050406030204" pitchFamily="18" charset="0"/>
                              </a:rPr>
                              <m:t>=0</m:t>
                            </m:r>
                          </m:sub>
                          <m:sup>
                            <m:r>
                              <a:rPr kumimoji="1" lang="en-US" altLang="ja-JP" sz="2400" b="0" i="1" smtClean="0">
                                <a:latin typeface="Cambria Math" panose="02040503050406030204" pitchFamily="18" charset="0"/>
                              </a:rPr>
                              <m:t>h</m:t>
                            </m:r>
                            <m:r>
                              <a:rPr kumimoji="1" lang="en-US" altLang="ja-JP" sz="2400" b="0" i="1" smtClean="0">
                                <a:latin typeface="Cambria Math" panose="02040503050406030204" pitchFamily="18" charset="0"/>
                              </a:rPr>
                              <m:t>−1</m:t>
                            </m:r>
                          </m:sup>
                          <m:e>
                            <m:nary>
                              <m:naryPr>
                                <m:chr m:val="∑"/>
                                <m:ctrlPr>
                                  <a:rPr kumimoji="1" lang="en-US" altLang="ja-JP" sz="2400" b="0" i="1" smtClean="0">
                                    <a:latin typeface="Cambria Math" charset="0"/>
                                  </a:rPr>
                                </m:ctrlPr>
                              </m:naryPr>
                              <m:sub>
                                <m:r>
                                  <m:rPr>
                                    <m:brk m:alnAt="23"/>
                                  </m:rPr>
                                  <a:rPr kumimoji="1" lang="en-US" altLang="ja-JP" sz="2400" b="0" i="1" smtClean="0">
                                    <a:latin typeface="Cambria Math" panose="02040503050406030204" pitchFamily="18" charset="0"/>
                                  </a:rPr>
                                  <m:t>𝑟</m:t>
                                </m:r>
                                <m:r>
                                  <a:rPr kumimoji="1" lang="en-US" altLang="ja-JP" sz="2400" b="0" i="1" smtClean="0">
                                    <a:latin typeface="Cambria Math" panose="02040503050406030204" pitchFamily="18" charset="0"/>
                                  </a:rPr>
                                  <m:t>=1</m:t>
                                </m:r>
                              </m:sub>
                              <m:sup>
                                <m:sSub>
                                  <m:sSubPr>
                                    <m:ctrlPr>
                                      <a:rPr kumimoji="1" lang="en-US" altLang="ja-JP" sz="2400" b="0" i="1" smtClean="0">
                                        <a:latin typeface="Cambria Math" charset="0"/>
                                      </a:rPr>
                                    </m:ctrlPr>
                                  </m:sSubPr>
                                  <m:e>
                                    <m:r>
                                      <a:rPr kumimoji="1" lang="en-US" altLang="ja-JP" sz="2400" b="0" i="1" smtClean="0">
                                        <a:latin typeface="Cambria Math" panose="02040503050406030204" pitchFamily="18" charset="0"/>
                                      </a:rPr>
                                      <m:t>𝑅</m:t>
                                    </m:r>
                                  </m:e>
                                  <m:sub>
                                    <m:r>
                                      <a:rPr kumimoji="1" lang="en-US" altLang="ja-JP" sz="2400" b="0" i="1" smtClean="0">
                                        <a:latin typeface="Cambria Math" panose="02040503050406030204" pitchFamily="18" charset="0"/>
                                      </a:rPr>
                                      <m:t>𝑎</m:t>
                                    </m:r>
                                  </m:sub>
                                </m:sSub>
                              </m:sup>
                              <m:e>
                                <m:sSubSup>
                                  <m:sSubSupPr>
                                    <m:ctrlPr>
                                      <a:rPr kumimoji="1" lang="en-US" altLang="ja-JP" sz="2400" b="0" i="1" smtClean="0">
                                        <a:latin typeface="Cambria Math" charset="0"/>
                                      </a:rPr>
                                    </m:ctrlPr>
                                  </m:sSubSupPr>
                                  <m:e>
                                    <m:r>
                                      <a:rPr kumimoji="1" lang="ja-JP" altLang="en-US" sz="2400" b="0" i="1" smtClean="0">
                                        <a:latin typeface="Cambria Math" panose="02040503050406030204" pitchFamily="18" charset="0"/>
                                      </a:rPr>
                                      <m:t>𝜎</m:t>
                                    </m:r>
                                  </m:e>
                                  <m:sub>
                                    <m:r>
                                      <a:rPr kumimoji="1" lang="en-US" altLang="ja-JP" sz="2400" b="0" i="1" smtClean="0">
                                        <a:latin typeface="Cambria Math" panose="02040503050406030204" pitchFamily="18" charset="0"/>
                                      </a:rPr>
                                      <m:t>𝑎</m:t>
                                    </m:r>
                                    <m:r>
                                      <a:rPr kumimoji="1" lang="en-US" altLang="ja-JP" sz="2400" b="0" i="1" smtClean="0">
                                        <a:latin typeface="Cambria Math" panose="02040503050406030204" pitchFamily="18" charset="0"/>
                                      </a:rPr>
                                      <m:t>,</m:t>
                                    </m:r>
                                    <m:r>
                                      <a:rPr kumimoji="1" lang="en-US" altLang="ja-JP" sz="2400" b="0" i="1" smtClean="0">
                                        <a:latin typeface="Cambria Math" panose="02040503050406030204" pitchFamily="18" charset="0"/>
                                      </a:rPr>
                                      <m:t>𝑟</m:t>
                                    </m:r>
                                  </m:sub>
                                  <m:sup>
                                    <m:r>
                                      <a:rPr kumimoji="1" lang="en-US" altLang="ja-JP" sz="2400" b="0" i="1" smtClean="0">
                                        <a:latin typeface="Cambria Math" panose="02040503050406030204" pitchFamily="18" charset="0"/>
                                      </a:rPr>
                                      <m:t>2</m:t>
                                    </m:r>
                                  </m:sup>
                                </m:sSubSup>
                                <m:sSub>
                                  <m:sSubPr>
                                    <m:ctrlPr>
                                      <a:rPr kumimoji="1" lang="en-US" altLang="ja-JP" sz="2400" b="0" i="1" smtClean="0">
                                        <a:latin typeface="Cambria Math" charset="0"/>
                                      </a:rPr>
                                    </m:ctrlPr>
                                  </m:sSubPr>
                                  <m:e>
                                    <m:r>
                                      <a:rPr kumimoji="1" lang="en-US" altLang="ja-JP" sz="2400" b="0" i="1" smtClean="0">
                                        <a:latin typeface="Cambria Math" panose="02040503050406030204" pitchFamily="18" charset="0"/>
                                      </a:rPr>
                                      <m:t>𝐺</m:t>
                                    </m:r>
                                  </m:e>
                                  <m:sub>
                                    <m:r>
                                      <a:rPr kumimoji="1" lang="en-US" altLang="ja-JP" sz="2400" b="0" i="1" smtClean="0">
                                        <a:latin typeface="Cambria Math" panose="02040503050406030204" pitchFamily="18" charset="0"/>
                                      </a:rPr>
                                      <m:t>h</m:t>
                                    </m:r>
                                    <m:r>
                                      <a:rPr kumimoji="1" lang="en-US" altLang="ja-JP" sz="2400" b="0" i="1" smtClean="0">
                                        <a:latin typeface="Cambria Math" panose="02040503050406030204" pitchFamily="18" charset="0"/>
                                      </a:rPr>
                                      <m:t>−1−</m:t>
                                    </m:r>
                                    <m:r>
                                      <a:rPr kumimoji="1" lang="en-US" altLang="ja-JP" sz="2400" b="0" i="1" smtClean="0">
                                        <a:latin typeface="Cambria Math" panose="02040503050406030204" pitchFamily="18" charset="0"/>
                                      </a:rPr>
                                      <m:t>𝑗</m:t>
                                    </m:r>
                                  </m:sub>
                                </m:sSub>
                                <m:sSub>
                                  <m:sSubPr>
                                    <m:ctrlPr>
                                      <a:rPr kumimoji="1" lang="en-US" altLang="ja-JP" sz="2400" b="0" i="1" smtClean="0">
                                        <a:latin typeface="Cambria Math" charset="0"/>
                                      </a:rPr>
                                    </m:ctrlPr>
                                  </m:sSubPr>
                                  <m:e>
                                    <m:r>
                                      <a:rPr kumimoji="1" lang="en-US" altLang="ja-JP" sz="2400" b="0" i="1" smtClean="0">
                                        <a:latin typeface="Cambria Math" panose="02040503050406030204" pitchFamily="18" charset="0"/>
                                      </a:rPr>
                                      <m:t>𝐴</m:t>
                                    </m:r>
                                  </m:e>
                                  <m:sub>
                                    <m:r>
                                      <a:rPr kumimoji="1" lang="en-US" altLang="ja-JP" sz="2400" b="0" i="1" smtClean="0">
                                        <a:latin typeface="Cambria Math" panose="02040503050406030204" pitchFamily="18" charset="0"/>
                                      </a:rPr>
                                      <m:t>𝑟</m:t>
                                    </m:r>
                                  </m:sub>
                                </m:sSub>
                              </m:e>
                            </m:nary>
                            <m:sSub>
                              <m:sSubPr>
                                <m:ctrlPr>
                                  <a:rPr kumimoji="1" lang="en-US" altLang="ja-JP" sz="2400" b="0" i="1" smtClean="0">
                                    <a:solidFill>
                                      <a:srgbClr val="FF0000"/>
                                    </a:solidFill>
                                    <a:latin typeface="Cambria Math" charset="0"/>
                                  </a:rPr>
                                </m:ctrlPr>
                              </m:sSubPr>
                              <m:e>
                                <m:r>
                                  <a:rPr kumimoji="1" lang="en-US" altLang="ja-JP" sz="2400" b="0" i="1" smtClean="0">
                                    <a:solidFill>
                                      <a:srgbClr val="FF0000"/>
                                    </a:solidFill>
                                    <a:latin typeface="Cambria Math" panose="02040503050406030204" pitchFamily="18" charset="0"/>
                                  </a:rPr>
                                  <m:t>𝑌</m:t>
                                </m:r>
                              </m:e>
                              <m:sub>
                                <m:r>
                                  <a:rPr kumimoji="1" lang="en-US" altLang="ja-JP" sz="2400" b="0" i="1" smtClean="0">
                                    <a:solidFill>
                                      <a:srgbClr val="FF0000"/>
                                    </a:solidFill>
                                    <a:latin typeface="Cambria Math" panose="02040503050406030204" pitchFamily="18" charset="0"/>
                                  </a:rPr>
                                  <m:t>𝑗</m:t>
                                </m:r>
                              </m:sub>
                            </m:sSub>
                            <m:sSubSup>
                              <m:sSubSupPr>
                                <m:ctrlPr>
                                  <a:rPr kumimoji="1" lang="en-US" altLang="ja-JP" sz="2400" b="0" i="1" smtClean="0">
                                    <a:latin typeface="Cambria Math" charset="0"/>
                                  </a:rPr>
                                </m:ctrlPr>
                              </m:sSubSupPr>
                              <m:e>
                                <m:r>
                                  <a:rPr kumimoji="1" lang="en-US" altLang="ja-JP" sz="2400" b="0" i="1" smtClean="0">
                                    <a:latin typeface="Cambria Math" panose="02040503050406030204" pitchFamily="18" charset="0"/>
                                  </a:rPr>
                                  <m:t>𝐴</m:t>
                                </m:r>
                              </m:e>
                              <m:sub>
                                <m:r>
                                  <a:rPr kumimoji="1" lang="en-US" altLang="ja-JP" sz="2400" b="0" i="1" smtClean="0">
                                    <a:latin typeface="Cambria Math" panose="02040503050406030204" pitchFamily="18" charset="0"/>
                                  </a:rPr>
                                  <m:t>𝑟</m:t>
                                </m:r>
                              </m:sub>
                              <m:sup>
                                <m:r>
                                  <a:rPr kumimoji="1" lang="en-US" altLang="ja-JP" sz="2400" b="0" i="1" smtClean="0">
                                    <a:latin typeface="Cambria Math" panose="02040503050406030204" pitchFamily="18" charset="0"/>
                                  </a:rPr>
                                  <m:t>𝑇</m:t>
                                </m:r>
                              </m:sup>
                            </m:sSubSup>
                            <m:sSubSup>
                              <m:sSubSupPr>
                                <m:ctrlPr>
                                  <a:rPr kumimoji="1" lang="en-US" altLang="ja-JP" sz="2400" b="0" i="1" smtClean="0">
                                    <a:latin typeface="Cambria Math" charset="0"/>
                                  </a:rPr>
                                </m:ctrlPr>
                              </m:sSubSupPr>
                              <m:e>
                                <m:r>
                                  <a:rPr kumimoji="1" lang="en-US" altLang="ja-JP" sz="2400" b="0" i="1" smtClean="0">
                                    <a:latin typeface="Cambria Math" panose="02040503050406030204" pitchFamily="18" charset="0"/>
                                  </a:rPr>
                                  <m:t>𝐺</m:t>
                                </m:r>
                              </m:e>
                              <m:sub>
                                <m:r>
                                  <a:rPr kumimoji="1" lang="en-US" altLang="ja-JP" sz="2400" b="0" i="1" smtClean="0">
                                    <a:latin typeface="Cambria Math" panose="02040503050406030204" pitchFamily="18" charset="0"/>
                                  </a:rPr>
                                  <m:t>h</m:t>
                                </m:r>
                                <m:r>
                                  <a:rPr kumimoji="1" lang="en-US" altLang="ja-JP" sz="2400" b="0" i="1" smtClean="0">
                                    <a:latin typeface="Cambria Math" panose="02040503050406030204" pitchFamily="18" charset="0"/>
                                  </a:rPr>
                                  <m:t>−1−</m:t>
                                </m:r>
                                <m:r>
                                  <a:rPr kumimoji="1" lang="en-US" altLang="ja-JP" sz="2400" b="0" i="1" smtClean="0">
                                    <a:latin typeface="Cambria Math" panose="02040503050406030204" pitchFamily="18" charset="0"/>
                                  </a:rPr>
                                  <m:t>𝑗</m:t>
                                </m:r>
                              </m:sub>
                              <m:sup>
                                <m:r>
                                  <a:rPr kumimoji="1" lang="en-US" altLang="ja-JP" sz="2400" b="0" i="1" smtClean="0">
                                    <a:latin typeface="Cambria Math" panose="02040503050406030204" pitchFamily="18" charset="0"/>
                                  </a:rPr>
                                  <m:t>𝑇</m:t>
                                </m:r>
                              </m:sup>
                            </m:sSubSup>
                            <m:r>
                              <a:rPr kumimoji="1" lang="en-US" altLang="ja-JP" sz="2400" b="0" i="1" smtClean="0">
                                <a:latin typeface="Cambria Math" panose="02040503050406030204" pitchFamily="18" charset="0"/>
                              </a:rPr>
                              <m:t>&lt;0</m:t>
                            </m:r>
                          </m:e>
                        </m:nary>
                      </m:oMath>
                    </m:oMathPara>
                  </a14:m>
                  <a:endParaRPr kumimoji="1" lang="ja-JP" altLang="en-US" sz="2400" dirty="0"/>
                </a:p>
              </p:txBody>
            </p:sp>
          </mc:Choice>
          <mc:Fallback xmlns="">
            <p:sp>
              <p:nvSpPr>
                <p:cNvPr id="6" name="テキスト ボックス 5"/>
                <p:cNvSpPr txBox="1">
                  <a:spLocks noRot="1" noChangeAspect="1" noMove="1" noResize="1" noEditPoints="1" noAdjustHandles="1" noChangeArrowheads="1" noChangeShapeType="1" noTextEdit="1"/>
                </p:cNvSpPr>
                <p:nvPr/>
              </p:nvSpPr>
              <p:spPr>
                <a:xfrm>
                  <a:off x="1218668" y="2137382"/>
                  <a:ext cx="6931721" cy="1052712"/>
                </a:xfrm>
                <a:prstGeom prst="rect">
                  <a:avLst/>
                </a:prstGeom>
                <a:blipFill rotWithShape="0">
                  <a:blip r:embed="rId7"/>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 name="テキスト ボックス 6"/>
                <p:cNvSpPr txBox="1"/>
                <p:nvPr/>
              </p:nvSpPr>
              <p:spPr>
                <a:xfrm>
                  <a:off x="1218667" y="3379547"/>
                  <a:ext cx="6734472" cy="109312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400" b="0" i="1" smtClean="0">
                            <a:latin typeface="Cambria Math" panose="02040503050406030204" pitchFamily="18" charset="0"/>
                          </a:rPr>
                          <m:t>−</m:t>
                        </m:r>
                        <m:sSub>
                          <m:sSubPr>
                            <m:ctrlPr>
                              <a:rPr kumimoji="1" lang="en-US" altLang="ja-JP" sz="2400" b="0" i="1" smtClean="0">
                                <a:solidFill>
                                  <a:srgbClr val="FF0000"/>
                                </a:solidFill>
                                <a:latin typeface="Cambria Math" charset="0"/>
                              </a:rPr>
                            </m:ctrlPr>
                          </m:sSubPr>
                          <m:e>
                            <m:r>
                              <a:rPr kumimoji="1" lang="en-US" altLang="ja-JP" sz="2400" b="0" i="1" smtClean="0">
                                <a:solidFill>
                                  <a:srgbClr val="FF0000"/>
                                </a:solidFill>
                                <a:latin typeface="Cambria Math" panose="02040503050406030204" pitchFamily="18" charset="0"/>
                              </a:rPr>
                              <m:t>𝑌</m:t>
                            </m:r>
                          </m:e>
                          <m:sub>
                            <m:r>
                              <a:rPr kumimoji="1" lang="en-US" altLang="ja-JP" sz="2400" b="0" i="1" smtClean="0">
                                <a:solidFill>
                                  <a:srgbClr val="FF0000"/>
                                </a:solidFill>
                                <a:latin typeface="Cambria Math" panose="02040503050406030204" pitchFamily="18" charset="0"/>
                              </a:rPr>
                              <m:t>𝑖</m:t>
                            </m:r>
                          </m:sub>
                        </m:sSub>
                        <m:r>
                          <a:rPr kumimoji="1" lang="en-US" altLang="ja-JP" sz="2400" b="0" i="1" smtClean="0">
                            <a:latin typeface="Cambria Math" panose="02040503050406030204" pitchFamily="18" charset="0"/>
                          </a:rPr>
                          <m:t>+</m:t>
                        </m:r>
                        <m:sSub>
                          <m:sSubPr>
                            <m:ctrlPr>
                              <a:rPr kumimoji="1" lang="en-US" altLang="ja-JP" sz="2400" b="0" i="1" smtClean="0">
                                <a:latin typeface="Cambria Math" charset="0"/>
                              </a:rPr>
                            </m:ctrlPr>
                          </m:sSubPr>
                          <m:e>
                            <m:r>
                              <a:rPr kumimoji="1" lang="en-US" altLang="ja-JP" sz="2400" b="0" i="1" smtClean="0">
                                <a:latin typeface="Cambria Math" panose="02040503050406030204" pitchFamily="18" charset="0"/>
                              </a:rPr>
                              <m:t>𝐹</m:t>
                            </m:r>
                          </m:e>
                          <m:sub>
                            <m:r>
                              <a:rPr kumimoji="1" lang="en-US" altLang="ja-JP" sz="2400" b="0" i="1" smtClean="0">
                                <a:latin typeface="Cambria Math" panose="02040503050406030204" pitchFamily="18" charset="0"/>
                              </a:rPr>
                              <m:t>𝑖</m:t>
                            </m:r>
                          </m:sub>
                        </m:sSub>
                        <m:r>
                          <a:rPr kumimoji="1" lang="en-US" altLang="ja-JP" sz="2400" b="0" i="1" smtClean="0">
                            <a:solidFill>
                              <a:srgbClr val="FF0000"/>
                            </a:solidFill>
                            <a:latin typeface="Cambria Math" panose="02040503050406030204" pitchFamily="18" charset="0"/>
                          </a:rPr>
                          <m:t>𝑋</m:t>
                        </m:r>
                        <m:sSubSup>
                          <m:sSubSupPr>
                            <m:ctrlPr>
                              <a:rPr kumimoji="1" lang="en-US" altLang="ja-JP" sz="2400" b="0" i="1" smtClean="0">
                                <a:latin typeface="Cambria Math" charset="0"/>
                              </a:rPr>
                            </m:ctrlPr>
                          </m:sSubSupPr>
                          <m:e>
                            <m:r>
                              <a:rPr kumimoji="1" lang="en-US" altLang="ja-JP" sz="2400" b="0" i="1" smtClean="0">
                                <a:latin typeface="Cambria Math" panose="02040503050406030204" pitchFamily="18" charset="0"/>
                              </a:rPr>
                              <m:t>𝐹</m:t>
                            </m:r>
                          </m:e>
                          <m:sub>
                            <m:r>
                              <a:rPr kumimoji="1" lang="en-US" altLang="ja-JP" sz="2400" b="0" i="1" smtClean="0">
                                <a:latin typeface="Cambria Math" panose="02040503050406030204" pitchFamily="18" charset="0"/>
                              </a:rPr>
                              <m:t>𝑖</m:t>
                            </m:r>
                          </m:sub>
                          <m:sup>
                            <m:r>
                              <a:rPr kumimoji="1" lang="en-US" altLang="ja-JP" sz="2400" b="0" i="1" smtClean="0">
                                <a:latin typeface="Cambria Math" panose="02040503050406030204" pitchFamily="18" charset="0"/>
                              </a:rPr>
                              <m:t>𝑇</m:t>
                            </m:r>
                          </m:sup>
                        </m:sSubSup>
                        <m:r>
                          <a:rPr kumimoji="1" lang="en-US" altLang="ja-JP" sz="2400" b="0" i="1" smtClean="0">
                            <a:latin typeface="Cambria Math" panose="02040503050406030204" pitchFamily="18" charset="0"/>
                          </a:rPr>
                          <m:t>+</m:t>
                        </m:r>
                        <m:nary>
                          <m:naryPr>
                            <m:chr m:val="∑"/>
                            <m:ctrlPr>
                              <a:rPr kumimoji="1" lang="en-US" altLang="ja-JP" sz="2400" b="0" i="1" smtClean="0">
                                <a:latin typeface="Cambria Math" charset="0"/>
                              </a:rPr>
                            </m:ctrlPr>
                          </m:naryPr>
                          <m:sub>
                            <m:r>
                              <m:rPr>
                                <m:brk m:alnAt="23"/>
                              </m:rPr>
                              <a:rPr kumimoji="1" lang="en-US" altLang="ja-JP" sz="2400" b="0" i="1" smtClean="0">
                                <a:latin typeface="Cambria Math" panose="02040503050406030204" pitchFamily="18" charset="0"/>
                              </a:rPr>
                              <m:t>𝑗</m:t>
                            </m:r>
                            <m:r>
                              <a:rPr kumimoji="1" lang="en-US" altLang="ja-JP" sz="2400" b="0" i="1" smtClean="0">
                                <a:latin typeface="Cambria Math" panose="02040503050406030204" pitchFamily="18" charset="0"/>
                              </a:rPr>
                              <m:t>=0</m:t>
                            </m:r>
                          </m:sub>
                          <m:sup>
                            <m:r>
                              <a:rPr kumimoji="1" lang="en-US" altLang="ja-JP" sz="2400" b="0" i="1" smtClean="0">
                                <a:latin typeface="Cambria Math" panose="02040503050406030204" pitchFamily="18" charset="0"/>
                              </a:rPr>
                              <m:t>𝑖</m:t>
                            </m:r>
                            <m:r>
                              <a:rPr kumimoji="1" lang="en-US" altLang="ja-JP" sz="2400" b="0" i="1" smtClean="0">
                                <a:latin typeface="Cambria Math" panose="02040503050406030204" pitchFamily="18" charset="0"/>
                              </a:rPr>
                              <m:t>−1</m:t>
                            </m:r>
                          </m:sup>
                          <m:e>
                            <m:nary>
                              <m:naryPr>
                                <m:chr m:val="∑"/>
                                <m:ctrlPr>
                                  <a:rPr kumimoji="1" lang="en-US" altLang="ja-JP" sz="2400" b="0" i="1" smtClean="0">
                                    <a:latin typeface="Cambria Math" charset="0"/>
                                  </a:rPr>
                                </m:ctrlPr>
                              </m:naryPr>
                              <m:sub>
                                <m:r>
                                  <m:rPr>
                                    <m:brk m:alnAt="23"/>
                                  </m:rPr>
                                  <a:rPr kumimoji="1" lang="en-US" altLang="ja-JP" sz="2400" b="0" i="1" smtClean="0">
                                    <a:latin typeface="Cambria Math" panose="02040503050406030204" pitchFamily="18" charset="0"/>
                                  </a:rPr>
                                  <m:t>𝑟</m:t>
                                </m:r>
                                <m:r>
                                  <a:rPr kumimoji="1" lang="en-US" altLang="ja-JP" sz="2400" b="0" i="1" smtClean="0">
                                    <a:latin typeface="Cambria Math" panose="02040503050406030204" pitchFamily="18" charset="0"/>
                                  </a:rPr>
                                  <m:t>=1</m:t>
                                </m:r>
                              </m:sub>
                              <m:sup>
                                <m:sSub>
                                  <m:sSubPr>
                                    <m:ctrlPr>
                                      <a:rPr kumimoji="1" lang="en-US" altLang="ja-JP" sz="2400" b="0" i="1" smtClean="0">
                                        <a:latin typeface="Cambria Math" charset="0"/>
                                      </a:rPr>
                                    </m:ctrlPr>
                                  </m:sSubPr>
                                  <m:e>
                                    <m:r>
                                      <a:rPr kumimoji="1" lang="en-US" altLang="ja-JP" sz="2400" b="0" i="1" smtClean="0">
                                        <a:latin typeface="Cambria Math" panose="02040503050406030204" pitchFamily="18" charset="0"/>
                                      </a:rPr>
                                      <m:t>𝑅</m:t>
                                    </m:r>
                                  </m:e>
                                  <m:sub>
                                    <m:r>
                                      <a:rPr kumimoji="1" lang="en-US" altLang="ja-JP" sz="2400" b="0" i="1" smtClean="0">
                                        <a:latin typeface="Cambria Math" panose="02040503050406030204" pitchFamily="18" charset="0"/>
                                      </a:rPr>
                                      <m:t>𝑎</m:t>
                                    </m:r>
                                  </m:sub>
                                </m:sSub>
                              </m:sup>
                              <m:e>
                                <m:sSubSup>
                                  <m:sSubSupPr>
                                    <m:ctrlPr>
                                      <a:rPr kumimoji="1" lang="en-US" altLang="ja-JP" sz="2400" b="0" i="1" smtClean="0">
                                        <a:latin typeface="Cambria Math" charset="0"/>
                                      </a:rPr>
                                    </m:ctrlPr>
                                  </m:sSubSupPr>
                                  <m:e>
                                    <m:r>
                                      <a:rPr kumimoji="1" lang="ja-JP" altLang="en-US" sz="2400" b="0" i="1" smtClean="0">
                                        <a:latin typeface="Cambria Math" panose="02040503050406030204" pitchFamily="18" charset="0"/>
                                      </a:rPr>
                                      <m:t>𝜎</m:t>
                                    </m:r>
                                  </m:e>
                                  <m:sub>
                                    <m:r>
                                      <a:rPr kumimoji="1" lang="en-US" altLang="ja-JP" sz="2400" b="0" i="1" smtClean="0">
                                        <a:latin typeface="Cambria Math" panose="02040503050406030204" pitchFamily="18" charset="0"/>
                                      </a:rPr>
                                      <m:t>𝑎</m:t>
                                    </m:r>
                                    <m:r>
                                      <a:rPr kumimoji="1" lang="en-US" altLang="ja-JP" sz="2400" b="0" i="1" smtClean="0">
                                        <a:latin typeface="Cambria Math" panose="02040503050406030204" pitchFamily="18" charset="0"/>
                                      </a:rPr>
                                      <m:t>,</m:t>
                                    </m:r>
                                    <m:r>
                                      <a:rPr kumimoji="1" lang="en-US" altLang="ja-JP" sz="2400" b="0" i="1" smtClean="0">
                                        <a:latin typeface="Cambria Math" panose="02040503050406030204" pitchFamily="18" charset="0"/>
                                      </a:rPr>
                                      <m:t>𝑟</m:t>
                                    </m:r>
                                  </m:sub>
                                  <m:sup>
                                    <m:r>
                                      <a:rPr kumimoji="1" lang="en-US" altLang="ja-JP" sz="2400" b="0" i="1" smtClean="0">
                                        <a:latin typeface="Cambria Math" panose="02040503050406030204" pitchFamily="18" charset="0"/>
                                      </a:rPr>
                                      <m:t>2</m:t>
                                    </m:r>
                                  </m:sup>
                                </m:sSubSup>
                                <m:sSub>
                                  <m:sSubPr>
                                    <m:ctrlPr>
                                      <a:rPr kumimoji="1" lang="en-US" altLang="ja-JP" sz="2400" b="0" i="1" smtClean="0">
                                        <a:latin typeface="Cambria Math" charset="0"/>
                                      </a:rPr>
                                    </m:ctrlPr>
                                  </m:sSubPr>
                                  <m:e>
                                    <m:r>
                                      <a:rPr kumimoji="1" lang="en-US" altLang="ja-JP" sz="2400" b="0" i="1" smtClean="0">
                                        <a:latin typeface="Cambria Math" panose="02040503050406030204" pitchFamily="18" charset="0"/>
                                      </a:rPr>
                                      <m:t>𝐺</m:t>
                                    </m:r>
                                  </m:e>
                                  <m:sub>
                                    <m:r>
                                      <a:rPr kumimoji="1" lang="en-US" altLang="ja-JP" sz="2400" b="0" i="1" smtClean="0">
                                        <a:latin typeface="Cambria Math" panose="02040503050406030204" pitchFamily="18" charset="0"/>
                                      </a:rPr>
                                      <m:t>𝑖</m:t>
                                    </m:r>
                                    <m:r>
                                      <a:rPr kumimoji="1" lang="en-US" altLang="ja-JP" sz="2400" b="0" i="1" smtClean="0">
                                        <a:latin typeface="Cambria Math" panose="02040503050406030204" pitchFamily="18" charset="0"/>
                                      </a:rPr>
                                      <m:t>−1−</m:t>
                                    </m:r>
                                    <m:r>
                                      <a:rPr kumimoji="1" lang="en-US" altLang="ja-JP" sz="2400" b="0" i="1" smtClean="0">
                                        <a:latin typeface="Cambria Math" panose="02040503050406030204" pitchFamily="18" charset="0"/>
                                      </a:rPr>
                                      <m:t>𝑗</m:t>
                                    </m:r>
                                  </m:sub>
                                </m:sSub>
                                <m:sSub>
                                  <m:sSubPr>
                                    <m:ctrlPr>
                                      <a:rPr kumimoji="1" lang="en-US" altLang="ja-JP" sz="2400" b="0" i="1" smtClean="0">
                                        <a:latin typeface="Cambria Math" charset="0"/>
                                      </a:rPr>
                                    </m:ctrlPr>
                                  </m:sSubPr>
                                  <m:e>
                                    <m:r>
                                      <a:rPr kumimoji="1" lang="en-US" altLang="ja-JP" sz="2400" b="0" i="1" smtClean="0">
                                        <a:latin typeface="Cambria Math" panose="02040503050406030204" pitchFamily="18" charset="0"/>
                                      </a:rPr>
                                      <m:t>𝐴</m:t>
                                    </m:r>
                                  </m:e>
                                  <m:sub>
                                    <m:r>
                                      <a:rPr kumimoji="1" lang="en-US" altLang="ja-JP" sz="2400" b="0" i="1" smtClean="0">
                                        <a:latin typeface="Cambria Math" panose="02040503050406030204" pitchFamily="18" charset="0"/>
                                      </a:rPr>
                                      <m:t>𝑟</m:t>
                                    </m:r>
                                  </m:sub>
                                </m:sSub>
                              </m:e>
                            </m:nary>
                            <m:sSub>
                              <m:sSubPr>
                                <m:ctrlPr>
                                  <a:rPr kumimoji="1" lang="en-US" altLang="ja-JP" sz="2400" b="0" i="1" smtClean="0">
                                    <a:solidFill>
                                      <a:srgbClr val="FF0000"/>
                                    </a:solidFill>
                                    <a:latin typeface="Cambria Math" charset="0"/>
                                  </a:rPr>
                                </m:ctrlPr>
                              </m:sSubPr>
                              <m:e>
                                <m:r>
                                  <a:rPr kumimoji="1" lang="en-US" altLang="ja-JP" sz="2400" b="0" i="1" smtClean="0">
                                    <a:solidFill>
                                      <a:srgbClr val="FF0000"/>
                                    </a:solidFill>
                                    <a:latin typeface="Cambria Math" panose="02040503050406030204" pitchFamily="18" charset="0"/>
                                  </a:rPr>
                                  <m:t>𝑌</m:t>
                                </m:r>
                              </m:e>
                              <m:sub>
                                <m:r>
                                  <a:rPr kumimoji="1" lang="en-US" altLang="ja-JP" sz="2400" b="0" i="1" smtClean="0">
                                    <a:solidFill>
                                      <a:srgbClr val="FF0000"/>
                                    </a:solidFill>
                                    <a:latin typeface="Cambria Math" panose="02040503050406030204" pitchFamily="18" charset="0"/>
                                  </a:rPr>
                                  <m:t>𝑗</m:t>
                                </m:r>
                              </m:sub>
                            </m:sSub>
                            <m:sSubSup>
                              <m:sSubSupPr>
                                <m:ctrlPr>
                                  <a:rPr kumimoji="1" lang="en-US" altLang="ja-JP" sz="2400" b="0" i="1" smtClean="0">
                                    <a:latin typeface="Cambria Math" charset="0"/>
                                  </a:rPr>
                                </m:ctrlPr>
                              </m:sSubSupPr>
                              <m:e>
                                <m:r>
                                  <a:rPr kumimoji="1" lang="en-US" altLang="ja-JP" sz="2400" b="0" i="1" smtClean="0">
                                    <a:latin typeface="Cambria Math" panose="02040503050406030204" pitchFamily="18" charset="0"/>
                                  </a:rPr>
                                  <m:t>𝐴</m:t>
                                </m:r>
                              </m:e>
                              <m:sub>
                                <m:r>
                                  <a:rPr kumimoji="1" lang="en-US" altLang="ja-JP" sz="2400" b="0" i="1" smtClean="0">
                                    <a:latin typeface="Cambria Math" panose="02040503050406030204" pitchFamily="18" charset="0"/>
                                  </a:rPr>
                                  <m:t>𝑟</m:t>
                                </m:r>
                              </m:sub>
                              <m:sup>
                                <m:r>
                                  <a:rPr kumimoji="1" lang="en-US" altLang="ja-JP" sz="2400" b="0" i="1" smtClean="0">
                                    <a:latin typeface="Cambria Math" panose="02040503050406030204" pitchFamily="18" charset="0"/>
                                  </a:rPr>
                                  <m:t>𝑇</m:t>
                                </m:r>
                              </m:sup>
                            </m:sSubSup>
                            <m:sSubSup>
                              <m:sSubSupPr>
                                <m:ctrlPr>
                                  <a:rPr kumimoji="1" lang="en-US" altLang="ja-JP" sz="2400" b="0" i="1" smtClean="0">
                                    <a:latin typeface="Cambria Math" charset="0"/>
                                  </a:rPr>
                                </m:ctrlPr>
                              </m:sSubSupPr>
                              <m:e>
                                <m:r>
                                  <a:rPr kumimoji="1" lang="en-US" altLang="ja-JP" sz="2400" b="0" i="1" smtClean="0">
                                    <a:latin typeface="Cambria Math" panose="02040503050406030204" pitchFamily="18" charset="0"/>
                                  </a:rPr>
                                  <m:t>𝐺</m:t>
                                </m:r>
                              </m:e>
                              <m:sub>
                                <m:r>
                                  <a:rPr kumimoji="1" lang="en-US" altLang="ja-JP" sz="2400" b="0" i="1" smtClean="0">
                                    <a:latin typeface="Cambria Math" panose="02040503050406030204" pitchFamily="18" charset="0"/>
                                  </a:rPr>
                                  <m:t>𝑖</m:t>
                                </m:r>
                                <m:r>
                                  <a:rPr kumimoji="1" lang="en-US" altLang="ja-JP" sz="2400" b="0" i="1" smtClean="0">
                                    <a:latin typeface="Cambria Math" panose="02040503050406030204" pitchFamily="18" charset="0"/>
                                  </a:rPr>
                                  <m:t>−1−</m:t>
                                </m:r>
                                <m:r>
                                  <a:rPr kumimoji="1" lang="en-US" altLang="ja-JP" sz="2400" b="0" i="1" smtClean="0">
                                    <a:latin typeface="Cambria Math" panose="02040503050406030204" pitchFamily="18" charset="0"/>
                                  </a:rPr>
                                  <m:t>𝑗</m:t>
                                </m:r>
                              </m:sub>
                              <m:sup>
                                <m:r>
                                  <a:rPr kumimoji="1" lang="en-US" altLang="ja-JP" sz="2400" b="0" i="1" smtClean="0">
                                    <a:latin typeface="Cambria Math" panose="02040503050406030204" pitchFamily="18" charset="0"/>
                                  </a:rPr>
                                  <m:t>𝑇</m:t>
                                </m:r>
                              </m:sup>
                            </m:sSubSup>
                            <m:r>
                              <a:rPr kumimoji="1" lang="en-US" altLang="ja-JP" sz="2400" b="0" i="1" smtClean="0">
                                <a:latin typeface="Cambria Math" panose="02040503050406030204" pitchFamily="18" charset="0"/>
                              </a:rPr>
                              <m:t>=0</m:t>
                            </m:r>
                          </m:e>
                        </m:nary>
                      </m:oMath>
                    </m:oMathPara>
                  </a14:m>
                  <a:endParaRPr kumimoji="1" lang="ja-JP" altLang="en-US" sz="2400" dirty="0"/>
                </a:p>
              </p:txBody>
            </p:sp>
          </mc:Choice>
          <mc:Fallback xmlns="">
            <p:sp>
              <p:nvSpPr>
                <p:cNvPr id="7" name="テキスト ボックス 6"/>
                <p:cNvSpPr txBox="1">
                  <a:spLocks noRot="1" noChangeAspect="1" noMove="1" noResize="1" noEditPoints="1" noAdjustHandles="1" noChangeArrowheads="1" noChangeShapeType="1" noTextEdit="1"/>
                </p:cNvSpPr>
                <p:nvPr/>
              </p:nvSpPr>
              <p:spPr>
                <a:xfrm>
                  <a:off x="1218667" y="3379547"/>
                  <a:ext cx="6734472" cy="1093120"/>
                </a:xfrm>
                <a:prstGeom prst="rect">
                  <a:avLst/>
                </a:prstGeom>
                <a:blipFill rotWithShape="0">
                  <a:blip r:embed="rId8"/>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8" name="テキスト ボックス 7"/>
                <p:cNvSpPr txBox="1"/>
                <p:nvPr/>
              </p:nvSpPr>
              <p:spPr>
                <a:xfrm>
                  <a:off x="440858" y="4888471"/>
                  <a:ext cx="7772999" cy="446801"/>
                </a:xfrm>
                <a:prstGeom prst="rect">
                  <a:avLst/>
                </a:prstGeom>
                <a:noFill/>
              </p:spPr>
              <p:txBody>
                <a:bodyPr wrap="none" rtlCol="0">
                  <a:spAutoFit/>
                </a:bodyPr>
                <a:lstStyle/>
                <a:p>
                  <a:r>
                    <a:rPr lang="ja-JP" altLang="en-US" sz="2400" dirty="0" smtClean="0"/>
                    <a:t>を満たす正定行列 </a:t>
                  </a:r>
                  <a14:m>
                    <m:oMath xmlns:m="http://schemas.openxmlformats.org/officeDocument/2006/math">
                      <m:r>
                        <a:rPr lang="en-US" altLang="ja-JP" sz="2400" b="0" i="1" smtClean="0">
                          <a:solidFill>
                            <a:srgbClr val="FF0000"/>
                          </a:solidFill>
                          <a:latin typeface="Cambria Math" panose="02040503050406030204" pitchFamily="18" charset="0"/>
                        </a:rPr>
                        <m:t>𝑋</m:t>
                      </m:r>
                    </m:oMath>
                  </a14:m>
                  <a:r>
                    <a:rPr kumimoji="1" lang="ja-JP" altLang="en-US" sz="2400" dirty="0" smtClean="0"/>
                    <a:t> と半正定行列 </a:t>
                  </a:r>
                  <a14:m>
                    <m:oMath xmlns:m="http://schemas.openxmlformats.org/officeDocument/2006/math">
                      <m:sSub>
                        <m:sSubPr>
                          <m:ctrlPr>
                            <a:rPr kumimoji="1" lang="en-US" altLang="ja-JP" sz="2400" b="0" i="1" smtClean="0">
                              <a:solidFill>
                                <a:srgbClr val="FF0000"/>
                              </a:solidFill>
                              <a:latin typeface="Cambria Math" charset="0"/>
                            </a:rPr>
                          </m:ctrlPr>
                        </m:sSubPr>
                        <m:e>
                          <m:r>
                            <a:rPr kumimoji="1" lang="en-US" altLang="ja-JP" sz="2400" b="0" i="1" smtClean="0">
                              <a:solidFill>
                                <a:srgbClr val="FF0000"/>
                              </a:solidFill>
                              <a:latin typeface="Cambria Math" panose="02040503050406030204" pitchFamily="18" charset="0"/>
                            </a:rPr>
                            <m:t>𝑌</m:t>
                          </m:r>
                        </m:e>
                        <m:sub>
                          <m:r>
                            <a:rPr kumimoji="1" lang="en-US" altLang="ja-JP" sz="2400" b="0" i="1" smtClean="0">
                              <a:solidFill>
                                <a:srgbClr val="FF0000"/>
                              </a:solidFill>
                              <a:latin typeface="Cambria Math" panose="02040503050406030204" pitchFamily="18" charset="0"/>
                            </a:rPr>
                            <m:t>𝑖</m:t>
                          </m:r>
                        </m:sub>
                      </m:sSub>
                    </m:oMath>
                  </a14:m>
                  <a:r>
                    <a:rPr kumimoji="1" lang="ja-JP" altLang="en-US" sz="2400" dirty="0" smtClean="0"/>
                    <a:t> が存在することである</a:t>
                  </a:r>
                  <a:r>
                    <a:rPr kumimoji="1" lang="en-US" altLang="ja-JP" sz="2400" dirty="0" smtClean="0"/>
                    <a:t>.</a:t>
                  </a:r>
                  <a:endParaRPr kumimoji="1" lang="ja-JP" altLang="en-US" sz="2400" dirty="0"/>
                </a:p>
              </p:txBody>
            </p:sp>
          </mc:Choice>
          <mc:Fallback xmlns="">
            <p:sp>
              <p:nvSpPr>
                <p:cNvPr id="8" name="テキスト ボックス 7"/>
                <p:cNvSpPr txBox="1">
                  <a:spLocks noRot="1" noChangeAspect="1" noMove="1" noResize="1" noEditPoints="1" noAdjustHandles="1" noChangeArrowheads="1" noChangeShapeType="1" noTextEdit="1"/>
                </p:cNvSpPr>
                <p:nvPr/>
              </p:nvSpPr>
              <p:spPr>
                <a:xfrm>
                  <a:off x="440858" y="4888471"/>
                  <a:ext cx="7772999" cy="446801"/>
                </a:xfrm>
                <a:prstGeom prst="rect">
                  <a:avLst/>
                </a:prstGeom>
                <a:blipFill rotWithShape="0">
                  <a:blip r:embed="rId9"/>
                  <a:stretch>
                    <a:fillRect l="-1229" t="-15789" r="-154" b="-30263"/>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9" name="テキスト ボックス 8"/>
                <p:cNvSpPr txBox="1"/>
                <p:nvPr/>
              </p:nvSpPr>
              <p:spPr>
                <a:xfrm>
                  <a:off x="5500160" y="4475202"/>
                  <a:ext cx="2536528"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400" b="0" i="1" smtClean="0">
                            <a:latin typeface="Cambria Math" panose="02040503050406030204" pitchFamily="18" charset="0"/>
                          </a:rPr>
                          <m:t>𝑖</m:t>
                        </m:r>
                        <m:r>
                          <a:rPr kumimoji="1" lang="en-US" altLang="ja-JP" sz="2400" b="0" i="1" smtClean="0">
                            <a:latin typeface="Cambria Math" panose="02040503050406030204" pitchFamily="18" charset="0"/>
                          </a:rPr>
                          <m:t>=0, 1, 2, …, </m:t>
                        </m:r>
                        <m:r>
                          <a:rPr kumimoji="1" lang="en-US" altLang="ja-JP" sz="2400" b="0" i="1" smtClean="0">
                            <a:latin typeface="Cambria Math" panose="02040503050406030204" pitchFamily="18" charset="0"/>
                          </a:rPr>
                          <m:t>h</m:t>
                        </m:r>
                        <m:r>
                          <a:rPr kumimoji="1" lang="en-US" altLang="ja-JP" sz="2400" b="0" i="1" smtClean="0">
                            <a:latin typeface="Cambria Math" panose="02040503050406030204" pitchFamily="18" charset="0"/>
                          </a:rPr>
                          <m:t>−1</m:t>
                        </m:r>
                      </m:oMath>
                    </m:oMathPara>
                  </a14:m>
                  <a:endParaRPr kumimoji="1" lang="ja-JP" altLang="en-US" sz="2400" dirty="0"/>
                </a:p>
              </p:txBody>
            </p:sp>
          </mc:Choice>
          <mc:Fallback xmlns="">
            <p:sp>
              <p:nvSpPr>
                <p:cNvPr id="9" name="テキスト ボックス 8"/>
                <p:cNvSpPr txBox="1">
                  <a:spLocks noRot="1" noChangeAspect="1" noMove="1" noResize="1" noEditPoints="1" noAdjustHandles="1" noChangeArrowheads="1" noChangeShapeType="1" noTextEdit="1"/>
                </p:cNvSpPr>
                <p:nvPr/>
              </p:nvSpPr>
              <p:spPr>
                <a:xfrm>
                  <a:off x="5500160" y="4475202"/>
                  <a:ext cx="2536528" cy="369332"/>
                </a:xfrm>
                <a:prstGeom prst="rect">
                  <a:avLst/>
                </a:prstGeom>
                <a:blipFill rotWithShape="0">
                  <a:blip r:embed="rId5"/>
                  <a:stretch>
                    <a:fillRect l="-2163" r="-2644" b="-6557"/>
                  </a:stretch>
                </a:blipFill>
              </p:spPr>
              <p:txBody>
                <a:bodyPr/>
                <a:lstStyle/>
                <a:p>
                  <a:r>
                    <a:rPr lang="ja-JP" altLang="en-US">
                      <a:noFill/>
                    </a:rPr>
                    <a:t> </a:t>
                  </a:r>
                </a:p>
              </p:txBody>
            </p:sp>
          </mc:Fallback>
        </mc:AlternateContent>
      </p:grpSp>
      <p:sp>
        <p:nvSpPr>
          <p:cNvPr id="15" name="スライド番号プレースホルダー 14"/>
          <p:cNvSpPr>
            <a:spLocks noGrp="1"/>
          </p:cNvSpPr>
          <p:nvPr>
            <p:ph type="sldNum" sz="quarter" idx="12"/>
          </p:nvPr>
        </p:nvSpPr>
        <p:spPr/>
        <p:txBody>
          <a:bodyPr/>
          <a:lstStyle/>
          <a:p>
            <a:fld id="{8C6ED81D-0F42-4F3B-95CB-FC91357ABC7F}" type="slidenum">
              <a:rPr kumimoji="1" lang="ja-JP" altLang="en-US" smtClean="0"/>
              <a:t>11</a:t>
            </a:fld>
            <a:endParaRPr kumimoji="1" lang="ja-JP" altLang="en-US"/>
          </a:p>
        </p:txBody>
      </p:sp>
      <p:sp>
        <p:nvSpPr>
          <p:cNvPr id="17" name="テキスト ボックス 16"/>
          <p:cNvSpPr txBox="1"/>
          <p:nvPr/>
        </p:nvSpPr>
        <p:spPr>
          <a:xfrm>
            <a:off x="248925" y="5631580"/>
            <a:ext cx="492443" cy="500009"/>
          </a:xfrm>
          <a:prstGeom prst="rect">
            <a:avLst/>
          </a:prstGeom>
          <a:noFill/>
        </p:spPr>
        <p:txBody>
          <a:bodyPr wrap="none" rtlCol="0">
            <a:spAutoFit/>
          </a:bodyPr>
          <a:lstStyle/>
          <a:p>
            <a:pPr>
              <a:lnSpc>
                <a:spcPct val="120000"/>
              </a:lnSpc>
            </a:pPr>
            <a:r>
              <a:rPr lang="en-US" altLang="ja-JP" sz="2400" dirty="0"/>
              <a:t>※</a:t>
            </a:r>
            <a:endParaRPr kumimoji="1" lang="ja-JP" altLang="en-US" sz="2400" dirty="0"/>
          </a:p>
        </p:txBody>
      </p:sp>
      <mc:AlternateContent xmlns:mc="http://schemas.openxmlformats.org/markup-compatibility/2006" xmlns:a14="http://schemas.microsoft.com/office/drawing/2010/main">
        <mc:Choice Requires="a14">
          <p:sp>
            <p:nvSpPr>
              <p:cNvPr id="18" name="テキスト ボックス 17"/>
              <p:cNvSpPr txBox="1"/>
              <p:nvPr/>
            </p:nvSpPr>
            <p:spPr>
              <a:xfrm>
                <a:off x="741369" y="5607563"/>
                <a:ext cx="7837482" cy="998222"/>
              </a:xfrm>
              <a:prstGeom prst="rect">
                <a:avLst/>
              </a:prstGeom>
              <a:noFill/>
            </p:spPr>
            <p:txBody>
              <a:bodyPr wrap="square" rtlCol="0">
                <a:spAutoFit/>
              </a:bodyPr>
              <a:lstStyle/>
              <a:p>
                <a:pPr>
                  <a:lnSpc>
                    <a:spcPct val="120000"/>
                  </a:lnSpc>
                </a:pPr>
                <a14:m>
                  <m:oMath xmlns:m="http://schemas.openxmlformats.org/officeDocument/2006/math">
                    <m:sSub>
                      <m:sSubPr>
                        <m:ctrlPr>
                          <a:rPr kumimoji="1" lang="en-US" altLang="ja-JP" sz="2400" b="0" i="1" smtClean="0">
                            <a:latin typeface="Cambria Math" charset="0"/>
                          </a:rPr>
                        </m:ctrlPr>
                      </m:sSubPr>
                      <m:e>
                        <m:r>
                          <a:rPr kumimoji="1" lang="en-US" altLang="ja-JP" sz="2400" b="0" i="1" smtClean="0">
                            <a:latin typeface="Cambria Math" panose="02040503050406030204" pitchFamily="18" charset="0"/>
                          </a:rPr>
                          <m:t>𝜎</m:t>
                        </m:r>
                      </m:e>
                      <m:sub>
                        <m:r>
                          <a:rPr kumimoji="1" lang="en-US" altLang="ja-JP" sz="2400" b="0" i="1" smtClean="0">
                            <a:latin typeface="Cambria Math" panose="02040503050406030204" pitchFamily="18" charset="0"/>
                          </a:rPr>
                          <m:t>𝑎</m:t>
                        </m:r>
                        <m:r>
                          <a:rPr kumimoji="1" lang="en-US" altLang="ja-JP" sz="2400" b="0" i="1" smtClean="0">
                            <a:latin typeface="Cambria Math" panose="02040503050406030204" pitchFamily="18" charset="0"/>
                          </a:rPr>
                          <m:t>,</m:t>
                        </m:r>
                        <m:r>
                          <a:rPr kumimoji="1" lang="en-US" altLang="ja-JP" sz="2400" b="0" i="1" smtClean="0">
                            <a:latin typeface="Cambria Math" panose="02040503050406030204" pitchFamily="18" charset="0"/>
                          </a:rPr>
                          <m:t>𝑟</m:t>
                        </m:r>
                      </m:sub>
                    </m:sSub>
                    <m:r>
                      <a:rPr kumimoji="1" lang="en-US" altLang="ja-JP" sz="2400" b="0" i="1" smtClean="0">
                        <a:latin typeface="Cambria Math" panose="02040503050406030204" pitchFamily="18" charset="0"/>
                      </a:rPr>
                      <m:t>=0</m:t>
                    </m:r>
                  </m:oMath>
                </a14:m>
                <a:r>
                  <a:rPr kumimoji="1" lang="ja-JP" altLang="en-US" sz="2400" dirty="0" smtClean="0"/>
                  <a:t> とした場合，上記の条件は従来結果 </a:t>
                </a:r>
                <a14:m>
                  <m:oMath xmlns:m="http://schemas.openxmlformats.org/officeDocument/2006/math">
                    <m:r>
                      <a:rPr lang="en-US" altLang="ja-JP" sz="2400" i="1">
                        <a:latin typeface="Cambria Math" panose="02040503050406030204" pitchFamily="18" charset="0"/>
                      </a:rPr>
                      <m:t>𝜌</m:t>
                    </m:r>
                    <m:d>
                      <m:dPr>
                        <m:ctrlPr>
                          <a:rPr lang="en-US" altLang="ja-JP" sz="2400" i="1">
                            <a:latin typeface="Cambria Math" charset="0"/>
                          </a:rPr>
                        </m:ctrlPr>
                      </m:dPr>
                      <m:e>
                        <m:sSub>
                          <m:sSubPr>
                            <m:ctrlPr>
                              <a:rPr lang="en-US" altLang="ja-JP" sz="2400" i="1">
                                <a:latin typeface="Cambria Math" charset="0"/>
                              </a:rPr>
                            </m:ctrlPr>
                          </m:sSubPr>
                          <m:e>
                            <m:r>
                              <a:rPr lang="en-US" altLang="ja-JP" sz="2400" i="1">
                                <a:latin typeface="Cambria Math" panose="02040503050406030204" pitchFamily="18" charset="0"/>
                              </a:rPr>
                              <m:t>𝐹</m:t>
                            </m:r>
                          </m:e>
                          <m:sub>
                            <m:r>
                              <a:rPr lang="en-US" altLang="ja-JP" sz="2400" i="1">
                                <a:latin typeface="Cambria Math" panose="02040503050406030204" pitchFamily="18" charset="0"/>
                              </a:rPr>
                              <m:t>h</m:t>
                            </m:r>
                          </m:sub>
                        </m:sSub>
                      </m:e>
                    </m:d>
                    <m:r>
                      <a:rPr lang="en-US" altLang="ja-JP" sz="2400" i="1">
                        <a:latin typeface="Cambria Math" panose="02040503050406030204" pitchFamily="18" charset="0"/>
                      </a:rPr>
                      <m:t>&lt;1</m:t>
                    </m:r>
                  </m:oMath>
                </a14:m>
                <a:r>
                  <a:rPr kumimoji="1" lang="ja-JP" altLang="en-US" sz="2400" dirty="0" smtClean="0"/>
                  <a:t> に帰着する．</a:t>
                </a:r>
                <a:endParaRPr kumimoji="1" lang="ja-JP" altLang="en-US" sz="2400" dirty="0"/>
              </a:p>
            </p:txBody>
          </p:sp>
        </mc:Choice>
        <mc:Fallback xmlns="">
          <p:sp>
            <p:nvSpPr>
              <p:cNvPr id="18" name="テキスト ボックス 17"/>
              <p:cNvSpPr txBox="1">
                <a:spLocks noRot="1" noChangeAspect="1" noMove="1" noResize="1" noEditPoints="1" noAdjustHandles="1" noChangeArrowheads="1" noChangeShapeType="1" noTextEdit="1"/>
              </p:cNvSpPr>
              <p:nvPr/>
            </p:nvSpPr>
            <p:spPr>
              <a:xfrm>
                <a:off x="741369" y="5607563"/>
                <a:ext cx="7837482" cy="998222"/>
              </a:xfrm>
              <a:prstGeom prst="rect">
                <a:avLst/>
              </a:prstGeom>
              <a:blipFill rotWithShape="0">
                <a:blip r:embed="rId6"/>
                <a:stretch>
                  <a:fillRect l="-1245" t="-2439" b="-6707"/>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32791812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180000"/>
            <a:ext cx="2501006" cy="646331"/>
          </a:xfrm>
          <a:prstGeom prst="rect">
            <a:avLst/>
          </a:prstGeom>
          <a:noFill/>
        </p:spPr>
        <p:txBody>
          <a:bodyPr wrap="none" rtlCol="0">
            <a:spAutoFit/>
          </a:bodyPr>
          <a:lstStyle/>
          <a:p>
            <a:r>
              <a:rPr kumimoji="1" lang="ja-JP" altLang="en-US" sz="3600" b="1" u="sng" dirty="0" smtClean="0"/>
              <a:t>発表の流れ</a:t>
            </a:r>
            <a:endParaRPr kumimoji="1" lang="ja-JP" altLang="en-US" sz="3600" b="1" u="sng" dirty="0"/>
          </a:p>
        </p:txBody>
      </p:sp>
      <p:sp>
        <p:nvSpPr>
          <p:cNvPr id="3" name="テキスト ボックス 2"/>
          <p:cNvSpPr txBox="1"/>
          <p:nvPr/>
        </p:nvSpPr>
        <p:spPr>
          <a:xfrm>
            <a:off x="613774" y="937641"/>
            <a:ext cx="1117614" cy="523220"/>
          </a:xfrm>
          <a:prstGeom prst="rect">
            <a:avLst/>
          </a:prstGeom>
          <a:noFill/>
        </p:spPr>
        <p:txBody>
          <a:bodyPr wrap="none" rtlCol="0">
            <a:spAutoFit/>
          </a:bodyPr>
          <a:lstStyle/>
          <a:p>
            <a:r>
              <a:rPr kumimoji="1" lang="ja-JP" altLang="en-US" sz="2800" b="1" dirty="0" smtClean="0">
                <a:solidFill>
                  <a:schemeClr val="bg2"/>
                </a:solidFill>
                <a:latin typeface="+mn-ea"/>
              </a:rPr>
              <a:t>◦ </a:t>
            </a:r>
            <a:r>
              <a:rPr lang="ja-JP" altLang="en-US" sz="2800" b="1" dirty="0">
                <a:solidFill>
                  <a:schemeClr val="bg2"/>
                </a:solidFill>
                <a:latin typeface="+mn-ea"/>
              </a:rPr>
              <a:t>背景</a:t>
            </a:r>
            <a:endParaRPr kumimoji="1" lang="ja-JP" altLang="en-US" sz="2800" b="1" dirty="0">
              <a:solidFill>
                <a:schemeClr val="bg2"/>
              </a:solidFill>
              <a:latin typeface="+mn-ea"/>
            </a:endParaRPr>
          </a:p>
        </p:txBody>
      </p:sp>
      <p:sp>
        <p:nvSpPr>
          <p:cNvPr id="5" name="テキスト ボックス 4"/>
          <p:cNvSpPr txBox="1"/>
          <p:nvPr/>
        </p:nvSpPr>
        <p:spPr>
          <a:xfrm>
            <a:off x="633810" y="3538705"/>
            <a:ext cx="6532558" cy="523220"/>
          </a:xfrm>
          <a:prstGeom prst="rect">
            <a:avLst/>
          </a:prstGeom>
          <a:noFill/>
        </p:spPr>
        <p:txBody>
          <a:bodyPr wrap="none" rtlCol="0">
            <a:spAutoFit/>
          </a:bodyPr>
          <a:lstStyle/>
          <a:p>
            <a:r>
              <a:rPr kumimoji="1" lang="ja-JP" altLang="en-US" sz="2800" b="1" dirty="0" smtClean="0">
                <a:solidFill>
                  <a:schemeClr val="bg2"/>
                </a:solidFill>
              </a:rPr>
              <a:t>◦ </a:t>
            </a:r>
            <a:r>
              <a:rPr kumimoji="1" lang="en-US" altLang="ja-JP" sz="2800" b="1" dirty="0" smtClean="0">
                <a:solidFill>
                  <a:schemeClr val="bg2"/>
                </a:solidFill>
              </a:rPr>
              <a:t>MB-NCS </a:t>
            </a:r>
            <a:r>
              <a:rPr kumimoji="1" lang="ja-JP" altLang="en-US" sz="2800" b="1" dirty="0" err="1" smtClean="0">
                <a:solidFill>
                  <a:schemeClr val="bg2"/>
                </a:solidFill>
              </a:rPr>
              <a:t>の乗</a:t>
            </a:r>
            <a:r>
              <a:rPr kumimoji="1" lang="ja-JP" altLang="en-US" sz="2800" b="1" dirty="0" smtClean="0">
                <a:solidFill>
                  <a:schemeClr val="bg2"/>
                </a:solidFill>
              </a:rPr>
              <a:t>法的雑音のもとでの安定性</a:t>
            </a:r>
            <a:endParaRPr kumimoji="1" lang="ja-JP" altLang="en-US" sz="2800" b="1" dirty="0">
              <a:solidFill>
                <a:schemeClr val="bg2"/>
              </a:solidFill>
            </a:endParaRPr>
          </a:p>
        </p:txBody>
      </p:sp>
      <p:sp>
        <p:nvSpPr>
          <p:cNvPr id="9" name="テキスト ボックス 8"/>
          <p:cNvSpPr txBox="1"/>
          <p:nvPr/>
        </p:nvSpPr>
        <p:spPr>
          <a:xfrm>
            <a:off x="633810" y="5110075"/>
            <a:ext cx="1443024" cy="523220"/>
          </a:xfrm>
          <a:prstGeom prst="rect">
            <a:avLst/>
          </a:prstGeom>
          <a:noFill/>
        </p:spPr>
        <p:txBody>
          <a:bodyPr wrap="none" rtlCol="0">
            <a:spAutoFit/>
          </a:bodyPr>
          <a:lstStyle/>
          <a:p>
            <a:r>
              <a:rPr kumimoji="1" lang="ja-JP" altLang="en-US" sz="2800" b="1" dirty="0" smtClean="0">
                <a:solidFill>
                  <a:schemeClr val="bg2"/>
                </a:solidFill>
              </a:rPr>
              <a:t>◦ 数値例</a:t>
            </a:r>
            <a:endParaRPr kumimoji="1" lang="ja-JP" altLang="en-US" sz="2800" b="1" dirty="0">
              <a:solidFill>
                <a:schemeClr val="bg2"/>
              </a:solidFill>
            </a:endParaRPr>
          </a:p>
        </p:txBody>
      </p:sp>
      <p:sp>
        <p:nvSpPr>
          <p:cNvPr id="10" name="テキスト ボックス 9"/>
          <p:cNvSpPr txBox="1"/>
          <p:nvPr/>
        </p:nvSpPr>
        <p:spPr>
          <a:xfrm>
            <a:off x="633810" y="5895761"/>
            <a:ext cx="1088760" cy="523220"/>
          </a:xfrm>
          <a:prstGeom prst="rect">
            <a:avLst/>
          </a:prstGeom>
          <a:noFill/>
        </p:spPr>
        <p:txBody>
          <a:bodyPr wrap="none" rtlCol="0">
            <a:spAutoFit/>
          </a:bodyPr>
          <a:lstStyle/>
          <a:p>
            <a:r>
              <a:rPr kumimoji="1" lang="ja-JP" altLang="en-US" sz="2800" b="1" dirty="0" smtClean="0">
                <a:solidFill>
                  <a:schemeClr val="bg2"/>
                </a:solidFill>
              </a:rPr>
              <a:t>◦ </a:t>
            </a:r>
            <a:r>
              <a:rPr lang="ja-JP" altLang="en-US" sz="2800" b="1" dirty="0">
                <a:solidFill>
                  <a:schemeClr val="bg2"/>
                </a:solidFill>
              </a:rPr>
              <a:t>結論</a:t>
            </a:r>
            <a:endParaRPr kumimoji="1" lang="ja-JP" altLang="en-US" sz="2800" b="1" dirty="0">
              <a:solidFill>
                <a:schemeClr val="bg2"/>
              </a:solidFill>
            </a:endParaRPr>
          </a:p>
        </p:txBody>
      </p:sp>
      <p:grpSp>
        <p:nvGrpSpPr>
          <p:cNvPr id="12" name="グループ化 11"/>
          <p:cNvGrpSpPr/>
          <p:nvPr/>
        </p:nvGrpSpPr>
        <p:grpSpPr>
          <a:xfrm>
            <a:off x="613774" y="1723326"/>
            <a:ext cx="6836472" cy="1552914"/>
            <a:chOff x="613774" y="1559561"/>
            <a:chExt cx="6836472" cy="1552914"/>
          </a:xfrm>
        </p:grpSpPr>
        <p:sp>
          <p:nvSpPr>
            <p:cNvPr id="4" name="テキスト ボックス 3"/>
            <p:cNvSpPr txBox="1"/>
            <p:nvPr/>
          </p:nvSpPr>
          <p:spPr>
            <a:xfrm>
              <a:off x="613774" y="1559561"/>
              <a:ext cx="1810111" cy="523220"/>
            </a:xfrm>
            <a:prstGeom prst="rect">
              <a:avLst/>
            </a:prstGeom>
            <a:noFill/>
          </p:spPr>
          <p:txBody>
            <a:bodyPr wrap="none" rtlCol="0">
              <a:spAutoFit/>
            </a:bodyPr>
            <a:lstStyle/>
            <a:p>
              <a:r>
                <a:rPr kumimoji="1" lang="ja-JP" altLang="en-US" sz="2800" b="1" dirty="0" smtClean="0">
                  <a:solidFill>
                    <a:schemeClr val="bg2"/>
                  </a:solidFill>
                </a:rPr>
                <a:t>◦ </a:t>
              </a:r>
              <a:r>
                <a:rPr lang="ja-JP" altLang="en-US" sz="2800" b="1" dirty="0" smtClean="0">
                  <a:solidFill>
                    <a:schemeClr val="bg2"/>
                  </a:solidFill>
                </a:rPr>
                <a:t>問題設定</a:t>
              </a:r>
              <a:endParaRPr kumimoji="1" lang="ja-JP" altLang="en-US" sz="2800" b="1" dirty="0">
                <a:solidFill>
                  <a:schemeClr val="bg2"/>
                </a:solidFill>
              </a:endParaRPr>
            </a:p>
          </p:txBody>
        </p:sp>
        <p:sp>
          <p:nvSpPr>
            <p:cNvPr id="6" name="テキスト ボックス 5"/>
            <p:cNvSpPr txBox="1"/>
            <p:nvPr/>
          </p:nvSpPr>
          <p:spPr>
            <a:xfrm>
              <a:off x="830036" y="2135963"/>
              <a:ext cx="6620210" cy="461665"/>
            </a:xfrm>
            <a:prstGeom prst="rect">
              <a:avLst/>
            </a:prstGeom>
            <a:noFill/>
          </p:spPr>
          <p:txBody>
            <a:bodyPr wrap="none" rtlCol="0">
              <a:spAutoFit/>
            </a:bodyPr>
            <a:lstStyle/>
            <a:p>
              <a:r>
                <a:rPr kumimoji="1" lang="en-US" altLang="ja-JP" sz="2400" dirty="0" smtClean="0">
                  <a:solidFill>
                    <a:schemeClr val="bg2"/>
                  </a:solidFill>
                </a:rPr>
                <a:t>Model Based Networked Control Systems (MB-NCS)</a:t>
              </a:r>
              <a:endParaRPr kumimoji="1" lang="ja-JP" altLang="en-US" sz="2400" dirty="0">
                <a:solidFill>
                  <a:schemeClr val="bg2"/>
                </a:solidFill>
              </a:endParaRPr>
            </a:p>
          </p:txBody>
        </p:sp>
        <p:sp>
          <p:nvSpPr>
            <p:cNvPr id="7" name="テキスト ボックス 6"/>
            <p:cNvSpPr txBox="1"/>
            <p:nvPr/>
          </p:nvSpPr>
          <p:spPr>
            <a:xfrm>
              <a:off x="830036" y="2650810"/>
              <a:ext cx="1723549" cy="461665"/>
            </a:xfrm>
            <a:prstGeom prst="rect">
              <a:avLst/>
            </a:prstGeom>
            <a:noFill/>
          </p:spPr>
          <p:txBody>
            <a:bodyPr wrap="none" rtlCol="0">
              <a:spAutoFit/>
            </a:bodyPr>
            <a:lstStyle/>
            <a:p>
              <a:r>
                <a:rPr lang="ja-JP" altLang="en-US" sz="2400" dirty="0" smtClean="0">
                  <a:solidFill>
                    <a:schemeClr val="bg2"/>
                  </a:solidFill>
                </a:rPr>
                <a:t>乗法的</a:t>
              </a:r>
              <a:r>
                <a:rPr lang="ja-JP" altLang="en-US" sz="2400" dirty="0">
                  <a:solidFill>
                    <a:schemeClr val="bg2"/>
                  </a:solidFill>
                </a:rPr>
                <a:t>雑音</a:t>
              </a:r>
              <a:endParaRPr kumimoji="1" lang="ja-JP" altLang="en-US" sz="2400" dirty="0">
                <a:solidFill>
                  <a:schemeClr val="bg2"/>
                </a:solidFill>
              </a:endParaRPr>
            </a:p>
          </p:txBody>
        </p:sp>
      </p:grpSp>
      <p:sp>
        <p:nvSpPr>
          <p:cNvPr id="15" name="テキスト ボックス 14"/>
          <p:cNvSpPr txBox="1"/>
          <p:nvPr/>
        </p:nvSpPr>
        <p:spPr>
          <a:xfrm>
            <a:off x="633810" y="4324390"/>
            <a:ext cx="6532558" cy="523220"/>
          </a:xfrm>
          <a:prstGeom prst="rect">
            <a:avLst/>
          </a:prstGeom>
          <a:noFill/>
        </p:spPr>
        <p:txBody>
          <a:bodyPr wrap="none" rtlCol="0">
            <a:spAutoFit/>
          </a:bodyPr>
          <a:lstStyle/>
          <a:p>
            <a:r>
              <a:rPr kumimoji="1" lang="ja-JP" altLang="en-US" sz="2800" b="1" dirty="0" smtClean="0"/>
              <a:t>◦ </a:t>
            </a:r>
            <a:r>
              <a:rPr kumimoji="1" lang="en-US" altLang="ja-JP" sz="2800" b="1" dirty="0" smtClean="0"/>
              <a:t>MB-NCS </a:t>
            </a:r>
            <a:r>
              <a:rPr kumimoji="1" lang="ja-JP" altLang="en-US" sz="2800" b="1" dirty="0" err="1" smtClean="0"/>
              <a:t>の乗</a:t>
            </a:r>
            <a:r>
              <a:rPr kumimoji="1" lang="ja-JP" altLang="en-US" sz="2800" b="1" dirty="0" smtClean="0"/>
              <a:t>法的雑音のもとでの安定化</a:t>
            </a:r>
            <a:endParaRPr kumimoji="1" lang="ja-JP" altLang="en-US" sz="2800" b="1" dirty="0"/>
          </a:p>
        </p:txBody>
      </p:sp>
      <p:sp>
        <p:nvSpPr>
          <p:cNvPr id="8" name="スライド番号プレースホルダー 7"/>
          <p:cNvSpPr>
            <a:spLocks noGrp="1"/>
          </p:cNvSpPr>
          <p:nvPr>
            <p:ph type="sldNum" sz="quarter" idx="12"/>
          </p:nvPr>
        </p:nvSpPr>
        <p:spPr/>
        <p:txBody>
          <a:bodyPr/>
          <a:lstStyle/>
          <a:p>
            <a:fld id="{F70A3C22-C9DF-4DB7-9348-79C01CFB5760}" type="slidenum">
              <a:rPr kumimoji="1" lang="ja-JP" altLang="en-US" smtClean="0"/>
              <a:t>12</a:t>
            </a:fld>
            <a:endParaRPr kumimoji="1" lang="ja-JP" altLang="en-US"/>
          </a:p>
        </p:txBody>
      </p:sp>
    </p:spTree>
    <p:extLst>
      <p:ext uri="{BB962C8B-B14F-4D97-AF65-F5344CB8AC3E}">
        <p14:creationId xmlns:p14="http://schemas.microsoft.com/office/powerpoint/2010/main" val="32427132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180000"/>
            <a:ext cx="2037737" cy="646331"/>
          </a:xfrm>
          <a:prstGeom prst="rect">
            <a:avLst/>
          </a:prstGeom>
          <a:noFill/>
        </p:spPr>
        <p:txBody>
          <a:bodyPr wrap="none" rtlCol="0">
            <a:spAutoFit/>
          </a:bodyPr>
          <a:lstStyle/>
          <a:p>
            <a:r>
              <a:rPr kumimoji="1" lang="ja-JP" altLang="en-US" sz="3600" b="1" u="sng" dirty="0" smtClean="0"/>
              <a:t>問題提起</a:t>
            </a:r>
            <a:endParaRPr kumimoji="1" lang="ja-JP" altLang="en-US" sz="3600" b="1" u="sng" dirty="0"/>
          </a:p>
        </p:txBody>
      </p:sp>
      <mc:AlternateContent xmlns:mc="http://schemas.openxmlformats.org/markup-compatibility/2006" xmlns:a14="http://schemas.microsoft.com/office/drawing/2010/main">
        <mc:Choice Requires="a14">
          <p:sp>
            <p:nvSpPr>
              <p:cNvPr id="3" name="角丸四角形 2"/>
              <p:cNvSpPr/>
              <p:nvPr/>
            </p:nvSpPr>
            <p:spPr>
              <a:xfrm>
                <a:off x="663878" y="1031390"/>
                <a:ext cx="7853819" cy="2187799"/>
              </a:xfrm>
              <a:prstGeom prst="roundRect">
                <a:avLst/>
              </a:prstGeom>
              <a:solidFill>
                <a:schemeClr val="accent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400" b="1" dirty="0" smtClean="0"/>
                  <a:t>定理</a:t>
                </a:r>
                <a:r>
                  <a:rPr kumimoji="1" lang="en-US" altLang="ja-JP" sz="4400" b="1" dirty="0" smtClean="0"/>
                  <a:t>1</a:t>
                </a:r>
                <a:r>
                  <a:rPr kumimoji="1" lang="ja-JP" altLang="en-US" sz="4400" b="1" dirty="0" smtClean="0"/>
                  <a:t>を満たすような</a:t>
                </a:r>
                <a:endParaRPr kumimoji="1" lang="en-US" altLang="ja-JP" sz="4400" b="1" dirty="0" smtClean="0"/>
              </a:p>
              <a:p>
                <a:pPr algn="ctr"/>
                <a:r>
                  <a:rPr kumimoji="1" lang="ja-JP" altLang="en-US" sz="4400" b="1" dirty="0" smtClean="0"/>
                  <a:t>フィードバックゲイン </a:t>
                </a:r>
                <a14:m>
                  <m:oMath xmlns:m="http://schemas.openxmlformats.org/officeDocument/2006/math">
                    <m:r>
                      <a:rPr kumimoji="1" lang="en-US" altLang="ja-JP" sz="4400" b="0" i="1" smtClean="0">
                        <a:latin typeface="Cambria Math" panose="02040503050406030204" pitchFamily="18" charset="0"/>
                      </a:rPr>
                      <m:t>𝐾</m:t>
                    </m:r>
                  </m:oMath>
                </a14:m>
                <a:r>
                  <a:rPr kumimoji="1" lang="ja-JP" altLang="en-US" sz="4400" b="1" dirty="0" smtClean="0"/>
                  <a:t> は？</a:t>
                </a:r>
                <a:endParaRPr kumimoji="1" lang="ja-JP" altLang="en-US" sz="4400" b="1" dirty="0"/>
              </a:p>
            </p:txBody>
          </p:sp>
        </mc:Choice>
        <mc:Fallback xmlns="">
          <p:sp>
            <p:nvSpPr>
              <p:cNvPr id="3" name="角丸四角形 2"/>
              <p:cNvSpPr>
                <a:spLocks noRot="1" noChangeAspect="1" noMove="1" noResize="1" noEditPoints="1" noAdjustHandles="1" noChangeArrowheads="1" noChangeShapeType="1" noTextEdit="1"/>
              </p:cNvSpPr>
              <p:nvPr/>
            </p:nvSpPr>
            <p:spPr>
              <a:xfrm>
                <a:off x="663878" y="1031390"/>
                <a:ext cx="7853819" cy="2187799"/>
              </a:xfrm>
              <a:prstGeom prst="roundRect">
                <a:avLst/>
              </a:prstGeom>
              <a:blipFill rotWithShape="0">
                <a:blip r:embed="rId2"/>
                <a:stretch>
                  <a:fillRect/>
                </a:stretch>
              </a:blipFill>
              <a:ln>
                <a:solidFill>
                  <a:schemeClr val="tx1"/>
                </a:solidFill>
              </a:ln>
            </p:spPr>
            <p:txBody>
              <a:bodyPr/>
              <a:lstStyle/>
              <a:p>
                <a:r>
                  <a:rPr lang="ja-JP" altLang="en-US">
                    <a:noFill/>
                  </a:rPr>
                  <a:t> </a:t>
                </a:r>
              </a:p>
            </p:txBody>
          </p:sp>
        </mc:Fallback>
      </mc:AlternateContent>
      <p:sp>
        <p:nvSpPr>
          <p:cNvPr id="4" name="テキスト ボックス 3"/>
          <p:cNvSpPr txBox="1"/>
          <p:nvPr/>
        </p:nvSpPr>
        <p:spPr>
          <a:xfrm>
            <a:off x="180000" y="3589167"/>
            <a:ext cx="1111202" cy="646331"/>
          </a:xfrm>
          <a:prstGeom prst="rect">
            <a:avLst/>
          </a:prstGeom>
          <a:noFill/>
        </p:spPr>
        <p:txBody>
          <a:bodyPr wrap="none" rtlCol="0">
            <a:spAutoFit/>
          </a:bodyPr>
          <a:lstStyle/>
          <a:p>
            <a:r>
              <a:rPr kumimoji="1" lang="ja-JP" altLang="en-US" sz="3600" b="1" u="sng" dirty="0" smtClean="0"/>
              <a:t>難点</a:t>
            </a:r>
            <a:endParaRPr kumimoji="1" lang="ja-JP" altLang="en-US" sz="3600" b="1" u="sng" dirty="0"/>
          </a:p>
        </p:txBody>
      </p:sp>
      <mc:AlternateContent xmlns:mc="http://schemas.openxmlformats.org/markup-compatibility/2006" xmlns:a14="http://schemas.microsoft.com/office/drawing/2010/main">
        <mc:Choice Requires="a14">
          <p:sp>
            <p:nvSpPr>
              <p:cNvPr id="9" name="テキスト ボックス 8"/>
              <p:cNvSpPr txBox="1"/>
              <p:nvPr/>
            </p:nvSpPr>
            <p:spPr>
              <a:xfrm>
                <a:off x="180000" y="4235498"/>
                <a:ext cx="8541569" cy="461665"/>
              </a:xfrm>
              <a:prstGeom prst="rect">
                <a:avLst/>
              </a:prstGeom>
              <a:noFill/>
            </p:spPr>
            <p:txBody>
              <a:bodyPr wrap="none" rtlCol="0">
                <a:spAutoFit/>
              </a:bodyPr>
              <a:lstStyle/>
              <a:p>
                <a14:m>
                  <m:oMath xmlns:m="http://schemas.openxmlformats.org/officeDocument/2006/math">
                    <m:r>
                      <a:rPr kumimoji="1" lang="en-US" altLang="ja-JP" sz="2400" b="0" i="1" smtClean="0">
                        <a:latin typeface="Cambria Math" panose="02040503050406030204" pitchFamily="18" charset="0"/>
                      </a:rPr>
                      <m:t>𝐾</m:t>
                    </m:r>
                  </m:oMath>
                </a14:m>
                <a:r>
                  <a:rPr kumimoji="1" lang="ja-JP" altLang="en-US" sz="2400" dirty="0" smtClean="0"/>
                  <a:t> を変数とみなすと、定理１の条件式は変数 </a:t>
                </a:r>
                <a14:m>
                  <m:oMath xmlns:m="http://schemas.openxmlformats.org/officeDocument/2006/math">
                    <m:r>
                      <a:rPr kumimoji="1" lang="en-US" altLang="ja-JP" sz="2400" b="0" i="1" smtClean="0">
                        <a:solidFill>
                          <a:srgbClr val="FF0000"/>
                        </a:solidFill>
                        <a:latin typeface="Cambria Math" panose="02040503050406030204" pitchFamily="18" charset="0"/>
                      </a:rPr>
                      <m:t>𝐾</m:t>
                    </m:r>
                    <m:r>
                      <a:rPr kumimoji="1" lang="en-US" altLang="ja-JP" sz="2400" b="0" i="1" smtClean="0">
                        <a:solidFill>
                          <a:srgbClr val="FF0000"/>
                        </a:solidFill>
                        <a:latin typeface="Cambria Math" panose="02040503050406030204" pitchFamily="18" charset="0"/>
                      </a:rPr>
                      <m:t>, </m:t>
                    </m:r>
                    <m:r>
                      <a:rPr kumimoji="1" lang="en-US" altLang="ja-JP" sz="2400" b="0" i="1" smtClean="0">
                        <a:solidFill>
                          <a:srgbClr val="FF0000"/>
                        </a:solidFill>
                        <a:latin typeface="Cambria Math" panose="02040503050406030204" pitchFamily="18" charset="0"/>
                      </a:rPr>
                      <m:t>𝑋</m:t>
                    </m:r>
                  </m:oMath>
                </a14:m>
                <a:r>
                  <a:rPr kumimoji="1" lang="ja-JP" altLang="en-US" sz="2400" dirty="0" smtClean="0"/>
                  <a:t> に関して非線形</a:t>
                </a:r>
                <a:endParaRPr kumimoji="1" lang="ja-JP" altLang="en-US" sz="2400" dirty="0"/>
              </a:p>
            </p:txBody>
          </p:sp>
        </mc:Choice>
        <mc:Fallback xmlns="">
          <p:sp>
            <p:nvSpPr>
              <p:cNvPr id="9" name="テキスト ボックス 8"/>
              <p:cNvSpPr txBox="1">
                <a:spLocks noRot="1" noChangeAspect="1" noMove="1" noResize="1" noEditPoints="1" noAdjustHandles="1" noChangeArrowheads="1" noChangeShapeType="1" noTextEdit="1"/>
              </p:cNvSpPr>
              <p:nvPr/>
            </p:nvSpPr>
            <p:spPr>
              <a:xfrm>
                <a:off x="180000" y="4235498"/>
                <a:ext cx="8541569" cy="461665"/>
              </a:xfrm>
              <a:prstGeom prst="rect">
                <a:avLst/>
              </a:prstGeom>
              <a:blipFill rotWithShape="0">
                <a:blip r:embed="rId4"/>
                <a:stretch>
                  <a:fillRect l="-214" t="-15789" r="-857" b="-23684"/>
                </a:stretch>
              </a:blipFill>
            </p:spPr>
            <p:txBody>
              <a:bodyPr/>
              <a:lstStyle/>
              <a:p>
                <a:r>
                  <a:rPr lang="ja-JP" altLang="en-US">
                    <a:noFill/>
                  </a:rPr>
                  <a:t> </a:t>
                </a:r>
              </a:p>
            </p:txBody>
          </p:sp>
        </mc:Fallback>
      </mc:AlternateContent>
      <p:sp>
        <p:nvSpPr>
          <p:cNvPr id="5" name="スライド番号プレースホルダー 4"/>
          <p:cNvSpPr>
            <a:spLocks noGrp="1"/>
          </p:cNvSpPr>
          <p:nvPr>
            <p:ph type="sldNum" sz="quarter" idx="12"/>
          </p:nvPr>
        </p:nvSpPr>
        <p:spPr/>
        <p:txBody>
          <a:bodyPr/>
          <a:lstStyle/>
          <a:p>
            <a:fld id="{8C6ED81D-0F42-4F3B-95CB-FC91357ABC7F}" type="slidenum">
              <a:rPr kumimoji="1" lang="ja-JP" altLang="en-US" smtClean="0"/>
              <a:t>13</a:t>
            </a:fld>
            <a:endParaRPr kumimoji="1" lang="ja-JP" altLang="en-US"/>
          </a:p>
        </p:txBody>
      </p:sp>
      <mc:AlternateContent xmlns:mc="http://schemas.openxmlformats.org/markup-compatibility/2006" xmlns:a14="http://schemas.microsoft.com/office/drawing/2010/main">
        <mc:Choice Requires="a14">
          <p:sp>
            <p:nvSpPr>
              <p:cNvPr id="12" name="正方形/長方形 11"/>
              <p:cNvSpPr/>
              <p:nvPr/>
            </p:nvSpPr>
            <p:spPr>
              <a:xfrm>
                <a:off x="344765" y="5251807"/>
                <a:ext cx="2281137" cy="59516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altLang="ja-JP" sz="2400" i="1" smtClean="0">
                              <a:solidFill>
                                <a:schemeClr val="tx1"/>
                              </a:solidFill>
                              <a:latin typeface="Cambria Math" charset="0"/>
                            </a:rPr>
                          </m:ctrlPr>
                        </m:sSubPr>
                        <m:e>
                          <m:r>
                            <a:rPr lang="en-US" altLang="ja-JP" sz="2400" i="1">
                              <a:solidFill>
                                <a:schemeClr val="tx1"/>
                              </a:solidFill>
                              <a:latin typeface="Cambria Math" panose="02040503050406030204" pitchFamily="18" charset="0"/>
                            </a:rPr>
                            <m:t>𝐹</m:t>
                          </m:r>
                        </m:e>
                        <m:sub>
                          <m:r>
                            <a:rPr lang="en-US" altLang="ja-JP" sz="2400" i="1">
                              <a:solidFill>
                                <a:schemeClr val="tx1"/>
                              </a:solidFill>
                              <a:latin typeface="Cambria Math" panose="02040503050406030204" pitchFamily="18" charset="0"/>
                            </a:rPr>
                            <m:t>𝑖</m:t>
                          </m:r>
                        </m:sub>
                      </m:sSub>
                      <m:r>
                        <a:rPr lang="en-US" altLang="ja-JP" sz="2400" i="1">
                          <a:latin typeface="Cambria Math" panose="02040503050406030204" pitchFamily="18" charset="0"/>
                        </a:rPr>
                        <m:t>=</m:t>
                      </m:r>
                      <m:sSup>
                        <m:sSupPr>
                          <m:ctrlPr>
                            <a:rPr lang="en-US" altLang="ja-JP" sz="2400" b="0" i="1" smtClean="0">
                              <a:latin typeface="Cambria Math" charset="0"/>
                            </a:rPr>
                          </m:ctrlPr>
                        </m:sSupPr>
                        <m:e>
                          <m:d>
                            <m:dPr>
                              <m:ctrlPr>
                                <a:rPr lang="en-US" altLang="ja-JP" sz="2400" i="1" smtClean="0">
                                  <a:latin typeface="Cambria Math" charset="0"/>
                                </a:rPr>
                              </m:ctrlPr>
                            </m:dPr>
                            <m:e>
                              <m:acc>
                                <m:accPr>
                                  <m:chr m:val="̂"/>
                                  <m:ctrlPr>
                                    <a:rPr lang="en-US" altLang="ja-JP" sz="2400" b="0" i="1" smtClean="0">
                                      <a:solidFill>
                                        <a:schemeClr val="tx1"/>
                                      </a:solidFill>
                                      <a:latin typeface="Cambria Math" charset="0"/>
                                    </a:rPr>
                                  </m:ctrlPr>
                                </m:accPr>
                                <m:e>
                                  <m:r>
                                    <a:rPr lang="en-US" altLang="ja-JP" sz="2400" b="0" i="1" smtClean="0">
                                      <a:solidFill>
                                        <a:schemeClr val="tx1"/>
                                      </a:solidFill>
                                      <a:latin typeface="Cambria Math" panose="02040503050406030204" pitchFamily="18" charset="0"/>
                                    </a:rPr>
                                    <m:t>𝐴</m:t>
                                  </m:r>
                                </m:e>
                              </m:acc>
                              <m:r>
                                <a:rPr lang="en-US" altLang="ja-JP" sz="2400" b="0" i="1" smtClean="0">
                                  <a:solidFill>
                                    <a:schemeClr val="tx1"/>
                                  </a:solidFill>
                                  <a:latin typeface="Cambria Math" panose="02040503050406030204" pitchFamily="18" charset="0"/>
                                </a:rPr>
                                <m:t>+</m:t>
                              </m:r>
                              <m:acc>
                                <m:accPr>
                                  <m:chr m:val="̂"/>
                                  <m:ctrlPr>
                                    <a:rPr lang="en-US" altLang="ja-JP" sz="2400" b="0" i="1" smtClean="0">
                                      <a:solidFill>
                                        <a:schemeClr val="tx1"/>
                                      </a:solidFill>
                                      <a:latin typeface="Cambria Math" charset="0"/>
                                    </a:rPr>
                                  </m:ctrlPr>
                                </m:accPr>
                                <m:e>
                                  <m:r>
                                    <a:rPr lang="en-US" altLang="ja-JP" sz="2400" b="0" i="1" smtClean="0">
                                      <a:solidFill>
                                        <a:schemeClr val="tx1"/>
                                      </a:solidFill>
                                      <a:latin typeface="Cambria Math" panose="02040503050406030204" pitchFamily="18" charset="0"/>
                                    </a:rPr>
                                    <m:t>𝐵</m:t>
                                  </m:r>
                                </m:e>
                              </m:acc>
                              <m:r>
                                <a:rPr lang="en-US" altLang="ja-JP" sz="2400" b="0" i="1" smtClean="0">
                                  <a:solidFill>
                                    <a:srgbClr val="FF0000"/>
                                  </a:solidFill>
                                  <a:latin typeface="Cambria Math" panose="02040503050406030204" pitchFamily="18" charset="0"/>
                                </a:rPr>
                                <m:t>𝐾</m:t>
                              </m:r>
                            </m:e>
                          </m:d>
                        </m:e>
                        <m:sup>
                          <m:r>
                            <a:rPr lang="en-US" altLang="ja-JP" sz="2400" b="0" i="1" smtClean="0">
                              <a:latin typeface="Cambria Math" panose="02040503050406030204" pitchFamily="18" charset="0"/>
                            </a:rPr>
                            <m:t>𝑖</m:t>
                          </m:r>
                        </m:sup>
                      </m:sSup>
                    </m:oMath>
                  </m:oMathPara>
                </a14:m>
                <a:endParaRPr lang="ja-JP" altLang="en-US" sz="2400" dirty="0"/>
              </a:p>
            </p:txBody>
          </p:sp>
        </mc:Choice>
        <mc:Fallback xmlns="">
          <p:sp>
            <p:nvSpPr>
              <p:cNvPr id="12" name="正方形/長方形 11"/>
              <p:cNvSpPr>
                <a:spLocks noRot="1" noChangeAspect="1" noMove="1" noResize="1" noEditPoints="1" noAdjustHandles="1" noChangeArrowheads="1" noChangeShapeType="1" noTextEdit="1"/>
              </p:cNvSpPr>
              <p:nvPr/>
            </p:nvSpPr>
            <p:spPr>
              <a:xfrm>
                <a:off x="344765" y="5251807"/>
                <a:ext cx="2281137" cy="595163"/>
              </a:xfrm>
              <a:prstGeom prst="rect">
                <a:avLst/>
              </a:prstGeom>
              <a:blipFill rotWithShape="0">
                <a:blip r:embed="rId5"/>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3" name="テキスト ボックス 12"/>
              <p:cNvSpPr txBox="1"/>
              <p:nvPr/>
            </p:nvSpPr>
            <p:spPr>
              <a:xfrm>
                <a:off x="2751750" y="4844120"/>
                <a:ext cx="5199950" cy="81586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b="0" i="1" smtClean="0">
                          <a:latin typeface="Cambria Math" panose="02040503050406030204" pitchFamily="18" charset="0"/>
                        </a:rPr>
                        <m:t>−</m:t>
                      </m:r>
                      <m:r>
                        <a:rPr kumimoji="1" lang="en-US" altLang="ja-JP" b="0" i="1" smtClean="0">
                          <a:solidFill>
                            <a:srgbClr val="FF0000"/>
                          </a:solidFill>
                          <a:latin typeface="Cambria Math" panose="02040503050406030204" pitchFamily="18" charset="0"/>
                        </a:rPr>
                        <m:t>𝑋</m:t>
                      </m:r>
                      <m:r>
                        <a:rPr kumimoji="1" lang="en-US" altLang="ja-JP" b="0" i="1" smtClean="0">
                          <a:latin typeface="Cambria Math" panose="02040503050406030204" pitchFamily="18" charset="0"/>
                        </a:rPr>
                        <m:t>+</m:t>
                      </m:r>
                      <m:sSub>
                        <m:sSubPr>
                          <m:ctrlPr>
                            <a:rPr kumimoji="1" lang="en-US" altLang="ja-JP" b="0" i="1" smtClean="0">
                              <a:latin typeface="Cambria Math" charset="0"/>
                            </a:rPr>
                          </m:ctrlPr>
                        </m:sSubPr>
                        <m:e>
                          <m:r>
                            <a:rPr kumimoji="1" lang="en-US" altLang="ja-JP" b="0" i="1" smtClean="0">
                              <a:latin typeface="Cambria Math" panose="02040503050406030204" pitchFamily="18" charset="0"/>
                            </a:rPr>
                            <m:t>𝐹</m:t>
                          </m:r>
                        </m:e>
                        <m:sub>
                          <m:r>
                            <a:rPr kumimoji="1" lang="en-US" altLang="ja-JP" b="0" i="1" smtClean="0">
                              <a:latin typeface="Cambria Math" panose="02040503050406030204" pitchFamily="18" charset="0"/>
                            </a:rPr>
                            <m:t>h</m:t>
                          </m:r>
                        </m:sub>
                      </m:sSub>
                      <m:r>
                        <a:rPr kumimoji="1" lang="en-US" altLang="ja-JP" b="0" i="1" smtClean="0">
                          <a:solidFill>
                            <a:srgbClr val="FF0000"/>
                          </a:solidFill>
                          <a:latin typeface="Cambria Math" panose="02040503050406030204" pitchFamily="18" charset="0"/>
                        </a:rPr>
                        <m:t>𝑋</m:t>
                      </m:r>
                      <m:sSubSup>
                        <m:sSubSupPr>
                          <m:ctrlPr>
                            <a:rPr kumimoji="1" lang="en-US" altLang="ja-JP" b="0" i="1" smtClean="0">
                              <a:latin typeface="Cambria Math" charset="0"/>
                            </a:rPr>
                          </m:ctrlPr>
                        </m:sSubSupPr>
                        <m:e>
                          <m:r>
                            <a:rPr kumimoji="1" lang="en-US" altLang="ja-JP" b="0" i="1" smtClean="0">
                              <a:latin typeface="Cambria Math" panose="02040503050406030204" pitchFamily="18" charset="0"/>
                            </a:rPr>
                            <m:t>𝐹</m:t>
                          </m:r>
                        </m:e>
                        <m:sub>
                          <m:r>
                            <a:rPr kumimoji="1" lang="en-US" altLang="ja-JP" b="0" i="1" smtClean="0">
                              <a:latin typeface="Cambria Math" panose="02040503050406030204" pitchFamily="18" charset="0"/>
                            </a:rPr>
                            <m:t>h</m:t>
                          </m:r>
                        </m:sub>
                        <m:sup>
                          <m:r>
                            <a:rPr kumimoji="1" lang="en-US" altLang="ja-JP" b="0" i="1" smtClean="0">
                              <a:latin typeface="Cambria Math" panose="02040503050406030204" pitchFamily="18" charset="0"/>
                            </a:rPr>
                            <m:t>𝑇</m:t>
                          </m:r>
                        </m:sup>
                      </m:sSubSup>
                      <m:r>
                        <a:rPr kumimoji="1" lang="en-US" altLang="ja-JP" b="0" i="1" smtClean="0">
                          <a:latin typeface="Cambria Math" panose="02040503050406030204" pitchFamily="18" charset="0"/>
                        </a:rPr>
                        <m:t>+</m:t>
                      </m:r>
                      <m:nary>
                        <m:naryPr>
                          <m:chr m:val="∑"/>
                          <m:ctrlPr>
                            <a:rPr kumimoji="1" lang="en-US" altLang="ja-JP" b="0" i="1" smtClean="0">
                              <a:latin typeface="Cambria Math" charset="0"/>
                            </a:rPr>
                          </m:ctrlPr>
                        </m:naryPr>
                        <m:sub>
                          <m:r>
                            <m:rPr>
                              <m:brk m:alnAt="23"/>
                            </m:rPr>
                            <a:rPr kumimoji="1" lang="en-US" altLang="ja-JP" b="0" i="1" smtClean="0">
                              <a:latin typeface="Cambria Math" panose="02040503050406030204" pitchFamily="18" charset="0"/>
                            </a:rPr>
                            <m:t>𝑗</m:t>
                          </m:r>
                          <m:r>
                            <a:rPr kumimoji="1" lang="en-US" altLang="ja-JP" b="0" i="1" smtClean="0">
                              <a:latin typeface="Cambria Math" panose="02040503050406030204" pitchFamily="18" charset="0"/>
                            </a:rPr>
                            <m:t>=0</m:t>
                          </m:r>
                        </m:sub>
                        <m:sup>
                          <m:r>
                            <a:rPr kumimoji="1" lang="en-US" altLang="ja-JP" b="0" i="1" smtClean="0">
                              <a:latin typeface="Cambria Math" panose="02040503050406030204" pitchFamily="18" charset="0"/>
                            </a:rPr>
                            <m:t>h</m:t>
                          </m:r>
                          <m:r>
                            <a:rPr kumimoji="1" lang="en-US" altLang="ja-JP" b="0" i="1" smtClean="0">
                              <a:latin typeface="Cambria Math" panose="02040503050406030204" pitchFamily="18" charset="0"/>
                            </a:rPr>
                            <m:t>−1</m:t>
                          </m:r>
                        </m:sup>
                        <m:e>
                          <m:nary>
                            <m:naryPr>
                              <m:chr m:val="∑"/>
                              <m:ctrlPr>
                                <a:rPr kumimoji="1" lang="en-US" altLang="ja-JP" b="0" i="1" smtClean="0">
                                  <a:latin typeface="Cambria Math" charset="0"/>
                                </a:rPr>
                              </m:ctrlPr>
                            </m:naryPr>
                            <m:sub>
                              <m:r>
                                <m:rPr>
                                  <m:brk m:alnAt="23"/>
                                </m:rPr>
                                <a:rPr kumimoji="1" lang="en-US" altLang="ja-JP" b="0" i="1" smtClean="0">
                                  <a:latin typeface="Cambria Math" panose="02040503050406030204" pitchFamily="18" charset="0"/>
                                </a:rPr>
                                <m:t>𝑟</m:t>
                              </m:r>
                              <m:r>
                                <a:rPr kumimoji="1" lang="en-US" altLang="ja-JP" b="0" i="1" smtClean="0">
                                  <a:latin typeface="Cambria Math" panose="02040503050406030204" pitchFamily="18" charset="0"/>
                                </a:rPr>
                                <m:t>=1</m:t>
                              </m:r>
                            </m:sub>
                            <m:sup>
                              <m:sSub>
                                <m:sSubPr>
                                  <m:ctrlPr>
                                    <a:rPr kumimoji="1" lang="en-US" altLang="ja-JP" b="0" i="1" smtClean="0">
                                      <a:latin typeface="Cambria Math" charset="0"/>
                                    </a:rPr>
                                  </m:ctrlPr>
                                </m:sSubPr>
                                <m:e>
                                  <m:r>
                                    <a:rPr kumimoji="1" lang="en-US" altLang="ja-JP" b="0" i="1" smtClean="0">
                                      <a:latin typeface="Cambria Math" panose="02040503050406030204" pitchFamily="18" charset="0"/>
                                    </a:rPr>
                                    <m:t>𝑅</m:t>
                                  </m:r>
                                </m:e>
                                <m:sub>
                                  <m:r>
                                    <a:rPr kumimoji="1" lang="en-US" altLang="ja-JP" b="0" i="1" smtClean="0">
                                      <a:latin typeface="Cambria Math" panose="02040503050406030204" pitchFamily="18" charset="0"/>
                                    </a:rPr>
                                    <m:t>𝑎</m:t>
                                  </m:r>
                                </m:sub>
                              </m:sSub>
                            </m:sup>
                            <m:e>
                              <m:sSubSup>
                                <m:sSubSupPr>
                                  <m:ctrlPr>
                                    <a:rPr kumimoji="1" lang="en-US" altLang="ja-JP" b="0" i="1" smtClean="0">
                                      <a:latin typeface="Cambria Math" charset="0"/>
                                    </a:rPr>
                                  </m:ctrlPr>
                                </m:sSubSupPr>
                                <m:e>
                                  <m:r>
                                    <a:rPr kumimoji="1" lang="ja-JP" altLang="en-US" b="0" i="1" smtClean="0">
                                      <a:latin typeface="Cambria Math" panose="02040503050406030204" pitchFamily="18" charset="0"/>
                                    </a:rPr>
                                    <m:t>𝜎</m:t>
                                  </m:r>
                                </m:e>
                                <m:sub>
                                  <m:r>
                                    <a:rPr kumimoji="1" lang="en-US" altLang="ja-JP" b="0" i="1" smtClean="0">
                                      <a:latin typeface="Cambria Math" panose="02040503050406030204" pitchFamily="18" charset="0"/>
                                    </a:rPr>
                                    <m:t>𝑎</m:t>
                                  </m:r>
                                  <m:r>
                                    <a:rPr kumimoji="1" lang="en-US" altLang="ja-JP" b="0" i="1" smtClean="0">
                                      <a:latin typeface="Cambria Math" panose="02040503050406030204" pitchFamily="18" charset="0"/>
                                    </a:rPr>
                                    <m:t>,</m:t>
                                  </m:r>
                                  <m:r>
                                    <a:rPr kumimoji="1" lang="en-US" altLang="ja-JP" b="0" i="1" smtClean="0">
                                      <a:latin typeface="Cambria Math" panose="02040503050406030204" pitchFamily="18" charset="0"/>
                                    </a:rPr>
                                    <m:t>𝑟</m:t>
                                  </m:r>
                                </m:sub>
                                <m:sup>
                                  <m:r>
                                    <a:rPr kumimoji="1" lang="en-US" altLang="ja-JP" b="0" i="1" smtClean="0">
                                      <a:latin typeface="Cambria Math" panose="02040503050406030204" pitchFamily="18" charset="0"/>
                                    </a:rPr>
                                    <m:t>2</m:t>
                                  </m:r>
                                </m:sup>
                              </m:sSubSup>
                              <m:sSub>
                                <m:sSubPr>
                                  <m:ctrlPr>
                                    <a:rPr kumimoji="1" lang="en-US" altLang="ja-JP" b="0" i="1" smtClean="0">
                                      <a:latin typeface="Cambria Math" charset="0"/>
                                    </a:rPr>
                                  </m:ctrlPr>
                                </m:sSubPr>
                                <m:e>
                                  <m:r>
                                    <a:rPr kumimoji="1" lang="en-US" altLang="ja-JP" b="0" i="1" smtClean="0">
                                      <a:latin typeface="Cambria Math" panose="02040503050406030204" pitchFamily="18" charset="0"/>
                                    </a:rPr>
                                    <m:t>𝐺</m:t>
                                  </m:r>
                                </m:e>
                                <m:sub>
                                  <m:r>
                                    <a:rPr kumimoji="1" lang="en-US" altLang="ja-JP" b="0" i="1" smtClean="0">
                                      <a:latin typeface="Cambria Math" panose="02040503050406030204" pitchFamily="18" charset="0"/>
                                    </a:rPr>
                                    <m:t>h</m:t>
                                  </m:r>
                                  <m:r>
                                    <a:rPr kumimoji="1" lang="en-US" altLang="ja-JP" b="0" i="1" smtClean="0">
                                      <a:latin typeface="Cambria Math" panose="02040503050406030204" pitchFamily="18" charset="0"/>
                                    </a:rPr>
                                    <m:t>−1−</m:t>
                                  </m:r>
                                  <m:r>
                                    <a:rPr kumimoji="1" lang="en-US" altLang="ja-JP" b="0" i="1" smtClean="0">
                                      <a:latin typeface="Cambria Math" panose="02040503050406030204" pitchFamily="18" charset="0"/>
                                    </a:rPr>
                                    <m:t>𝑗</m:t>
                                  </m:r>
                                </m:sub>
                              </m:sSub>
                              <m:sSub>
                                <m:sSubPr>
                                  <m:ctrlPr>
                                    <a:rPr kumimoji="1" lang="en-US" altLang="ja-JP" b="0" i="1" smtClean="0">
                                      <a:latin typeface="Cambria Math" charset="0"/>
                                    </a:rPr>
                                  </m:ctrlPr>
                                </m:sSubPr>
                                <m:e>
                                  <m:r>
                                    <a:rPr kumimoji="1" lang="en-US" altLang="ja-JP" b="0" i="1" smtClean="0">
                                      <a:latin typeface="Cambria Math" panose="02040503050406030204" pitchFamily="18" charset="0"/>
                                    </a:rPr>
                                    <m:t>𝐴</m:t>
                                  </m:r>
                                </m:e>
                                <m:sub>
                                  <m:r>
                                    <a:rPr kumimoji="1" lang="en-US" altLang="ja-JP" b="0" i="1" smtClean="0">
                                      <a:latin typeface="Cambria Math" panose="02040503050406030204" pitchFamily="18" charset="0"/>
                                    </a:rPr>
                                    <m:t>𝑟</m:t>
                                  </m:r>
                                </m:sub>
                              </m:sSub>
                            </m:e>
                          </m:nary>
                          <m:sSub>
                            <m:sSubPr>
                              <m:ctrlPr>
                                <a:rPr kumimoji="1" lang="en-US" altLang="ja-JP" b="0" i="1" smtClean="0">
                                  <a:solidFill>
                                    <a:srgbClr val="FF0000"/>
                                  </a:solidFill>
                                  <a:latin typeface="Cambria Math" charset="0"/>
                                </a:rPr>
                              </m:ctrlPr>
                            </m:sSubPr>
                            <m:e>
                              <m:r>
                                <a:rPr kumimoji="1" lang="en-US" altLang="ja-JP" b="0" i="1" smtClean="0">
                                  <a:solidFill>
                                    <a:srgbClr val="FF0000"/>
                                  </a:solidFill>
                                  <a:latin typeface="Cambria Math" panose="02040503050406030204" pitchFamily="18" charset="0"/>
                                </a:rPr>
                                <m:t>𝑌</m:t>
                              </m:r>
                            </m:e>
                            <m:sub>
                              <m:r>
                                <a:rPr kumimoji="1" lang="en-US" altLang="ja-JP" b="0" i="1" smtClean="0">
                                  <a:solidFill>
                                    <a:srgbClr val="FF0000"/>
                                  </a:solidFill>
                                  <a:latin typeface="Cambria Math" panose="02040503050406030204" pitchFamily="18" charset="0"/>
                                </a:rPr>
                                <m:t>𝑗</m:t>
                              </m:r>
                            </m:sub>
                          </m:sSub>
                          <m:sSubSup>
                            <m:sSubSupPr>
                              <m:ctrlPr>
                                <a:rPr kumimoji="1" lang="en-US" altLang="ja-JP" b="0" i="1" smtClean="0">
                                  <a:latin typeface="Cambria Math" charset="0"/>
                                </a:rPr>
                              </m:ctrlPr>
                            </m:sSubSupPr>
                            <m:e>
                              <m:r>
                                <a:rPr kumimoji="1" lang="en-US" altLang="ja-JP" b="0" i="1" smtClean="0">
                                  <a:latin typeface="Cambria Math" panose="02040503050406030204" pitchFamily="18" charset="0"/>
                                </a:rPr>
                                <m:t>𝐴</m:t>
                              </m:r>
                            </m:e>
                            <m:sub>
                              <m:r>
                                <a:rPr kumimoji="1" lang="en-US" altLang="ja-JP" b="0" i="1" smtClean="0">
                                  <a:latin typeface="Cambria Math" panose="02040503050406030204" pitchFamily="18" charset="0"/>
                                </a:rPr>
                                <m:t>𝑟</m:t>
                              </m:r>
                            </m:sub>
                            <m:sup>
                              <m:r>
                                <a:rPr kumimoji="1" lang="en-US" altLang="ja-JP" b="0" i="1" smtClean="0">
                                  <a:latin typeface="Cambria Math" panose="02040503050406030204" pitchFamily="18" charset="0"/>
                                </a:rPr>
                                <m:t>𝑇</m:t>
                              </m:r>
                            </m:sup>
                          </m:sSubSup>
                          <m:sSubSup>
                            <m:sSubSupPr>
                              <m:ctrlPr>
                                <a:rPr kumimoji="1" lang="en-US" altLang="ja-JP" b="0" i="1" smtClean="0">
                                  <a:latin typeface="Cambria Math" charset="0"/>
                                </a:rPr>
                              </m:ctrlPr>
                            </m:sSubSupPr>
                            <m:e>
                              <m:r>
                                <a:rPr kumimoji="1" lang="en-US" altLang="ja-JP" b="0" i="1" smtClean="0">
                                  <a:latin typeface="Cambria Math" panose="02040503050406030204" pitchFamily="18" charset="0"/>
                                </a:rPr>
                                <m:t>𝐺</m:t>
                              </m:r>
                            </m:e>
                            <m:sub>
                              <m:r>
                                <a:rPr kumimoji="1" lang="en-US" altLang="ja-JP" b="0" i="1" smtClean="0">
                                  <a:latin typeface="Cambria Math" panose="02040503050406030204" pitchFamily="18" charset="0"/>
                                </a:rPr>
                                <m:t>h</m:t>
                              </m:r>
                              <m:r>
                                <a:rPr kumimoji="1" lang="en-US" altLang="ja-JP" b="0" i="1" smtClean="0">
                                  <a:latin typeface="Cambria Math" panose="02040503050406030204" pitchFamily="18" charset="0"/>
                                </a:rPr>
                                <m:t>−1−</m:t>
                              </m:r>
                              <m:r>
                                <a:rPr kumimoji="1" lang="en-US" altLang="ja-JP" b="0" i="1" smtClean="0">
                                  <a:latin typeface="Cambria Math" panose="02040503050406030204" pitchFamily="18" charset="0"/>
                                </a:rPr>
                                <m:t>𝑗</m:t>
                              </m:r>
                            </m:sub>
                            <m:sup>
                              <m:r>
                                <a:rPr kumimoji="1" lang="en-US" altLang="ja-JP" b="0" i="1" smtClean="0">
                                  <a:latin typeface="Cambria Math" panose="02040503050406030204" pitchFamily="18" charset="0"/>
                                </a:rPr>
                                <m:t>𝑇</m:t>
                              </m:r>
                            </m:sup>
                          </m:sSubSup>
                          <m:r>
                            <a:rPr kumimoji="1" lang="en-US" altLang="ja-JP" b="0" i="1" smtClean="0">
                              <a:latin typeface="Cambria Math" panose="02040503050406030204" pitchFamily="18" charset="0"/>
                            </a:rPr>
                            <m:t>&lt;0</m:t>
                          </m:r>
                        </m:e>
                      </m:nary>
                    </m:oMath>
                  </m:oMathPara>
                </a14:m>
                <a:endParaRPr kumimoji="1" lang="ja-JP" altLang="en-US" dirty="0"/>
              </a:p>
            </p:txBody>
          </p:sp>
        </mc:Choice>
        <mc:Fallback xmlns="">
          <p:sp>
            <p:nvSpPr>
              <p:cNvPr id="13" name="テキスト ボックス 12"/>
              <p:cNvSpPr txBox="1">
                <a:spLocks noRot="1" noChangeAspect="1" noMove="1" noResize="1" noEditPoints="1" noAdjustHandles="1" noChangeArrowheads="1" noChangeShapeType="1" noTextEdit="1"/>
              </p:cNvSpPr>
              <p:nvPr/>
            </p:nvSpPr>
            <p:spPr>
              <a:xfrm>
                <a:off x="2751750" y="4844120"/>
                <a:ext cx="5199950" cy="815864"/>
              </a:xfrm>
              <a:prstGeom prst="rect">
                <a:avLst/>
              </a:prstGeom>
              <a:blipFill rotWithShape="0">
                <a:blip r:embed="rId6"/>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4" name="テキスト ボックス 13"/>
              <p:cNvSpPr txBox="1"/>
              <p:nvPr/>
            </p:nvSpPr>
            <p:spPr>
              <a:xfrm>
                <a:off x="2882620" y="5713472"/>
                <a:ext cx="5069080" cy="81984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b="0" i="1" smtClean="0">
                          <a:latin typeface="Cambria Math" panose="02040503050406030204" pitchFamily="18" charset="0"/>
                        </a:rPr>
                        <m:t>−</m:t>
                      </m:r>
                      <m:sSub>
                        <m:sSubPr>
                          <m:ctrlPr>
                            <a:rPr kumimoji="1" lang="en-US" altLang="ja-JP" b="0" i="1" smtClean="0">
                              <a:solidFill>
                                <a:srgbClr val="FF0000"/>
                              </a:solidFill>
                              <a:latin typeface="Cambria Math" charset="0"/>
                            </a:rPr>
                          </m:ctrlPr>
                        </m:sSubPr>
                        <m:e>
                          <m:r>
                            <a:rPr kumimoji="1" lang="en-US" altLang="ja-JP" b="0" i="1" smtClean="0">
                              <a:solidFill>
                                <a:srgbClr val="FF0000"/>
                              </a:solidFill>
                              <a:latin typeface="Cambria Math" panose="02040503050406030204" pitchFamily="18" charset="0"/>
                            </a:rPr>
                            <m:t>𝑌</m:t>
                          </m:r>
                        </m:e>
                        <m:sub>
                          <m:r>
                            <a:rPr kumimoji="1" lang="en-US" altLang="ja-JP" b="0" i="1" smtClean="0">
                              <a:solidFill>
                                <a:srgbClr val="FF0000"/>
                              </a:solidFill>
                              <a:latin typeface="Cambria Math" panose="02040503050406030204" pitchFamily="18" charset="0"/>
                            </a:rPr>
                            <m:t>𝑖</m:t>
                          </m:r>
                        </m:sub>
                      </m:sSub>
                      <m:r>
                        <a:rPr kumimoji="1" lang="en-US" altLang="ja-JP" b="0" i="1" smtClean="0">
                          <a:latin typeface="Cambria Math" panose="02040503050406030204" pitchFamily="18" charset="0"/>
                        </a:rPr>
                        <m:t>+</m:t>
                      </m:r>
                      <m:sSub>
                        <m:sSubPr>
                          <m:ctrlPr>
                            <a:rPr kumimoji="1" lang="en-US" altLang="ja-JP" b="0" i="1" smtClean="0">
                              <a:latin typeface="Cambria Math" charset="0"/>
                            </a:rPr>
                          </m:ctrlPr>
                        </m:sSubPr>
                        <m:e>
                          <m:r>
                            <a:rPr kumimoji="1" lang="en-US" altLang="ja-JP" b="0" i="1" smtClean="0">
                              <a:latin typeface="Cambria Math" panose="02040503050406030204" pitchFamily="18" charset="0"/>
                            </a:rPr>
                            <m:t>𝐹</m:t>
                          </m:r>
                        </m:e>
                        <m:sub>
                          <m:r>
                            <a:rPr kumimoji="1" lang="en-US" altLang="ja-JP" b="0" i="1" smtClean="0">
                              <a:latin typeface="Cambria Math" panose="02040503050406030204" pitchFamily="18" charset="0"/>
                            </a:rPr>
                            <m:t>𝑖</m:t>
                          </m:r>
                        </m:sub>
                      </m:sSub>
                      <m:r>
                        <a:rPr kumimoji="1" lang="en-US" altLang="ja-JP" b="0" i="1" smtClean="0">
                          <a:solidFill>
                            <a:srgbClr val="FF0000"/>
                          </a:solidFill>
                          <a:latin typeface="Cambria Math" panose="02040503050406030204" pitchFamily="18" charset="0"/>
                        </a:rPr>
                        <m:t>𝑋</m:t>
                      </m:r>
                      <m:sSubSup>
                        <m:sSubSupPr>
                          <m:ctrlPr>
                            <a:rPr kumimoji="1" lang="en-US" altLang="ja-JP" b="0" i="1" smtClean="0">
                              <a:latin typeface="Cambria Math" charset="0"/>
                            </a:rPr>
                          </m:ctrlPr>
                        </m:sSubSupPr>
                        <m:e>
                          <m:r>
                            <a:rPr kumimoji="1" lang="en-US" altLang="ja-JP" b="0" i="1" smtClean="0">
                              <a:latin typeface="Cambria Math" panose="02040503050406030204" pitchFamily="18" charset="0"/>
                            </a:rPr>
                            <m:t>𝐹</m:t>
                          </m:r>
                        </m:e>
                        <m:sub>
                          <m:r>
                            <a:rPr kumimoji="1" lang="en-US" altLang="ja-JP" b="0" i="1" smtClean="0">
                              <a:latin typeface="Cambria Math" panose="02040503050406030204" pitchFamily="18" charset="0"/>
                            </a:rPr>
                            <m:t>𝑖</m:t>
                          </m:r>
                        </m:sub>
                        <m:sup>
                          <m:r>
                            <a:rPr kumimoji="1" lang="en-US" altLang="ja-JP" b="0" i="1" smtClean="0">
                              <a:latin typeface="Cambria Math" panose="02040503050406030204" pitchFamily="18" charset="0"/>
                            </a:rPr>
                            <m:t>𝑇</m:t>
                          </m:r>
                        </m:sup>
                      </m:sSubSup>
                      <m:r>
                        <a:rPr kumimoji="1" lang="en-US" altLang="ja-JP" b="0" i="1" smtClean="0">
                          <a:latin typeface="Cambria Math" panose="02040503050406030204" pitchFamily="18" charset="0"/>
                        </a:rPr>
                        <m:t>+</m:t>
                      </m:r>
                      <m:nary>
                        <m:naryPr>
                          <m:chr m:val="∑"/>
                          <m:ctrlPr>
                            <a:rPr kumimoji="1" lang="en-US" altLang="ja-JP" b="0" i="1" smtClean="0">
                              <a:latin typeface="Cambria Math" charset="0"/>
                            </a:rPr>
                          </m:ctrlPr>
                        </m:naryPr>
                        <m:sub>
                          <m:r>
                            <m:rPr>
                              <m:brk m:alnAt="23"/>
                            </m:rPr>
                            <a:rPr kumimoji="1" lang="en-US" altLang="ja-JP" b="0" i="1" smtClean="0">
                              <a:latin typeface="Cambria Math" panose="02040503050406030204" pitchFamily="18" charset="0"/>
                            </a:rPr>
                            <m:t>𝑗</m:t>
                          </m:r>
                          <m:r>
                            <a:rPr kumimoji="1" lang="en-US" altLang="ja-JP" b="0" i="1" smtClean="0">
                              <a:latin typeface="Cambria Math" panose="02040503050406030204" pitchFamily="18" charset="0"/>
                            </a:rPr>
                            <m:t>=0</m:t>
                          </m:r>
                        </m:sub>
                        <m:sup>
                          <m:r>
                            <a:rPr kumimoji="1" lang="en-US" altLang="ja-JP" b="0" i="1" smtClean="0">
                              <a:latin typeface="Cambria Math" panose="02040503050406030204" pitchFamily="18" charset="0"/>
                            </a:rPr>
                            <m:t>𝑖</m:t>
                          </m:r>
                          <m:r>
                            <a:rPr kumimoji="1" lang="en-US" altLang="ja-JP" b="0" i="1" smtClean="0">
                              <a:latin typeface="Cambria Math" panose="02040503050406030204" pitchFamily="18" charset="0"/>
                            </a:rPr>
                            <m:t>−1</m:t>
                          </m:r>
                        </m:sup>
                        <m:e>
                          <m:nary>
                            <m:naryPr>
                              <m:chr m:val="∑"/>
                              <m:ctrlPr>
                                <a:rPr kumimoji="1" lang="en-US" altLang="ja-JP" b="0" i="1" smtClean="0">
                                  <a:latin typeface="Cambria Math" charset="0"/>
                                </a:rPr>
                              </m:ctrlPr>
                            </m:naryPr>
                            <m:sub>
                              <m:r>
                                <m:rPr>
                                  <m:brk m:alnAt="23"/>
                                </m:rPr>
                                <a:rPr kumimoji="1" lang="en-US" altLang="ja-JP" b="0" i="1" smtClean="0">
                                  <a:latin typeface="Cambria Math" panose="02040503050406030204" pitchFamily="18" charset="0"/>
                                </a:rPr>
                                <m:t>𝑟</m:t>
                              </m:r>
                              <m:r>
                                <a:rPr kumimoji="1" lang="en-US" altLang="ja-JP" b="0" i="1" smtClean="0">
                                  <a:latin typeface="Cambria Math" panose="02040503050406030204" pitchFamily="18" charset="0"/>
                                </a:rPr>
                                <m:t>=1</m:t>
                              </m:r>
                            </m:sub>
                            <m:sup>
                              <m:sSub>
                                <m:sSubPr>
                                  <m:ctrlPr>
                                    <a:rPr kumimoji="1" lang="en-US" altLang="ja-JP" b="0" i="1" smtClean="0">
                                      <a:latin typeface="Cambria Math" charset="0"/>
                                    </a:rPr>
                                  </m:ctrlPr>
                                </m:sSubPr>
                                <m:e>
                                  <m:r>
                                    <a:rPr kumimoji="1" lang="en-US" altLang="ja-JP" b="0" i="1" smtClean="0">
                                      <a:latin typeface="Cambria Math" panose="02040503050406030204" pitchFamily="18" charset="0"/>
                                    </a:rPr>
                                    <m:t>𝑅</m:t>
                                  </m:r>
                                </m:e>
                                <m:sub>
                                  <m:r>
                                    <a:rPr kumimoji="1" lang="en-US" altLang="ja-JP" b="0" i="1" smtClean="0">
                                      <a:latin typeface="Cambria Math" panose="02040503050406030204" pitchFamily="18" charset="0"/>
                                    </a:rPr>
                                    <m:t>𝑎</m:t>
                                  </m:r>
                                </m:sub>
                              </m:sSub>
                            </m:sup>
                            <m:e>
                              <m:sSubSup>
                                <m:sSubSupPr>
                                  <m:ctrlPr>
                                    <a:rPr kumimoji="1" lang="en-US" altLang="ja-JP" b="0" i="1" smtClean="0">
                                      <a:latin typeface="Cambria Math" charset="0"/>
                                    </a:rPr>
                                  </m:ctrlPr>
                                </m:sSubSupPr>
                                <m:e>
                                  <m:r>
                                    <a:rPr kumimoji="1" lang="ja-JP" altLang="en-US" b="0" i="1" smtClean="0">
                                      <a:latin typeface="Cambria Math" panose="02040503050406030204" pitchFamily="18" charset="0"/>
                                    </a:rPr>
                                    <m:t>𝜎</m:t>
                                  </m:r>
                                </m:e>
                                <m:sub>
                                  <m:r>
                                    <a:rPr kumimoji="1" lang="en-US" altLang="ja-JP" b="0" i="1" smtClean="0">
                                      <a:latin typeface="Cambria Math" panose="02040503050406030204" pitchFamily="18" charset="0"/>
                                    </a:rPr>
                                    <m:t>𝑎</m:t>
                                  </m:r>
                                  <m:r>
                                    <a:rPr kumimoji="1" lang="en-US" altLang="ja-JP" b="0" i="1" smtClean="0">
                                      <a:latin typeface="Cambria Math" panose="02040503050406030204" pitchFamily="18" charset="0"/>
                                    </a:rPr>
                                    <m:t>,</m:t>
                                  </m:r>
                                  <m:r>
                                    <a:rPr kumimoji="1" lang="en-US" altLang="ja-JP" b="0" i="1" smtClean="0">
                                      <a:latin typeface="Cambria Math" panose="02040503050406030204" pitchFamily="18" charset="0"/>
                                    </a:rPr>
                                    <m:t>𝑟</m:t>
                                  </m:r>
                                </m:sub>
                                <m:sup>
                                  <m:r>
                                    <a:rPr kumimoji="1" lang="en-US" altLang="ja-JP" b="0" i="1" smtClean="0">
                                      <a:latin typeface="Cambria Math" panose="02040503050406030204" pitchFamily="18" charset="0"/>
                                    </a:rPr>
                                    <m:t>2</m:t>
                                  </m:r>
                                </m:sup>
                              </m:sSubSup>
                              <m:sSub>
                                <m:sSubPr>
                                  <m:ctrlPr>
                                    <a:rPr kumimoji="1" lang="en-US" altLang="ja-JP" b="0" i="1" smtClean="0">
                                      <a:latin typeface="Cambria Math" charset="0"/>
                                    </a:rPr>
                                  </m:ctrlPr>
                                </m:sSubPr>
                                <m:e>
                                  <m:r>
                                    <a:rPr kumimoji="1" lang="en-US" altLang="ja-JP" b="0" i="1" smtClean="0">
                                      <a:latin typeface="Cambria Math" panose="02040503050406030204" pitchFamily="18" charset="0"/>
                                    </a:rPr>
                                    <m:t>𝐺</m:t>
                                  </m:r>
                                </m:e>
                                <m:sub>
                                  <m:r>
                                    <a:rPr kumimoji="1" lang="en-US" altLang="ja-JP" b="0" i="1" smtClean="0">
                                      <a:latin typeface="Cambria Math" panose="02040503050406030204" pitchFamily="18" charset="0"/>
                                    </a:rPr>
                                    <m:t>𝑖</m:t>
                                  </m:r>
                                  <m:r>
                                    <a:rPr kumimoji="1" lang="en-US" altLang="ja-JP" b="0" i="1" smtClean="0">
                                      <a:latin typeface="Cambria Math" panose="02040503050406030204" pitchFamily="18" charset="0"/>
                                    </a:rPr>
                                    <m:t>−1−</m:t>
                                  </m:r>
                                  <m:r>
                                    <a:rPr kumimoji="1" lang="en-US" altLang="ja-JP" b="0" i="1" smtClean="0">
                                      <a:latin typeface="Cambria Math" panose="02040503050406030204" pitchFamily="18" charset="0"/>
                                    </a:rPr>
                                    <m:t>𝑗</m:t>
                                  </m:r>
                                </m:sub>
                              </m:sSub>
                              <m:sSub>
                                <m:sSubPr>
                                  <m:ctrlPr>
                                    <a:rPr kumimoji="1" lang="en-US" altLang="ja-JP" b="0" i="1" smtClean="0">
                                      <a:latin typeface="Cambria Math" charset="0"/>
                                    </a:rPr>
                                  </m:ctrlPr>
                                </m:sSubPr>
                                <m:e>
                                  <m:r>
                                    <a:rPr kumimoji="1" lang="en-US" altLang="ja-JP" b="0" i="1" smtClean="0">
                                      <a:latin typeface="Cambria Math" panose="02040503050406030204" pitchFamily="18" charset="0"/>
                                    </a:rPr>
                                    <m:t>𝐴</m:t>
                                  </m:r>
                                </m:e>
                                <m:sub>
                                  <m:r>
                                    <a:rPr kumimoji="1" lang="en-US" altLang="ja-JP" b="0" i="1" smtClean="0">
                                      <a:latin typeface="Cambria Math" panose="02040503050406030204" pitchFamily="18" charset="0"/>
                                    </a:rPr>
                                    <m:t>𝑟</m:t>
                                  </m:r>
                                </m:sub>
                              </m:sSub>
                            </m:e>
                          </m:nary>
                          <m:sSub>
                            <m:sSubPr>
                              <m:ctrlPr>
                                <a:rPr kumimoji="1" lang="en-US" altLang="ja-JP" b="0" i="1" smtClean="0">
                                  <a:solidFill>
                                    <a:srgbClr val="FF0000"/>
                                  </a:solidFill>
                                  <a:latin typeface="Cambria Math" charset="0"/>
                                </a:rPr>
                              </m:ctrlPr>
                            </m:sSubPr>
                            <m:e>
                              <m:r>
                                <a:rPr kumimoji="1" lang="en-US" altLang="ja-JP" b="0" i="1" smtClean="0">
                                  <a:solidFill>
                                    <a:srgbClr val="FF0000"/>
                                  </a:solidFill>
                                  <a:latin typeface="Cambria Math" panose="02040503050406030204" pitchFamily="18" charset="0"/>
                                </a:rPr>
                                <m:t>𝑌</m:t>
                              </m:r>
                            </m:e>
                            <m:sub>
                              <m:r>
                                <a:rPr kumimoji="1" lang="en-US" altLang="ja-JP" b="0" i="1" smtClean="0">
                                  <a:solidFill>
                                    <a:srgbClr val="FF0000"/>
                                  </a:solidFill>
                                  <a:latin typeface="Cambria Math" panose="02040503050406030204" pitchFamily="18" charset="0"/>
                                </a:rPr>
                                <m:t>𝑗</m:t>
                              </m:r>
                            </m:sub>
                          </m:sSub>
                          <m:sSubSup>
                            <m:sSubSupPr>
                              <m:ctrlPr>
                                <a:rPr kumimoji="1" lang="en-US" altLang="ja-JP" b="0" i="1" smtClean="0">
                                  <a:latin typeface="Cambria Math" charset="0"/>
                                </a:rPr>
                              </m:ctrlPr>
                            </m:sSubSupPr>
                            <m:e>
                              <m:r>
                                <a:rPr kumimoji="1" lang="en-US" altLang="ja-JP" b="0" i="1" smtClean="0">
                                  <a:latin typeface="Cambria Math" panose="02040503050406030204" pitchFamily="18" charset="0"/>
                                </a:rPr>
                                <m:t>𝐴</m:t>
                              </m:r>
                            </m:e>
                            <m:sub>
                              <m:r>
                                <a:rPr kumimoji="1" lang="en-US" altLang="ja-JP" b="0" i="1" smtClean="0">
                                  <a:latin typeface="Cambria Math" panose="02040503050406030204" pitchFamily="18" charset="0"/>
                                </a:rPr>
                                <m:t>𝑟</m:t>
                              </m:r>
                            </m:sub>
                            <m:sup>
                              <m:r>
                                <a:rPr kumimoji="1" lang="en-US" altLang="ja-JP" b="0" i="1" smtClean="0">
                                  <a:latin typeface="Cambria Math" panose="02040503050406030204" pitchFamily="18" charset="0"/>
                                </a:rPr>
                                <m:t>𝑇</m:t>
                              </m:r>
                            </m:sup>
                          </m:sSubSup>
                          <m:sSubSup>
                            <m:sSubSupPr>
                              <m:ctrlPr>
                                <a:rPr kumimoji="1" lang="en-US" altLang="ja-JP" b="0" i="1" smtClean="0">
                                  <a:latin typeface="Cambria Math" charset="0"/>
                                </a:rPr>
                              </m:ctrlPr>
                            </m:sSubSupPr>
                            <m:e>
                              <m:r>
                                <a:rPr kumimoji="1" lang="en-US" altLang="ja-JP" b="0" i="1" smtClean="0">
                                  <a:latin typeface="Cambria Math" panose="02040503050406030204" pitchFamily="18" charset="0"/>
                                </a:rPr>
                                <m:t>𝐺</m:t>
                              </m:r>
                            </m:e>
                            <m:sub>
                              <m:r>
                                <a:rPr kumimoji="1" lang="en-US" altLang="ja-JP" b="0" i="1" smtClean="0">
                                  <a:latin typeface="Cambria Math" panose="02040503050406030204" pitchFamily="18" charset="0"/>
                                </a:rPr>
                                <m:t>𝑖</m:t>
                              </m:r>
                              <m:r>
                                <a:rPr kumimoji="1" lang="en-US" altLang="ja-JP" b="0" i="1" smtClean="0">
                                  <a:latin typeface="Cambria Math" panose="02040503050406030204" pitchFamily="18" charset="0"/>
                                </a:rPr>
                                <m:t>−1−</m:t>
                              </m:r>
                              <m:r>
                                <a:rPr kumimoji="1" lang="en-US" altLang="ja-JP" b="0" i="1" smtClean="0">
                                  <a:latin typeface="Cambria Math" panose="02040503050406030204" pitchFamily="18" charset="0"/>
                                </a:rPr>
                                <m:t>𝑗</m:t>
                              </m:r>
                            </m:sub>
                            <m:sup>
                              <m:r>
                                <a:rPr kumimoji="1" lang="en-US" altLang="ja-JP" b="0" i="1" smtClean="0">
                                  <a:latin typeface="Cambria Math" panose="02040503050406030204" pitchFamily="18" charset="0"/>
                                </a:rPr>
                                <m:t>𝑇</m:t>
                              </m:r>
                            </m:sup>
                          </m:sSubSup>
                          <m:r>
                            <a:rPr kumimoji="1" lang="en-US" altLang="ja-JP" b="0" i="1" smtClean="0">
                              <a:latin typeface="Cambria Math" panose="02040503050406030204" pitchFamily="18" charset="0"/>
                            </a:rPr>
                            <m:t>=0</m:t>
                          </m:r>
                        </m:e>
                      </m:nary>
                    </m:oMath>
                  </m:oMathPara>
                </a14:m>
                <a:endParaRPr kumimoji="1" lang="ja-JP" altLang="en-US" dirty="0"/>
              </a:p>
            </p:txBody>
          </p:sp>
        </mc:Choice>
        <mc:Fallback xmlns="">
          <p:sp>
            <p:nvSpPr>
              <p:cNvPr id="14" name="テキスト ボックス 13"/>
              <p:cNvSpPr txBox="1">
                <a:spLocks noRot="1" noChangeAspect="1" noMove="1" noResize="1" noEditPoints="1" noAdjustHandles="1" noChangeArrowheads="1" noChangeShapeType="1" noTextEdit="1"/>
              </p:cNvSpPr>
              <p:nvPr/>
            </p:nvSpPr>
            <p:spPr>
              <a:xfrm>
                <a:off x="2882620" y="5713472"/>
                <a:ext cx="5069080" cy="819840"/>
              </a:xfrm>
              <a:prstGeom prst="rect">
                <a:avLst/>
              </a:prstGeom>
              <a:blipFill rotWithShape="0">
                <a:blip r:embed="rId7"/>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7818188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328685" y="309814"/>
            <a:ext cx="1002197" cy="523220"/>
          </a:xfrm>
          <a:prstGeom prst="rect">
            <a:avLst/>
          </a:prstGeom>
          <a:noFill/>
        </p:spPr>
        <p:txBody>
          <a:bodyPr wrap="none" rtlCol="0">
            <a:spAutoFit/>
          </a:bodyPr>
          <a:lstStyle/>
          <a:p>
            <a:r>
              <a:rPr lang="ja-JP" altLang="en-US" sz="2800" b="1" dirty="0" smtClean="0"/>
              <a:t>命題</a:t>
            </a:r>
            <a:r>
              <a:rPr lang="en-US" altLang="ja-JP" sz="2800" b="1" dirty="0" smtClean="0"/>
              <a:t>.</a:t>
            </a:r>
            <a:endParaRPr kumimoji="1" lang="ja-JP" altLang="en-US" sz="2800" b="1" dirty="0"/>
          </a:p>
        </p:txBody>
      </p:sp>
      <p:sp>
        <p:nvSpPr>
          <p:cNvPr id="3" name="正方形/長方形 2"/>
          <p:cNvSpPr/>
          <p:nvPr/>
        </p:nvSpPr>
        <p:spPr>
          <a:xfrm>
            <a:off x="148685" y="237813"/>
            <a:ext cx="8820000" cy="430913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4" name="テキスト ボックス 3"/>
              <p:cNvSpPr txBox="1"/>
              <p:nvPr/>
            </p:nvSpPr>
            <p:spPr>
              <a:xfrm>
                <a:off x="3229678" y="1429488"/>
                <a:ext cx="2811988"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800" b="0" i="1" smtClean="0">
                          <a:latin typeface="Cambria Math" panose="02040503050406030204" pitchFamily="18" charset="0"/>
                        </a:rPr>
                        <m:t>−</m:t>
                      </m:r>
                      <m:r>
                        <a:rPr kumimoji="1" lang="en-US" altLang="ja-JP" sz="2800" b="0" i="1" smtClean="0">
                          <a:latin typeface="Cambria Math" panose="02040503050406030204" pitchFamily="18" charset="0"/>
                        </a:rPr>
                        <m:t>𝑋</m:t>
                      </m:r>
                      <m:r>
                        <a:rPr kumimoji="1" lang="en-US" altLang="ja-JP" sz="2800" b="0" i="1" smtClean="0">
                          <a:latin typeface="Cambria Math" panose="02040503050406030204" pitchFamily="18" charset="0"/>
                        </a:rPr>
                        <m:t>+</m:t>
                      </m:r>
                      <m:r>
                        <a:rPr kumimoji="1" lang="en-US" altLang="ja-JP" sz="2800" b="0" i="1" smtClean="0">
                          <a:latin typeface="Cambria Math" panose="02040503050406030204" pitchFamily="18" charset="0"/>
                        </a:rPr>
                        <m:t>𝑊𝑋</m:t>
                      </m:r>
                      <m:sSup>
                        <m:sSupPr>
                          <m:ctrlPr>
                            <a:rPr kumimoji="1" lang="en-US" altLang="ja-JP" sz="2800" b="0" i="1" smtClean="0">
                              <a:latin typeface="Cambria Math" charset="0"/>
                            </a:rPr>
                          </m:ctrlPr>
                        </m:sSupPr>
                        <m:e>
                          <m:r>
                            <a:rPr kumimoji="1" lang="en-US" altLang="ja-JP" sz="2800" b="0" i="1" smtClean="0">
                              <a:latin typeface="Cambria Math" panose="02040503050406030204" pitchFamily="18" charset="0"/>
                            </a:rPr>
                            <m:t>𝑊</m:t>
                          </m:r>
                        </m:e>
                        <m:sup>
                          <m:r>
                            <a:rPr kumimoji="1" lang="en-US" altLang="ja-JP" sz="2800" b="0" i="1" smtClean="0">
                              <a:latin typeface="Cambria Math" panose="02040503050406030204" pitchFamily="18" charset="0"/>
                            </a:rPr>
                            <m:t>𝑇</m:t>
                          </m:r>
                        </m:sup>
                      </m:sSup>
                      <m:r>
                        <a:rPr kumimoji="1" lang="en-US" altLang="ja-JP" sz="2800" b="0" i="1" smtClean="0">
                          <a:latin typeface="Cambria Math" panose="02040503050406030204" pitchFamily="18" charset="0"/>
                        </a:rPr>
                        <m:t>&lt;0</m:t>
                      </m:r>
                    </m:oMath>
                  </m:oMathPara>
                </a14:m>
                <a:endParaRPr kumimoji="1" lang="ja-JP" altLang="en-US" sz="2800" dirty="0"/>
              </a:p>
            </p:txBody>
          </p:sp>
        </mc:Choice>
        <mc:Fallback xmlns="">
          <p:sp>
            <p:nvSpPr>
              <p:cNvPr id="4" name="テキスト ボックス 3"/>
              <p:cNvSpPr txBox="1">
                <a:spLocks noRot="1" noChangeAspect="1" noMove="1" noResize="1" noEditPoints="1" noAdjustHandles="1" noChangeArrowheads="1" noChangeShapeType="1" noTextEdit="1"/>
              </p:cNvSpPr>
              <p:nvPr/>
            </p:nvSpPr>
            <p:spPr>
              <a:xfrm>
                <a:off x="3229678" y="1429488"/>
                <a:ext cx="2811988" cy="430887"/>
              </a:xfrm>
              <a:prstGeom prst="rect">
                <a:avLst/>
              </a:prstGeom>
              <a:blipFill rotWithShape="0">
                <a:blip r:embed="rId2"/>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5" name="テキスト ボックス 4"/>
              <p:cNvSpPr txBox="1"/>
              <p:nvPr/>
            </p:nvSpPr>
            <p:spPr>
              <a:xfrm>
                <a:off x="328684" y="3863042"/>
                <a:ext cx="6040564" cy="461665"/>
              </a:xfrm>
              <a:prstGeom prst="rect">
                <a:avLst/>
              </a:prstGeom>
              <a:noFill/>
            </p:spPr>
            <p:txBody>
              <a:bodyPr wrap="none" rtlCol="0">
                <a:spAutoFit/>
              </a:bodyPr>
              <a:lstStyle/>
              <a:p>
                <a:r>
                  <a:rPr lang="ja-JP" altLang="en-US" sz="2400" dirty="0" smtClean="0"/>
                  <a:t>が成り立つ．ただし </a:t>
                </a:r>
                <a14:m>
                  <m:oMath xmlns:m="http://schemas.openxmlformats.org/officeDocument/2006/math">
                    <m:r>
                      <a:rPr lang="en-US" altLang="ja-JP" sz="2400" b="0" i="1" smtClean="0">
                        <a:latin typeface="Cambria Math" panose="02040503050406030204" pitchFamily="18" charset="0"/>
                      </a:rPr>
                      <m:t>𝑖</m:t>
                    </m:r>
                    <m:r>
                      <a:rPr lang="en-US" altLang="ja-JP" sz="2400" b="0" i="1" smtClean="0">
                        <a:latin typeface="Cambria Math" panose="02040503050406030204" pitchFamily="18" charset="0"/>
                      </a:rPr>
                      <m:t> </m:t>
                    </m:r>
                  </m:oMath>
                </a14:m>
                <a:r>
                  <a:rPr kumimoji="1" lang="ja-JP" altLang="en-US" sz="2400" dirty="0" smtClean="0"/>
                  <a:t>は任意の自然数とする．</a:t>
                </a:r>
                <a:endParaRPr kumimoji="1" lang="ja-JP" altLang="en-US" sz="2400" dirty="0"/>
              </a:p>
            </p:txBody>
          </p:sp>
        </mc:Choice>
        <mc:Fallback xmlns="">
          <p:sp>
            <p:nvSpPr>
              <p:cNvPr id="5" name="テキスト ボックス 4"/>
              <p:cNvSpPr txBox="1">
                <a:spLocks noRot="1" noChangeAspect="1" noMove="1" noResize="1" noEditPoints="1" noAdjustHandles="1" noChangeArrowheads="1" noChangeShapeType="1" noTextEdit="1"/>
              </p:cNvSpPr>
              <p:nvPr/>
            </p:nvSpPr>
            <p:spPr>
              <a:xfrm>
                <a:off x="328684" y="3863042"/>
                <a:ext cx="6040564" cy="461665"/>
              </a:xfrm>
              <a:prstGeom prst="rect">
                <a:avLst/>
              </a:prstGeom>
              <a:blipFill rotWithShape="0">
                <a:blip r:embed="rId3"/>
                <a:stretch>
                  <a:fillRect l="-1615" t="-16000" r="-404" b="-25333"/>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6" name="テキスト ボックス 5"/>
              <p:cNvSpPr txBox="1"/>
              <p:nvPr/>
            </p:nvSpPr>
            <p:spPr>
              <a:xfrm>
                <a:off x="328684" y="1935554"/>
                <a:ext cx="8138912" cy="1137106"/>
              </a:xfrm>
              <a:prstGeom prst="rect">
                <a:avLst/>
              </a:prstGeom>
              <a:noFill/>
            </p:spPr>
            <p:txBody>
              <a:bodyPr wrap="square" rtlCol="0">
                <a:spAutoFit/>
              </a:bodyPr>
              <a:lstStyle/>
              <a:p>
                <a:pPr>
                  <a:lnSpc>
                    <a:spcPct val="150000"/>
                  </a:lnSpc>
                </a:pPr>
                <a:r>
                  <a:rPr kumimoji="1" lang="ja-JP" altLang="en-US" sz="2400" dirty="0" smtClean="0"/>
                  <a:t>を満たすような </a:t>
                </a:r>
                <a14:m>
                  <m:oMath xmlns:m="http://schemas.openxmlformats.org/officeDocument/2006/math">
                    <m:r>
                      <a:rPr kumimoji="1" lang="en-US" altLang="ja-JP" sz="2400" b="0" i="1" smtClean="0">
                        <a:latin typeface="Cambria Math" panose="02040503050406030204" pitchFamily="18" charset="0"/>
                      </a:rPr>
                      <m:t>𝑋</m:t>
                    </m:r>
                    <m:r>
                      <a:rPr kumimoji="1" lang="en-US" altLang="ja-JP" sz="2400" b="0" i="1" smtClean="0">
                        <a:latin typeface="Cambria Math" panose="02040503050406030204" pitchFamily="18" charset="0"/>
                      </a:rPr>
                      <m:t>&gt;0</m:t>
                    </m:r>
                  </m:oMath>
                </a14:m>
                <a:r>
                  <a:rPr kumimoji="1" lang="ja-JP" altLang="en-US" sz="2400" dirty="0" smtClean="0"/>
                  <a:t> が存在するとする．このとき，その </a:t>
                </a:r>
                <a14:m>
                  <m:oMath xmlns:m="http://schemas.openxmlformats.org/officeDocument/2006/math">
                    <m:r>
                      <a:rPr kumimoji="1" lang="en-US" altLang="ja-JP" sz="2400" b="0" i="1" smtClean="0">
                        <a:latin typeface="Cambria Math" panose="02040503050406030204" pitchFamily="18" charset="0"/>
                      </a:rPr>
                      <m:t>𝑋</m:t>
                    </m:r>
                  </m:oMath>
                </a14:m>
                <a:r>
                  <a:rPr kumimoji="1" lang="ja-JP" altLang="en-US" sz="2400" dirty="0" smtClean="0"/>
                  <a:t> に関して，</a:t>
                </a:r>
                <a:endParaRPr kumimoji="1" lang="ja-JP" altLang="en-US" sz="2400" dirty="0"/>
              </a:p>
            </p:txBody>
          </p:sp>
        </mc:Choice>
        <mc:Fallback xmlns="">
          <p:sp>
            <p:nvSpPr>
              <p:cNvPr id="6" name="テキスト ボックス 5"/>
              <p:cNvSpPr txBox="1">
                <a:spLocks noRot="1" noChangeAspect="1" noMove="1" noResize="1" noEditPoints="1" noAdjustHandles="1" noChangeArrowheads="1" noChangeShapeType="1" noTextEdit="1"/>
              </p:cNvSpPr>
              <p:nvPr/>
            </p:nvSpPr>
            <p:spPr>
              <a:xfrm>
                <a:off x="328684" y="1935554"/>
                <a:ext cx="8138912" cy="1137106"/>
              </a:xfrm>
              <a:prstGeom prst="rect">
                <a:avLst/>
              </a:prstGeom>
              <a:blipFill rotWithShape="0">
                <a:blip r:embed="rId4"/>
                <a:stretch>
                  <a:fillRect l="-1199" b="-9677"/>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 name="テキスト ボックス 6"/>
              <p:cNvSpPr txBox="1"/>
              <p:nvPr/>
            </p:nvSpPr>
            <p:spPr>
              <a:xfrm>
                <a:off x="328684" y="833034"/>
                <a:ext cx="4606582" cy="461665"/>
              </a:xfrm>
              <a:prstGeom prst="rect">
                <a:avLst/>
              </a:prstGeom>
              <a:noFill/>
            </p:spPr>
            <p:txBody>
              <a:bodyPr wrap="none" rtlCol="0">
                <a:spAutoFit/>
              </a:bodyPr>
              <a:lstStyle/>
              <a:p>
                <a14:m>
                  <m:oMath xmlns:m="http://schemas.openxmlformats.org/officeDocument/2006/math">
                    <m:r>
                      <a:rPr kumimoji="1" lang="en-US" altLang="ja-JP" sz="2400" b="0" i="1" smtClean="0">
                        <a:latin typeface="Cambria Math" panose="02040503050406030204" pitchFamily="18" charset="0"/>
                      </a:rPr>
                      <m:t>𝑊</m:t>
                    </m:r>
                    <m:r>
                      <a:rPr kumimoji="1" lang="en-US" altLang="ja-JP" sz="2400" b="0" i="1" smtClean="0">
                        <a:latin typeface="Cambria Math" panose="02040503050406030204" pitchFamily="18" charset="0"/>
                      </a:rPr>
                      <m:t> </m:t>
                    </m:r>
                  </m:oMath>
                </a14:m>
                <a:r>
                  <a:rPr kumimoji="1" lang="ja-JP" altLang="en-US" sz="2400" dirty="0" smtClean="0"/>
                  <a:t>は </a:t>
                </a:r>
                <a:r>
                  <a:rPr kumimoji="1" lang="en-US" altLang="ja-JP" sz="2400" dirty="0" err="1" smtClean="0"/>
                  <a:t>Schur</a:t>
                </a:r>
                <a:r>
                  <a:rPr lang="ja-JP" altLang="en-US" sz="2400" dirty="0" smtClean="0"/>
                  <a:t>安定とする．すなわち，</a:t>
                </a:r>
                <a:endParaRPr kumimoji="1" lang="ja-JP" altLang="en-US" sz="2400" dirty="0"/>
              </a:p>
            </p:txBody>
          </p:sp>
        </mc:Choice>
        <mc:Fallback xmlns="">
          <p:sp>
            <p:nvSpPr>
              <p:cNvPr id="7" name="テキスト ボックス 6"/>
              <p:cNvSpPr txBox="1">
                <a:spLocks noRot="1" noChangeAspect="1" noMove="1" noResize="1" noEditPoints="1" noAdjustHandles="1" noChangeArrowheads="1" noChangeShapeType="1" noTextEdit="1"/>
              </p:cNvSpPr>
              <p:nvPr/>
            </p:nvSpPr>
            <p:spPr>
              <a:xfrm>
                <a:off x="328684" y="833034"/>
                <a:ext cx="4606582" cy="461665"/>
              </a:xfrm>
              <a:prstGeom prst="rect">
                <a:avLst/>
              </a:prstGeom>
              <a:blipFill rotWithShape="0">
                <a:blip r:embed="rId5"/>
                <a:stretch>
                  <a:fillRect l="-397" t="-16000" r="-529" b="-32000"/>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8" name="テキスト ボックス 7"/>
              <p:cNvSpPr txBox="1"/>
              <p:nvPr/>
            </p:nvSpPr>
            <p:spPr>
              <a:xfrm>
                <a:off x="2901468" y="3072660"/>
                <a:ext cx="3314433" cy="58041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p>
                        <m:sSupPr>
                          <m:ctrlPr>
                            <a:rPr kumimoji="1" lang="en-US" altLang="ja-JP" sz="2800" b="0" i="1" smtClean="0">
                              <a:latin typeface="Cambria Math" charset="0"/>
                            </a:rPr>
                          </m:ctrlPr>
                        </m:sSupPr>
                        <m:e>
                          <m:r>
                            <a:rPr kumimoji="1" lang="en-US" altLang="ja-JP" sz="2800" b="0" i="1" smtClean="0">
                              <a:latin typeface="Cambria Math" panose="02040503050406030204" pitchFamily="18" charset="0"/>
                            </a:rPr>
                            <m:t>𝑊</m:t>
                          </m:r>
                        </m:e>
                        <m:sup>
                          <m:r>
                            <a:rPr kumimoji="1" lang="en-US" altLang="ja-JP" sz="2800" b="0" i="1" smtClean="0">
                              <a:latin typeface="Cambria Math" panose="02040503050406030204" pitchFamily="18" charset="0"/>
                            </a:rPr>
                            <m:t>𝑖</m:t>
                          </m:r>
                        </m:sup>
                      </m:sSup>
                      <m:r>
                        <m:rPr>
                          <m:sty m:val="p"/>
                        </m:rPr>
                        <a:rPr kumimoji="1" lang="en-US" altLang="ja-JP" sz="2800" b="0" i="0" smtClean="0">
                          <a:latin typeface="Cambria Math" panose="02040503050406030204" pitchFamily="18" charset="0"/>
                        </a:rPr>
                        <m:t>X</m:t>
                      </m:r>
                      <m:sSup>
                        <m:sSupPr>
                          <m:ctrlPr>
                            <a:rPr kumimoji="1" lang="en-US" altLang="ja-JP" sz="2800" b="0" i="1" smtClean="0">
                              <a:latin typeface="Cambria Math" charset="0"/>
                            </a:rPr>
                          </m:ctrlPr>
                        </m:sSupPr>
                        <m:e>
                          <m:d>
                            <m:dPr>
                              <m:ctrlPr>
                                <a:rPr kumimoji="1" lang="en-US" altLang="ja-JP" sz="2800" b="0" i="1" smtClean="0">
                                  <a:latin typeface="Cambria Math" charset="0"/>
                                </a:rPr>
                              </m:ctrlPr>
                            </m:dPr>
                            <m:e>
                              <m:sSup>
                                <m:sSupPr>
                                  <m:ctrlPr>
                                    <a:rPr kumimoji="1" lang="en-US" altLang="ja-JP" sz="2800" b="0" i="1" smtClean="0">
                                      <a:latin typeface="Cambria Math" charset="0"/>
                                    </a:rPr>
                                  </m:ctrlPr>
                                </m:sSupPr>
                                <m:e>
                                  <m:r>
                                    <m:rPr>
                                      <m:sty m:val="p"/>
                                    </m:rPr>
                                    <a:rPr kumimoji="1" lang="en-US" altLang="ja-JP" sz="2800" b="0" i="0" smtClean="0">
                                      <a:latin typeface="Cambria Math" panose="02040503050406030204" pitchFamily="18" charset="0"/>
                                    </a:rPr>
                                    <m:t>W</m:t>
                                  </m:r>
                                </m:e>
                                <m:sup>
                                  <m:r>
                                    <a:rPr kumimoji="1" lang="en-US" altLang="ja-JP" sz="2800" b="0" i="1" smtClean="0">
                                      <a:latin typeface="Cambria Math" panose="02040503050406030204" pitchFamily="18" charset="0"/>
                                    </a:rPr>
                                    <m:t>𝑖</m:t>
                                  </m:r>
                                </m:sup>
                              </m:sSup>
                            </m:e>
                          </m:d>
                        </m:e>
                        <m:sup>
                          <m:r>
                            <m:rPr>
                              <m:sty m:val="p"/>
                            </m:rPr>
                            <a:rPr kumimoji="1" lang="en-US" altLang="ja-JP" sz="2800" b="0" i="0" smtClean="0">
                              <a:latin typeface="Cambria Math" panose="02040503050406030204" pitchFamily="18" charset="0"/>
                            </a:rPr>
                            <m:t>T</m:t>
                          </m:r>
                        </m:sup>
                      </m:sSup>
                      <m:r>
                        <a:rPr kumimoji="1" lang="en-US" altLang="ja-JP" sz="2800" b="0" i="1" smtClean="0">
                          <a:latin typeface="Cambria Math" panose="02040503050406030204" pitchFamily="18" charset="0"/>
                        </a:rPr>
                        <m:t>≤</m:t>
                      </m:r>
                      <m:r>
                        <a:rPr kumimoji="1" lang="en-US" altLang="ja-JP" sz="2800" b="0" i="1" smtClean="0">
                          <a:latin typeface="Cambria Math" panose="02040503050406030204" pitchFamily="18" charset="0"/>
                        </a:rPr>
                        <m:t>𝑊𝑋</m:t>
                      </m:r>
                      <m:sSup>
                        <m:sSupPr>
                          <m:ctrlPr>
                            <a:rPr kumimoji="1" lang="en-US" altLang="ja-JP" sz="2800" b="0" i="1" smtClean="0">
                              <a:latin typeface="Cambria Math" charset="0"/>
                            </a:rPr>
                          </m:ctrlPr>
                        </m:sSupPr>
                        <m:e>
                          <m:r>
                            <a:rPr kumimoji="1" lang="en-US" altLang="ja-JP" sz="2800" b="0" i="1" smtClean="0">
                              <a:latin typeface="Cambria Math" panose="02040503050406030204" pitchFamily="18" charset="0"/>
                            </a:rPr>
                            <m:t>𝑊</m:t>
                          </m:r>
                        </m:e>
                        <m:sup>
                          <m:r>
                            <a:rPr kumimoji="1" lang="en-US" altLang="ja-JP" sz="2800" b="0" i="1" smtClean="0">
                              <a:latin typeface="Cambria Math" panose="02040503050406030204" pitchFamily="18" charset="0"/>
                            </a:rPr>
                            <m:t>𝑇</m:t>
                          </m:r>
                        </m:sup>
                      </m:sSup>
                    </m:oMath>
                  </m:oMathPara>
                </a14:m>
                <a:endParaRPr kumimoji="1" lang="ja-JP" altLang="en-US" sz="2800" dirty="0"/>
              </a:p>
            </p:txBody>
          </p:sp>
        </mc:Choice>
        <mc:Fallback xmlns="">
          <p:sp>
            <p:nvSpPr>
              <p:cNvPr id="8" name="テキスト ボックス 7"/>
              <p:cNvSpPr txBox="1">
                <a:spLocks noRot="1" noChangeAspect="1" noMove="1" noResize="1" noEditPoints="1" noAdjustHandles="1" noChangeArrowheads="1" noChangeShapeType="1" noTextEdit="1"/>
              </p:cNvSpPr>
              <p:nvPr/>
            </p:nvSpPr>
            <p:spPr>
              <a:xfrm>
                <a:off x="2901468" y="3072660"/>
                <a:ext cx="3314433" cy="580415"/>
              </a:xfrm>
              <a:prstGeom prst="rect">
                <a:avLst/>
              </a:prstGeom>
              <a:blipFill rotWithShape="0">
                <a:blip r:embed="rId6"/>
                <a:stretch>
                  <a:fillRect/>
                </a:stretch>
              </a:blipFill>
            </p:spPr>
            <p:txBody>
              <a:bodyPr/>
              <a:lstStyle/>
              <a:p>
                <a:r>
                  <a:rPr lang="ja-JP" altLang="en-US">
                    <a:noFill/>
                  </a:rPr>
                  <a:t> </a:t>
                </a:r>
              </a:p>
            </p:txBody>
          </p:sp>
        </mc:Fallback>
      </mc:AlternateContent>
      <p:sp>
        <p:nvSpPr>
          <p:cNvPr id="9" name="テキスト ボックス 8"/>
          <p:cNvSpPr txBox="1"/>
          <p:nvPr/>
        </p:nvSpPr>
        <p:spPr>
          <a:xfrm>
            <a:off x="148685" y="4714979"/>
            <a:ext cx="1741182" cy="400110"/>
          </a:xfrm>
          <a:prstGeom prst="rect">
            <a:avLst/>
          </a:prstGeom>
          <a:noFill/>
        </p:spPr>
        <p:txBody>
          <a:bodyPr wrap="none" rtlCol="0">
            <a:spAutoFit/>
          </a:bodyPr>
          <a:lstStyle/>
          <a:p>
            <a:r>
              <a:rPr kumimoji="1" lang="ja-JP" altLang="en-US" sz="2000" dirty="0" smtClean="0"/>
              <a:t>この命題より，</a:t>
            </a:r>
            <a:endParaRPr kumimoji="1" lang="ja-JP" altLang="en-US" sz="2000" dirty="0"/>
          </a:p>
        </p:txBody>
      </p:sp>
      <mc:AlternateContent xmlns:mc="http://schemas.openxmlformats.org/markup-compatibility/2006" xmlns:a14="http://schemas.microsoft.com/office/drawing/2010/main">
        <mc:Choice Requires="a14">
          <p:sp>
            <p:nvSpPr>
              <p:cNvPr id="10" name="テキスト ボックス 9"/>
              <p:cNvSpPr txBox="1"/>
              <p:nvPr/>
            </p:nvSpPr>
            <p:spPr>
              <a:xfrm>
                <a:off x="2765212" y="5115089"/>
                <a:ext cx="3635804" cy="40838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000" b="0" i="1" smtClean="0">
                          <a:latin typeface="Cambria Math" panose="02040503050406030204" pitchFamily="18" charset="0"/>
                        </a:rPr>
                        <m:t>−</m:t>
                      </m:r>
                      <m:r>
                        <a:rPr kumimoji="1" lang="en-US" altLang="ja-JP" sz="2000" b="0" i="1" smtClean="0">
                          <a:latin typeface="Cambria Math" panose="02040503050406030204" pitchFamily="18" charset="0"/>
                        </a:rPr>
                        <m:t>𝑋</m:t>
                      </m:r>
                      <m:r>
                        <a:rPr kumimoji="1" lang="en-US" altLang="ja-JP" sz="2000" b="0" i="1" smtClean="0">
                          <a:latin typeface="Cambria Math" panose="02040503050406030204" pitchFamily="18" charset="0"/>
                        </a:rPr>
                        <m:t>+</m:t>
                      </m:r>
                      <m:d>
                        <m:dPr>
                          <m:ctrlPr>
                            <a:rPr kumimoji="1" lang="en-US" altLang="ja-JP" sz="2000" b="0" i="1" smtClean="0">
                              <a:latin typeface="Cambria Math" charset="0"/>
                            </a:rPr>
                          </m:ctrlPr>
                        </m:dPr>
                        <m:e>
                          <m:acc>
                            <m:accPr>
                              <m:chr m:val="̂"/>
                              <m:ctrlPr>
                                <a:rPr kumimoji="1" lang="en-US" altLang="ja-JP" sz="2000" b="0" i="1" smtClean="0">
                                  <a:latin typeface="Cambria Math" charset="0"/>
                                </a:rPr>
                              </m:ctrlPr>
                            </m:accPr>
                            <m:e>
                              <m:r>
                                <a:rPr kumimoji="1" lang="en-US" altLang="ja-JP" sz="2000" b="0" i="1" smtClean="0">
                                  <a:latin typeface="Cambria Math" panose="02040503050406030204" pitchFamily="18" charset="0"/>
                                </a:rPr>
                                <m:t>𝐴</m:t>
                              </m:r>
                            </m:e>
                          </m:acc>
                          <m:r>
                            <a:rPr kumimoji="1" lang="en-US" altLang="ja-JP" sz="2000" b="0" i="1" smtClean="0">
                              <a:latin typeface="Cambria Math" panose="02040503050406030204" pitchFamily="18" charset="0"/>
                            </a:rPr>
                            <m:t>+</m:t>
                          </m:r>
                          <m:acc>
                            <m:accPr>
                              <m:chr m:val="̂"/>
                              <m:ctrlPr>
                                <a:rPr kumimoji="1" lang="en-US" altLang="ja-JP" sz="2000" b="0" i="1" smtClean="0">
                                  <a:latin typeface="Cambria Math" charset="0"/>
                                </a:rPr>
                              </m:ctrlPr>
                            </m:accPr>
                            <m:e>
                              <m:r>
                                <a:rPr kumimoji="1" lang="en-US" altLang="ja-JP" sz="2000" b="0" i="1" smtClean="0">
                                  <a:latin typeface="Cambria Math" panose="02040503050406030204" pitchFamily="18" charset="0"/>
                                </a:rPr>
                                <m:t>𝐵</m:t>
                              </m:r>
                            </m:e>
                          </m:acc>
                          <m:r>
                            <a:rPr kumimoji="1" lang="en-US" altLang="ja-JP" sz="2000" b="0" i="1" smtClean="0">
                              <a:latin typeface="Cambria Math" panose="02040503050406030204" pitchFamily="18" charset="0"/>
                            </a:rPr>
                            <m:t>𝐾</m:t>
                          </m:r>
                        </m:e>
                      </m:d>
                      <m:r>
                        <a:rPr kumimoji="1" lang="en-US" altLang="ja-JP" sz="2000" b="0" i="1" smtClean="0">
                          <a:latin typeface="Cambria Math" panose="02040503050406030204" pitchFamily="18" charset="0"/>
                        </a:rPr>
                        <m:t>𝑋</m:t>
                      </m:r>
                      <m:sSup>
                        <m:sSupPr>
                          <m:ctrlPr>
                            <a:rPr kumimoji="1" lang="en-US" altLang="ja-JP" sz="2000" b="0" i="1" smtClean="0">
                              <a:latin typeface="Cambria Math" charset="0"/>
                            </a:rPr>
                          </m:ctrlPr>
                        </m:sSupPr>
                        <m:e>
                          <m:d>
                            <m:dPr>
                              <m:ctrlPr>
                                <a:rPr kumimoji="1" lang="en-US" altLang="ja-JP" sz="2000" b="0" i="1" smtClean="0">
                                  <a:latin typeface="Cambria Math" charset="0"/>
                                </a:rPr>
                              </m:ctrlPr>
                            </m:dPr>
                            <m:e>
                              <m:acc>
                                <m:accPr>
                                  <m:chr m:val="̂"/>
                                  <m:ctrlPr>
                                    <a:rPr kumimoji="1" lang="en-US" altLang="ja-JP" sz="2000" b="0" i="1" smtClean="0">
                                      <a:latin typeface="Cambria Math" charset="0"/>
                                    </a:rPr>
                                  </m:ctrlPr>
                                </m:accPr>
                                <m:e>
                                  <m:r>
                                    <a:rPr kumimoji="1" lang="en-US" altLang="ja-JP" sz="2000" b="0" i="1" smtClean="0">
                                      <a:latin typeface="Cambria Math" panose="02040503050406030204" pitchFamily="18" charset="0"/>
                                    </a:rPr>
                                    <m:t>𝐴</m:t>
                                  </m:r>
                                </m:e>
                              </m:acc>
                              <m:r>
                                <a:rPr kumimoji="1" lang="en-US" altLang="ja-JP" sz="2000" b="0" i="1" smtClean="0">
                                  <a:latin typeface="Cambria Math" panose="02040503050406030204" pitchFamily="18" charset="0"/>
                                </a:rPr>
                                <m:t>+</m:t>
                              </m:r>
                              <m:acc>
                                <m:accPr>
                                  <m:chr m:val="̂"/>
                                  <m:ctrlPr>
                                    <a:rPr kumimoji="1" lang="en-US" altLang="ja-JP" sz="2000" b="0" i="1" smtClean="0">
                                      <a:latin typeface="Cambria Math" charset="0"/>
                                    </a:rPr>
                                  </m:ctrlPr>
                                </m:accPr>
                                <m:e>
                                  <m:r>
                                    <a:rPr kumimoji="1" lang="en-US" altLang="ja-JP" sz="2000" b="0" i="1" smtClean="0">
                                      <a:latin typeface="Cambria Math" panose="02040503050406030204" pitchFamily="18" charset="0"/>
                                    </a:rPr>
                                    <m:t>𝐵</m:t>
                                  </m:r>
                                </m:e>
                              </m:acc>
                              <m:r>
                                <a:rPr kumimoji="1" lang="en-US" altLang="ja-JP" sz="2000" b="0" i="1" smtClean="0">
                                  <a:latin typeface="Cambria Math" panose="02040503050406030204" pitchFamily="18" charset="0"/>
                                </a:rPr>
                                <m:t>𝐾</m:t>
                              </m:r>
                            </m:e>
                          </m:d>
                        </m:e>
                        <m:sup>
                          <m:r>
                            <a:rPr kumimoji="1" lang="en-US" altLang="ja-JP" sz="2000" b="0" i="1" smtClean="0">
                              <a:latin typeface="Cambria Math" panose="02040503050406030204" pitchFamily="18" charset="0"/>
                            </a:rPr>
                            <m:t>𝑇</m:t>
                          </m:r>
                        </m:sup>
                      </m:sSup>
                      <m:r>
                        <a:rPr kumimoji="1" lang="en-US" altLang="ja-JP" sz="2000" b="0" i="1" smtClean="0">
                          <a:latin typeface="Cambria Math" panose="02040503050406030204" pitchFamily="18" charset="0"/>
                        </a:rPr>
                        <m:t>&lt;0</m:t>
                      </m:r>
                    </m:oMath>
                  </m:oMathPara>
                </a14:m>
                <a:endParaRPr kumimoji="1" lang="ja-JP" altLang="en-US" sz="2000" i="1" dirty="0"/>
              </a:p>
            </p:txBody>
          </p:sp>
        </mc:Choice>
        <mc:Fallback xmlns="">
          <p:sp>
            <p:nvSpPr>
              <p:cNvPr id="10" name="テキスト ボックス 9"/>
              <p:cNvSpPr txBox="1">
                <a:spLocks noRot="1" noChangeAspect="1" noMove="1" noResize="1" noEditPoints="1" noAdjustHandles="1" noChangeArrowheads="1" noChangeShapeType="1" noTextEdit="1"/>
              </p:cNvSpPr>
              <p:nvPr/>
            </p:nvSpPr>
            <p:spPr>
              <a:xfrm>
                <a:off x="2765212" y="5115089"/>
                <a:ext cx="3635804" cy="408382"/>
              </a:xfrm>
              <a:prstGeom prst="rect">
                <a:avLst/>
              </a:prstGeom>
              <a:blipFill rotWithShape="0">
                <a:blip r:embed="rId7"/>
                <a:stretch>
                  <a:fillRect/>
                </a:stretch>
              </a:blipFill>
            </p:spPr>
            <p:txBody>
              <a:bodyPr/>
              <a:lstStyle/>
              <a:p>
                <a:r>
                  <a:rPr lang="ja-JP" altLang="en-US">
                    <a:noFill/>
                  </a:rPr>
                  <a:t> </a:t>
                </a:r>
              </a:p>
            </p:txBody>
          </p:sp>
        </mc:Fallback>
      </mc:AlternateContent>
      <p:sp>
        <p:nvSpPr>
          <p:cNvPr id="11" name="テキスト ボックス 10"/>
          <p:cNvSpPr txBox="1"/>
          <p:nvPr/>
        </p:nvSpPr>
        <p:spPr>
          <a:xfrm>
            <a:off x="148685" y="5422866"/>
            <a:ext cx="1973617" cy="400110"/>
          </a:xfrm>
          <a:prstGeom prst="rect">
            <a:avLst/>
          </a:prstGeom>
          <a:noFill/>
        </p:spPr>
        <p:txBody>
          <a:bodyPr wrap="none" rtlCol="0">
            <a:spAutoFit/>
          </a:bodyPr>
          <a:lstStyle/>
          <a:p>
            <a:r>
              <a:rPr lang="ja-JP" altLang="en-US" sz="2000" dirty="0" smtClean="0"/>
              <a:t>が成り立つとき、</a:t>
            </a:r>
            <a:endParaRPr kumimoji="1" lang="ja-JP" altLang="en-US" sz="2000" dirty="0"/>
          </a:p>
        </p:txBody>
      </p:sp>
      <mc:AlternateContent xmlns:mc="http://schemas.openxmlformats.org/markup-compatibility/2006" xmlns:a14="http://schemas.microsoft.com/office/drawing/2010/main">
        <mc:Choice Requires="a14">
          <p:sp>
            <p:nvSpPr>
              <p:cNvPr id="12" name="テキスト ボックス 11"/>
              <p:cNvSpPr txBox="1"/>
              <p:nvPr/>
            </p:nvSpPr>
            <p:spPr>
              <a:xfrm>
                <a:off x="1750895" y="5822976"/>
                <a:ext cx="5775812" cy="605230"/>
              </a:xfrm>
              <a:prstGeom prst="rect">
                <a:avLst/>
              </a:prstGeom>
              <a:noFill/>
              <a:ln>
                <a:solidFill>
                  <a:schemeClr val="tx1"/>
                </a:solidFill>
              </a:ln>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p>
                        <m:sSupPr>
                          <m:ctrlPr>
                            <a:rPr kumimoji="1" lang="en-US" altLang="ja-JP" sz="2000" b="0" i="1" smtClean="0">
                              <a:latin typeface="Cambria Math" charset="0"/>
                            </a:rPr>
                          </m:ctrlPr>
                        </m:sSupPr>
                        <m:e>
                          <m:d>
                            <m:dPr>
                              <m:ctrlPr>
                                <a:rPr kumimoji="1" lang="en-US" altLang="ja-JP" sz="2000" b="0" i="1" smtClean="0">
                                  <a:latin typeface="Cambria Math" charset="0"/>
                                </a:rPr>
                              </m:ctrlPr>
                            </m:dPr>
                            <m:e>
                              <m:acc>
                                <m:accPr>
                                  <m:chr m:val="̂"/>
                                  <m:ctrlPr>
                                    <a:rPr kumimoji="1" lang="en-US" altLang="ja-JP" sz="2000" b="0" i="1" smtClean="0">
                                      <a:latin typeface="Cambria Math" charset="0"/>
                                    </a:rPr>
                                  </m:ctrlPr>
                                </m:accPr>
                                <m:e>
                                  <m:r>
                                    <a:rPr kumimoji="1" lang="en-US" altLang="ja-JP" sz="2000" b="0" i="1" smtClean="0">
                                      <a:latin typeface="Cambria Math" panose="02040503050406030204" pitchFamily="18" charset="0"/>
                                    </a:rPr>
                                    <m:t>𝐴</m:t>
                                  </m:r>
                                </m:e>
                              </m:acc>
                              <m:r>
                                <a:rPr kumimoji="1" lang="en-US" altLang="ja-JP" sz="2000" b="0" i="1" smtClean="0">
                                  <a:latin typeface="Cambria Math" panose="02040503050406030204" pitchFamily="18" charset="0"/>
                                </a:rPr>
                                <m:t>+</m:t>
                              </m:r>
                              <m:acc>
                                <m:accPr>
                                  <m:chr m:val="̂"/>
                                  <m:ctrlPr>
                                    <a:rPr kumimoji="1" lang="en-US" altLang="ja-JP" sz="2000" b="0" i="1" smtClean="0">
                                      <a:latin typeface="Cambria Math" charset="0"/>
                                    </a:rPr>
                                  </m:ctrlPr>
                                </m:accPr>
                                <m:e>
                                  <m:r>
                                    <a:rPr kumimoji="1" lang="en-US" altLang="ja-JP" sz="2000" b="0" i="1" smtClean="0">
                                      <a:latin typeface="Cambria Math" panose="02040503050406030204" pitchFamily="18" charset="0"/>
                                    </a:rPr>
                                    <m:t>𝐵</m:t>
                                  </m:r>
                                </m:e>
                              </m:acc>
                              <m:r>
                                <a:rPr kumimoji="1" lang="en-US" altLang="ja-JP" sz="2000" b="0" i="1" smtClean="0">
                                  <a:latin typeface="Cambria Math" panose="02040503050406030204" pitchFamily="18" charset="0"/>
                                </a:rPr>
                                <m:t>𝐾</m:t>
                              </m:r>
                            </m:e>
                          </m:d>
                        </m:e>
                        <m:sup>
                          <m:r>
                            <a:rPr kumimoji="1" lang="en-US" altLang="ja-JP" sz="2000" b="0" i="1" smtClean="0">
                              <a:latin typeface="Cambria Math" panose="02040503050406030204" pitchFamily="18" charset="0"/>
                            </a:rPr>
                            <m:t>𝑖</m:t>
                          </m:r>
                        </m:sup>
                      </m:sSup>
                      <m:r>
                        <a:rPr kumimoji="1" lang="en-US" altLang="ja-JP" sz="2000" b="0" i="1" smtClean="0">
                          <a:latin typeface="Cambria Math" panose="02040503050406030204" pitchFamily="18" charset="0"/>
                        </a:rPr>
                        <m:t>𝑋</m:t>
                      </m:r>
                      <m:sSup>
                        <m:sSupPr>
                          <m:ctrlPr>
                            <a:rPr kumimoji="1" lang="en-US" altLang="ja-JP" sz="2000" b="0" i="1" smtClean="0">
                              <a:latin typeface="Cambria Math" charset="0"/>
                            </a:rPr>
                          </m:ctrlPr>
                        </m:sSupPr>
                        <m:e>
                          <m:d>
                            <m:dPr>
                              <m:ctrlPr>
                                <a:rPr kumimoji="1" lang="en-US" altLang="ja-JP" sz="2000" b="0" i="1" smtClean="0">
                                  <a:latin typeface="Cambria Math" charset="0"/>
                                </a:rPr>
                              </m:ctrlPr>
                            </m:dPr>
                            <m:e>
                              <m:sSup>
                                <m:sSupPr>
                                  <m:ctrlPr>
                                    <a:rPr kumimoji="1" lang="en-US" altLang="ja-JP" sz="2000" b="0" i="1" smtClean="0">
                                      <a:latin typeface="Cambria Math" charset="0"/>
                                    </a:rPr>
                                  </m:ctrlPr>
                                </m:sSupPr>
                                <m:e>
                                  <m:d>
                                    <m:dPr>
                                      <m:ctrlPr>
                                        <a:rPr kumimoji="1" lang="en-US" altLang="ja-JP" sz="2000" b="0" i="1" smtClean="0">
                                          <a:latin typeface="Cambria Math" charset="0"/>
                                        </a:rPr>
                                      </m:ctrlPr>
                                    </m:dPr>
                                    <m:e>
                                      <m:acc>
                                        <m:accPr>
                                          <m:chr m:val="̂"/>
                                          <m:ctrlPr>
                                            <a:rPr kumimoji="1" lang="en-US" altLang="ja-JP" sz="2000" b="0" i="1" smtClean="0">
                                              <a:latin typeface="Cambria Math" charset="0"/>
                                            </a:rPr>
                                          </m:ctrlPr>
                                        </m:accPr>
                                        <m:e>
                                          <m:r>
                                            <a:rPr kumimoji="1" lang="en-US" altLang="ja-JP" sz="2000" b="0" i="1" smtClean="0">
                                              <a:latin typeface="Cambria Math" panose="02040503050406030204" pitchFamily="18" charset="0"/>
                                            </a:rPr>
                                            <m:t>𝐴</m:t>
                                          </m:r>
                                        </m:e>
                                      </m:acc>
                                      <m:r>
                                        <a:rPr kumimoji="1" lang="en-US" altLang="ja-JP" sz="2000" b="0" i="1" smtClean="0">
                                          <a:latin typeface="Cambria Math" panose="02040503050406030204" pitchFamily="18" charset="0"/>
                                        </a:rPr>
                                        <m:t>+</m:t>
                                      </m:r>
                                      <m:acc>
                                        <m:accPr>
                                          <m:chr m:val="̂"/>
                                          <m:ctrlPr>
                                            <a:rPr kumimoji="1" lang="en-US" altLang="ja-JP" sz="2000" b="0" i="1" smtClean="0">
                                              <a:latin typeface="Cambria Math" charset="0"/>
                                            </a:rPr>
                                          </m:ctrlPr>
                                        </m:accPr>
                                        <m:e>
                                          <m:r>
                                            <a:rPr kumimoji="1" lang="en-US" altLang="ja-JP" sz="2000" b="0" i="1" smtClean="0">
                                              <a:latin typeface="Cambria Math" panose="02040503050406030204" pitchFamily="18" charset="0"/>
                                            </a:rPr>
                                            <m:t>𝐵</m:t>
                                          </m:r>
                                        </m:e>
                                      </m:acc>
                                      <m:r>
                                        <a:rPr kumimoji="1" lang="en-US" altLang="ja-JP" sz="2000" b="0" i="1" smtClean="0">
                                          <a:latin typeface="Cambria Math" panose="02040503050406030204" pitchFamily="18" charset="0"/>
                                        </a:rPr>
                                        <m:t>𝐾</m:t>
                                      </m:r>
                                    </m:e>
                                  </m:d>
                                </m:e>
                                <m:sup>
                                  <m:r>
                                    <a:rPr kumimoji="1" lang="en-US" altLang="ja-JP" sz="2000" b="0" i="1" smtClean="0">
                                      <a:latin typeface="Cambria Math" panose="02040503050406030204" pitchFamily="18" charset="0"/>
                                    </a:rPr>
                                    <m:t>𝑖</m:t>
                                  </m:r>
                                </m:sup>
                              </m:sSup>
                            </m:e>
                          </m:d>
                        </m:e>
                        <m:sup>
                          <m:r>
                            <a:rPr kumimoji="1" lang="en-US" altLang="ja-JP" sz="2000" b="0" i="1" smtClean="0">
                              <a:latin typeface="Cambria Math" panose="02040503050406030204" pitchFamily="18" charset="0"/>
                            </a:rPr>
                            <m:t>𝑇</m:t>
                          </m:r>
                        </m:sup>
                      </m:sSup>
                      <m:r>
                        <a:rPr kumimoji="1" lang="en-US" altLang="ja-JP" sz="2000" b="0" i="1" smtClean="0">
                          <a:latin typeface="Cambria Math" panose="02040503050406030204" pitchFamily="18" charset="0"/>
                        </a:rPr>
                        <m:t>≤</m:t>
                      </m:r>
                      <m:d>
                        <m:dPr>
                          <m:ctrlPr>
                            <a:rPr kumimoji="1" lang="en-US" altLang="ja-JP" sz="2000" b="0" i="1" smtClean="0">
                              <a:latin typeface="Cambria Math" charset="0"/>
                            </a:rPr>
                          </m:ctrlPr>
                        </m:dPr>
                        <m:e>
                          <m:acc>
                            <m:accPr>
                              <m:chr m:val="̂"/>
                              <m:ctrlPr>
                                <a:rPr kumimoji="1" lang="en-US" altLang="ja-JP" sz="2000" b="0" i="1" smtClean="0">
                                  <a:latin typeface="Cambria Math" charset="0"/>
                                </a:rPr>
                              </m:ctrlPr>
                            </m:accPr>
                            <m:e>
                              <m:r>
                                <a:rPr kumimoji="1" lang="en-US" altLang="ja-JP" sz="2000" b="0" i="1" smtClean="0">
                                  <a:latin typeface="Cambria Math" panose="02040503050406030204" pitchFamily="18" charset="0"/>
                                </a:rPr>
                                <m:t>𝐴</m:t>
                              </m:r>
                            </m:e>
                          </m:acc>
                          <m:r>
                            <a:rPr kumimoji="1" lang="en-US" altLang="ja-JP" sz="2000" b="0" i="1" smtClean="0">
                              <a:latin typeface="Cambria Math" panose="02040503050406030204" pitchFamily="18" charset="0"/>
                            </a:rPr>
                            <m:t>+</m:t>
                          </m:r>
                          <m:acc>
                            <m:accPr>
                              <m:chr m:val="̂"/>
                              <m:ctrlPr>
                                <a:rPr kumimoji="1" lang="en-US" altLang="ja-JP" sz="2000" b="0" i="1" smtClean="0">
                                  <a:latin typeface="Cambria Math" charset="0"/>
                                </a:rPr>
                              </m:ctrlPr>
                            </m:accPr>
                            <m:e>
                              <m:r>
                                <a:rPr kumimoji="1" lang="en-US" altLang="ja-JP" sz="2000" b="0" i="1" smtClean="0">
                                  <a:latin typeface="Cambria Math" panose="02040503050406030204" pitchFamily="18" charset="0"/>
                                </a:rPr>
                                <m:t>𝐵</m:t>
                              </m:r>
                            </m:e>
                          </m:acc>
                          <m:r>
                            <a:rPr kumimoji="1" lang="en-US" altLang="ja-JP" sz="2000" b="0" i="1" smtClean="0">
                              <a:latin typeface="Cambria Math" panose="02040503050406030204" pitchFamily="18" charset="0"/>
                            </a:rPr>
                            <m:t>𝐾</m:t>
                          </m:r>
                        </m:e>
                      </m:d>
                      <m:r>
                        <a:rPr kumimoji="1" lang="en-US" altLang="ja-JP" sz="2000" b="0" i="1" smtClean="0">
                          <a:latin typeface="Cambria Math" panose="02040503050406030204" pitchFamily="18" charset="0"/>
                        </a:rPr>
                        <m:t>𝑋</m:t>
                      </m:r>
                      <m:sSup>
                        <m:sSupPr>
                          <m:ctrlPr>
                            <a:rPr kumimoji="1" lang="en-US" altLang="ja-JP" sz="2000" b="0" i="1" smtClean="0">
                              <a:latin typeface="Cambria Math" charset="0"/>
                            </a:rPr>
                          </m:ctrlPr>
                        </m:sSupPr>
                        <m:e>
                          <m:d>
                            <m:dPr>
                              <m:ctrlPr>
                                <a:rPr kumimoji="1" lang="en-US" altLang="ja-JP" sz="2000" b="0" i="1" smtClean="0">
                                  <a:latin typeface="Cambria Math" charset="0"/>
                                </a:rPr>
                              </m:ctrlPr>
                            </m:dPr>
                            <m:e>
                              <m:acc>
                                <m:accPr>
                                  <m:chr m:val="̂"/>
                                  <m:ctrlPr>
                                    <a:rPr kumimoji="1" lang="en-US" altLang="ja-JP" sz="2000" b="0" i="1" smtClean="0">
                                      <a:latin typeface="Cambria Math" charset="0"/>
                                    </a:rPr>
                                  </m:ctrlPr>
                                </m:accPr>
                                <m:e>
                                  <m:r>
                                    <a:rPr kumimoji="1" lang="en-US" altLang="ja-JP" sz="2000" b="0" i="1" smtClean="0">
                                      <a:latin typeface="Cambria Math" panose="02040503050406030204" pitchFamily="18" charset="0"/>
                                    </a:rPr>
                                    <m:t>𝐴</m:t>
                                  </m:r>
                                </m:e>
                              </m:acc>
                              <m:r>
                                <a:rPr kumimoji="1" lang="en-US" altLang="ja-JP" sz="2000" b="0" i="1" smtClean="0">
                                  <a:latin typeface="Cambria Math" panose="02040503050406030204" pitchFamily="18" charset="0"/>
                                </a:rPr>
                                <m:t>+</m:t>
                              </m:r>
                              <m:acc>
                                <m:accPr>
                                  <m:chr m:val="̂"/>
                                  <m:ctrlPr>
                                    <a:rPr kumimoji="1" lang="en-US" altLang="ja-JP" sz="2000" b="0" i="1" smtClean="0">
                                      <a:latin typeface="Cambria Math" charset="0"/>
                                    </a:rPr>
                                  </m:ctrlPr>
                                </m:accPr>
                                <m:e>
                                  <m:r>
                                    <a:rPr kumimoji="1" lang="en-US" altLang="ja-JP" sz="2000" b="0" i="1" smtClean="0">
                                      <a:latin typeface="Cambria Math" panose="02040503050406030204" pitchFamily="18" charset="0"/>
                                    </a:rPr>
                                    <m:t>𝐵</m:t>
                                  </m:r>
                                </m:e>
                              </m:acc>
                              <m:r>
                                <a:rPr kumimoji="1" lang="en-US" altLang="ja-JP" sz="2000" b="0" i="1" smtClean="0">
                                  <a:latin typeface="Cambria Math" panose="02040503050406030204" pitchFamily="18" charset="0"/>
                                </a:rPr>
                                <m:t>𝐾</m:t>
                              </m:r>
                            </m:e>
                          </m:d>
                        </m:e>
                        <m:sup>
                          <m:r>
                            <a:rPr kumimoji="1" lang="en-US" altLang="ja-JP" sz="2000" b="0" i="1" smtClean="0">
                              <a:latin typeface="Cambria Math" panose="02040503050406030204" pitchFamily="18" charset="0"/>
                            </a:rPr>
                            <m:t>𝑇</m:t>
                          </m:r>
                        </m:sup>
                      </m:sSup>
                    </m:oMath>
                  </m:oMathPara>
                </a14:m>
                <a:endParaRPr kumimoji="1" lang="ja-JP" altLang="en-US" sz="2000" dirty="0"/>
              </a:p>
            </p:txBody>
          </p:sp>
        </mc:Choice>
        <mc:Fallback xmlns="">
          <p:sp>
            <p:nvSpPr>
              <p:cNvPr id="12" name="テキスト ボックス 11"/>
              <p:cNvSpPr txBox="1">
                <a:spLocks noRot="1" noChangeAspect="1" noMove="1" noResize="1" noEditPoints="1" noAdjustHandles="1" noChangeArrowheads="1" noChangeShapeType="1" noTextEdit="1"/>
              </p:cNvSpPr>
              <p:nvPr/>
            </p:nvSpPr>
            <p:spPr>
              <a:xfrm>
                <a:off x="1750895" y="5822976"/>
                <a:ext cx="5775812" cy="605230"/>
              </a:xfrm>
              <a:prstGeom prst="rect">
                <a:avLst/>
              </a:prstGeom>
              <a:blipFill rotWithShape="0">
                <a:blip r:embed="rId8"/>
                <a:stretch>
                  <a:fillRect/>
                </a:stretch>
              </a:blipFill>
              <a:ln>
                <a:solidFill>
                  <a:schemeClr val="tx1"/>
                </a:solidFill>
              </a:ln>
            </p:spPr>
            <p:txBody>
              <a:bodyPr/>
              <a:lstStyle/>
              <a:p>
                <a:r>
                  <a:rPr lang="ja-JP" altLang="en-US">
                    <a:noFill/>
                  </a:rPr>
                  <a:t> </a:t>
                </a:r>
              </a:p>
            </p:txBody>
          </p:sp>
        </mc:Fallback>
      </mc:AlternateContent>
      <p:sp>
        <p:nvSpPr>
          <p:cNvPr id="13" name="テキスト ボックス 12"/>
          <p:cNvSpPr txBox="1"/>
          <p:nvPr/>
        </p:nvSpPr>
        <p:spPr>
          <a:xfrm>
            <a:off x="148685" y="6244689"/>
            <a:ext cx="1560042" cy="400110"/>
          </a:xfrm>
          <a:prstGeom prst="rect">
            <a:avLst/>
          </a:prstGeom>
          <a:noFill/>
        </p:spPr>
        <p:txBody>
          <a:bodyPr wrap="none" rtlCol="0">
            <a:spAutoFit/>
          </a:bodyPr>
          <a:lstStyle/>
          <a:p>
            <a:r>
              <a:rPr lang="ja-JP" altLang="en-US" sz="2000" dirty="0" smtClean="0"/>
              <a:t>が成り立つ．</a:t>
            </a:r>
            <a:endParaRPr kumimoji="1" lang="ja-JP" altLang="en-US" sz="2000" dirty="0"/>
          </a:p>
        </p:txBody>
      </p:sp>
      <p:sp>
        <p:nvSpPr>
          <p:cNvPr id="14" name="スライド番号プレースホルダー 13"/>
          <p:cNvSpPr>
            <a:spLocks noGrp="1"/>
          </p:cNvSpPr>
          <p:nvPr>
            <p:ph type="sldNum" sz="quarter" idx="12"/>
          </p:nvPr>
        </p:nvSpPr>
        <p:spPr/>
        <p:txBody>
          <a:bodyPr/>
          <a:lstStyle/>
          <a:p>
            <a:fld id="{8C6ED81D-0F42-4F3B-95CB-FC91357ABC7F}" type="slidenum">
              <a:rPr kumimoji="1" lang="ja-JP" altLang="en-US" smtClean="0"/>
              <a:t>14</a:t>
            </a:fld>
            <a:endParaRPr kumimoji="1" lang="ja-JP" altLang="en-US"/>
          </a:p>
        </p:txBody>
      </p:sp>
    </p:spTree>
    <p:extLst>
      <p:ext uri="{BB962C8B-B14F-4D97-AF65-F5344CB8AC3E}">
        <p14:creationId xmlns:p14="http://schemas.microsoft.com/office/powerpoint/2010/main" val="12347420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グループ化 15"/>
          <p:cNvGrpSpPr/>
          <p:nvPr/>
        </p:nvGrpSpPr>
        <p:grpSpPr>
          <a:xfrm>
            <a:off x="180000" y="2478774"/>
            <a:ext cx="8777071" cy="2699954"/>
            <a:chOff x="149296" y="789192"/>
            <a:chExt cx="8777071" cy="2699954"/>
          </a:xfrm>
        </p:grpSpPr>
        <p:grpSp>
          <p:nvGrpSpPr>
            <p:cNvPr id="8" name="グループ化 7"/>
            <p:cNvGrpSpPr/>
            <p:nvPr/>
          </p:nvGrpSpPr>
          <p:grpSpPr>
            <a:xfrm>
              <a:off x="149296" y="789192"/>
              <a:ext cx="7657152" cy="1887507"/>
              <a:chOff x="830242" y="2068362"/>
              <a:chExt cx="7657152" cy="1887507"/>
            </a:xfrm>
          </p:grpSpPr>
          <mc:AlternateContent xmlns:mc="http://schemas.openxmlformats.org/markup-compatibility/2006" xmlns:a14="http://schemas.microsoft.com/office/drawing/2010/main">
            <mc:Choice Requires="a14">
              <p:sp>
                <p:nvSpPr>
                  <p:cNvPr id="6" name="テキスト ボックス 5"/>
                  <p:cNvSpPr txBox="1"/>
                  <p:nvPr/>
                </p:nvSpPr>
                <p:spPr>
                  <a:xfrm>
                    <a:off x="830242" y="2068362"/>
                    <a:ext cx="7610160" cy="90653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000" b="0" i="1" smtClean="0">
                              <a:solidFill>
                                <a:schemeClr val="tx1"/>
                              </a:solidFill>
                              <a:latin typeface="Cambria Math" panose="02040503050406030204" pitchFamily="18" charset="0"/>
                            </a:rPr>
                            <m:t>−</m:t>
                          </m:r>
                          <m:r>
                            <a:rPr kumimoji="1" lang="en-US" altLang="ja-JP" sz="2000" b="0" i="1" smtClean="0">
                              <a:solidFill>
                                <a:schemeClr val="tx1"/>
                              </a:solidFill>
                              <a:latin typeface="Cambria Math" panose="02040503050406030204" pitchFamily="18" charset="0"/>
                            </a:rPr>
                            <m:t>𝑋</m:t>
                          </m:r>
                          <m:r>
                            <a:rPr kumimoji="1" lang="en-US" altLang="ja-JP" sz="2000" b="0" i="1" smtClean="0">
                              <a:solidFill>
                                <a:schemeClr val="tx1"/>
                              </a:solidFill>
                              <a:latin typeface="Cambria Math" panose="02040503050406030204" pitchFamily="18" charset="0"/>
                            </a:rPr>
                            <m:t>+</m:t>
                          </m:r>
                          <m:d>
                            <m:dPr>
                              <m:ctrlPr>
                                <a:rPr kumimoji="1" lang="en-US" altLang="ja-JP" sz="2000" b="0" i="1" smtClean="0">
                                  <a:solidFill>
                                    <a:srgbClr val="FF0000"/>
                                  </a:solidFill>
                                  <a:latin typeface="Cambria Math" charset="0"/>
                                </a:rPr>
                              </m:ctrlPr>
                            </m:dPr>
                            <m:e>
                              <m:acc>
                                <m:accPr>
                                  <m:chr m:val="̂"/>
                                  <m:ctrlPr>
                                    <a:rPr kumimoji="1" lang="en-US" altLang="ja-JP" sz="2000" b="0" i="1" smtClean="0">
                                      <a:solidFill>
                                        <a:srgbClr val="FF0000"/>
                                      </a:solidFill>
                                      <a:latin typeface="Cambria Math" charset="0"/>
                                    </a:rPr>
                                  </m:ctrlPr>
                                </m:accPr>
                                <m:e>
                                  <m:r>
                                    <a:rPr kumimoji="1" lang="en-US" altLang="ja-JP" sz="2000" b="0" i="1" smtClean="0">
                                      <a:solidFill>
                                        <a:srgbClr val="FF0000"/>
                                      </a:solidFill>
                                      <a:latin typeface="Cambria Math" panose="02040503050406030204" pitchFamily="18" charset="0"/>
                                    </a:rPr>
                                    <m:t>𝐴</m:t>
                                  </m:r>
                                </m:e>
                              </m:acc>
                              <m:r>
                                <a:rPr kumimoji="1" lang="en-US" altLang="ja-JP" sz="2000" b="0" i="1" smtClean="0">
                                  <a:solidFill>
                                    <a:srgbClr val="FF0000"/>
                                  </a:solidFill>
                                  <a:latin typeface="Cambria Math" panose="02040503050406030204" pitchFamily="18" charset="0"/>
                                </a:rPr>
                                <m:t>+</m:t>
                              </m:r>
                              <m:acc>
                                <m:accPr>
                                  <m:chr m:val="̂"/>
                                  <m:ctrlPr>
                                    <a:rPr kumimoji="1" lang="en-US" altLang="ja-JP" sz="2000" b="0" i="1" smtClean="0">
                                      <a:solidFill>
                                        <a:srgbClr val="FF0000"/>
                                      </a:solidFill>
                                      <a:latin typeface="Cambria Math" charset="0"/>
                                    </a:rPr>
                                  </m:ctrlPr>
                                </m:accPr>
                                <m:e>
                                  <m:r>
                                    <a:rPr kumimoji="1" lang="en-US" altLang="ja-JP" sz="2000" b="0" i="1" smtClean="0">
                                      <a:solidFill>
                                        <a:srgbClr val="FF0000"/>
                                      </a:solidFill>
                                      <a:latin typeface="Cambria Math" panose="02040503050406030204" pitchFamily="18" charset="0"/>
                                    </a:rPr>
                                    <m:t>𝐵</m:t>
                                  </m:r>
                                </m:e>
                              </m:acc>
                              <m:r>
                                <a:rPr kumimoji="1" lang="en-US" altLang="ja-JP" sz="2000" b="0" i="1" smtClean="0">
                                  <a:solidFill>
                                    <a:srgbClr val="FF0000"/>
                                  </a:solidFill>
                                  <a:latin typeface="Cambria Math" panose="02040503050406030204" pitchFamily="18" charset="0"/>
                                </a:rPr>
                                <m:t>𝐾</m:t>
                              </m:r>
                            </m:e>
                          </m:d>
                          <m:r>
                            <a:rPr kumimoji="1" lang="en-US" altLang="ja-JP" sz="2000" b="0" i="1" smtClean="0">
                              <a:solidFill>
                                <a:srgbClr val="FF0000"/>
                              </a:solidFill>
                              <a:latin typeface="Cambria Math" panose="02040503050406030204" pitchFamily="18" charset="0"/>
                            </a:rPr>
                            <m:t>𝑋</m:t>
                          </m:r>
                          <m:sSup>
                            <m:sSupPr>
                              <m:ctrlPr>
                                <a:rPr kumimoji="1" lang="en-US" altLang="ja-JP" sz="2000" b="0" i="1" smtClean="0">
                                  <a:solidFill>
                                    <a:srgbClr val="FF0000"/>
                                  </a:solidFill>
                                  <a:latin typeface="Cambria Math" charset="0"/>
                                </a:rPr>
                              </m:ctrlPr>
                            </m:sSupPr>
                            <m:e>
                              <m:d>
                                <m:dPr>
                                  <m:ctrlPr>
                                    <a:rPr kumimoji="1" lang="en-US" altLang="ja-JP" sz="2000" b="0" i="1" smtClean="0">
                                      <a:solidFill>
                                        <a:srgbClr val="FF0000"/>
                                      </a:solidFill>
                                      <a:latin typeface="Cambria Math" charset="0"/>
                                    </a:rPr>
                                  </m:ctrlPr>
                                </m:dPr>
                                <m:e>
                                  <m:acc>
                                    <m:accPr>
                                      <m:chr m:val="̂"/>
                                      <m:ctrlPr>
                                        <a:rPr kumimoji="1" lang="en-US" altLang="ja-JP" sz="2000" b="0" i="1" smtClean="0">
                                          <a:solidFill>
                                            <a:srgbClr val="FF0000"/>
                                          </a:solidFill>
                                          <a:latin typeface="Cambria Math" charset="0"/>
                                        </a:rPr>
                                      </m:ctrlPr>
                                    </m:accPr>
                                    <m:e>
                                      <m:r>
                                        <a:rPr kumimoji="1" lang="en-US" altLang="ja-JP" sz="2000" b="0" i="1" smtClean="0">
                                          <a:solidFill>
                                            <a:srgbClr val="FF0000"/>
                                          </a:solidFill>
                                          <a:latin typeface="Cambria Math" panose="02040503050406030204" pitchFamily="18" charset="0"/>
                                        </a:rPr>
                                        <m:t>𝐴</m:t>
                                      </m:r>
                                    </m:e>
                                  </m:acc>
                                  <m:r>
                                    <a:rPr kumimoji="1" lang="en-US" altLang="ja-JP" sz="2000" b="0" i="1" smtClean="0">
                                      <a:solidFill>
                                        <a:srgbClr val="FF0000"/>
                                      </a:solidFill>
                                      <a:latin typeface="Cambria Math" panose="02040503050406030204" pitchFamily="18" charset="0"/>
                                    </a:rPr>
                                    <m:t>+</m:t>
                                  </m:r>
                                  <m:acc>
                                    <m:accPr>
                                      <m:chr m:val="̂"/>
                                      <m:ctrlPr>
                                        <a:rPr kumimoji="1" lang="en-US" altLang="ja-JP" sz="2000" b="0" i="1" smtClean="0">
                                          <a:solidFill>
                                            <a:srgbClr val="FF0000"/>
                                          </a:solidFill>
                                          <a:latin typeface="Cambria Math" charset="0"/>
                                        </a:rPr>
                                      </m:ctrlPr>
                                    </m:accPr>
                                    <m:e>
                                      <m:r>
                                        <a:rPr kumimoji="1" lang="en-US" altLang="ja-JP" sz="2000" b="0" i="1" smtClean="0">
                                          <a:solidFill>
                                            <a:srgbClr val="FF0000"/>
                                          </a:solidFill>
                                          <a:latin typeface="Cambria Math" panose="02040503050406030204" pitchFamily="18" charset="0"/>
                                        </a:rPr>
                                        <m:t>𝐵</m:t>
                                      </m:r>
                                    </m:e>
                                  </m:acc>
                                  <m:r>
                                    <a:rPr kumimoji="1" lang="en-US" altLang="ja-JP" sz="2000" b="0" i="1" smtClean="0">
                                      <a:solidFill>
                                        <a:srgbClr val="FF0000"/>
                                      </a:solidFill>
                                      <a:latin typeface="Cambria Math" panose="02040503050406030204" pitchFamily="18" charset="0"/>
                                    </a:rPr>
                                    <m:t>𝐾</m:t>
                                  </m:r>
                                </m:e>
                              </m:d>
                            </m:e>
                            <m:sup>
                              <m:r>
                                <a:rPr kumimoji="1" lang="en-US" altLang="ja-JP" sz="2000" b="0" i="1" smtClean="0">
                                  <a:solidFill>
                                    <a:srgbClr val="FF0000"/>
                                  </a:solidFill>
                                  <a:latin typeface="Cambria Math" panose="02040503050406030204" pitchFamily="18" charset="0"/>
                                </a:rPr>
                                <m:t>𝑇</m:t>
                              </m:r>
                            </m:sup>
                          </m:sSup>
                          <m:r>
                            <a:rPr kumimoji="1" lang="en-US" altLang="ja-JP" sz="2000" b="0" i="1" smtClean="0">
                              <a:solidFill>
                                <a:schemeClr val="tx1"/>
                              </a:solidFill>
                              <a:latin typeface="Cambria Math" panose="02040503050406030204" pitchFamily="18" charset="0"/>
                            </a:rPr>
                            <m:t>+</m:t>
                          </m:r>
                          <m:nary>
                            <m:naryPr>
                              <m:chr m:val="∑"/>
                              <m:ctrlPr>
                                <a:rPr kumimoji="1" lang="en-US" altLang="ja-JP" sz="2000" b="0" i="1" smtClean="0">
                                  <a:solidFill>
                                    <a:schemeClr val="tx1"/>
                                  </a:solidFill>
                                  <a:latin typeface="Cambria Math" charset="0"/>
                                </a:rPr>
                              </m:ctrlPr>
                            </m:naryPr>
                            <m:sub>
                              <m:r>
                                <m:rPr>
                                  <m:brk m:alnAt="23"/>
                                </m:rPr>
                                <a:rPr kumimoji="1" lang="en-US" altLang="ja-JP" sz="2000" b="0" i="1" smtClean="0">
                                  <a:solidFill>
                                    <a:schemeClr val="tx1"/>
                                  </a:solidFill>
                                  <a:latin typeface="Cambria Math" panose="02040503050406030204" pitchFamily="18" charset="0"/>
                                </a:rPr>
                                <m:t>𝑗</m:t>
                              </m:r>
                              <m:r>
                                <a:rPr kumimoji="1" lang="en-US" altLang="ja-JP" sz="2000" b="0" i="1" smtClean="0">
                                  <a:solidFill>
                                    <a:schemeClr val="tx1"/>
                                  </a:solidFill>
                                  <a:latin typeface="Cambria Math" panose="02040503050406030204" pitchFamily="18" charset="0"/>
                                </a:rPr>
                                <m:t>=0</m:t>
                              </m:r>
                            </m:sub>
                            <m:sup>
                              <m:r>
                                <a:rPr kumimoji="1" lang="en-US" altLang="ja-JP" sz="2000" b="0" i="1" smtClean="0">
                                  <a:solidFill>
                                    <a:schemeClr val="tx1"/>
                                  </a:solidFill>
                                  <a:latin typeface="Cambria Math" panose="02040503050406030204" pitchFamily="18" charset="0"/>
                                </a:rPr>
                                <m:t>h</m:t>
                              </m:r>
                              <m:r>
                                <a:rPr kumimoji="1" lang="en-US" altLang="ja-JP" sz="2000" b="0" i="1" smtClean="0">
                                  <a:solidFill>
                                    <a:schemeClr val="tx1"/>
                                  </a:solidFill>
                                  <a:latin typeface="Cambria Math" panose="02040503050406030204" pitchFamily="18" charset="0"/>
                                </a:rPr>
                                <m:t>−1</m:t>
                              </m:r>
                            </m:sup>
                            <m:e>
                              <m:nary>
                                <m:naryPr>
                                  <m:chr m:val="∑"/>
                                  <m:ctrlPr>
                                    <a:rPr kumimoji="1" lang="en-US" altLang="ja-JP" sz="2000" b="0" i="1" smtClean="0">
                                      <a:solidFill>
                                        <a:schemeClr val="tx1"/>
                                      </a:solidFill>
                                      <a:latin typeface="Cambria Math" charset="0"/>
                                    </a:rPr>
                                  </m:ctrlPr>
                                </m:naryPr>
                                <m:sub>
                                  <m:r>
                                    <m:rPr>
                                      <m:brk m:alnAt="23"/>
                                    </m:rPr>
                                    <a:rPr kumimoji="1" lang="en-US" altLang="ja-JP" sz="2000" b="0" i="1" smtClean="0">
                                      <a:solidFill>
                                        <a:schemeClr val="tx1"/>
                                      </a:solidFill>
                                      <a:latin typeface="Cambria Math" panose="02040503050406030204" pitchFamily="18" charset="0"/>
                                    </a:rPr>
                                    <m:t>𝑟</m:t>
                                  </m:r>
                                  <m:r>
                                    <a:rPr kumimoji="1" lang="en-US" altLang="ja-JP" sz="2000" b="0" i="1" smtClean="0">
                                      <a:solidFill>
                                        <a:schemeClr val="tx1"/>
                                      </a:solidFill>
                                      <a:latin typeface="Cambria Math" panose="02040503050406030204" pitchFamily="18" charset="0"/>
                                    </a:rPr>
                                    <m:t>=1</m:t>
                                  </m:r>
                                </m:sub>
                                <m:sup>
                                  <m:sSub>
                                    <m:sSubPr>
                                      <m:ctrlPr>
                                        <a:rPr kumimoji="1" lang="en-US" altLang="ja-JP" sz="2000" b="0" i="1" smtClean="0">
                                          <a:solidFill>
                                            <a:schemeClr val="tx1"/>
                                          </a:solidFill>
                                          <a:latin typeface="Cambria Math" charset="0"/>
                                        </a:rPr>
                                      </m:ctrlPr>
                                    </m:sSubPr>
                                    <m:e>
                                      <m:r>
                                        <a:rPr kumimoji="1" lang="en-US" altLang="ja-JP" sz="2000" b="0" i="1" smtClean="0">
                                          <a:solidFill>
                                            <a:schemeClr val="tx1"/>
                                          </a:solidFill>
                                          <a:latin typeface="Cambria Math" panose="02040503050406030204" pitchFamily="18" charset="0"/>
                                        </a:rPr>
                                        <m:t>𝑅</m:t>
                                      </m:r>
                                    </m:e>
                                    <m:sub>
                                      <m:r>
                                        <a:rPr kumimoji="1" lang="en-US" altLang="ja-JP" sz="2000" b="0" i="1" smtClean="0">
                                          <a:solidFill>
                                            <a:schemeClr val="tx1"/>
                                          </a:solidFill>
                                          <a:latin typeface="Cambria Math" panose="02040503050406030204" pitchFamily="18" charset="0"/>
                                        </a:rPr>
                                        <m:t>𝑎</m:t>
                                      </m:r>
                                    </m:sub>
                                  </m:sSub>
                                </m:sup>
                                <m:e>
                                  <m:sSubSup>
                                    <m:sSubSupPr>
                                      <m:ctrlPr>
                                        <a:rPr kumimoji="1" lang="en-US" altLang="ja-JP" sz="2000" b="0" i="1" smtClean="0">
                                          <a:solidFill>
                                            <a:schemeClr val="tx1"/>
                                          </a:solidFill>
                                          <a:latin typeface="Cambria Math" charset="0"/>
                                        </a:rPr>
                                      </m:ctrlPr>
                                    </m:sSubSupPr>
                                    <m:e>
                                      <m:r>
                                        <a:rPr kumimoji="1" lang="ja-JP" altLang="en-US" sz="2000" b="0" i="1" smtClean="0">
                                          <a:solidFill>
                                            <a:schemeClr val="tx1"/>
                                          </a:solidFill>
                                          <a:latin typeface="Cambria Math" panose="02040503050406030204" pitchFamily="18" charset="0"/>
                                        </a:rPr>
                                        <m:t>𝜎</m:t>
                                      </m:r>
                                    </m:e>
                                    <m:sub>
                                      <m:r>
                                        <a:rPr kumimoji="1" lang="en-US" altLang="ja-JP" sz="2000" b="0" i="1" smtClean="0">
                                          <a:solidFill>
                                            <a:schemeClr val="tx1"/>
                                          </a:solidFill>
                                          <a:latin typeface="Cambria Math" panose="02040503050406030204" pitchFamily="18" charset="0"/>
                                        </a:rPr>
                                        <m:t>𝑎</m:t>
                                      </m:r>
                                      <m:r>
                                        <a:rPr kumimoji="1" lang="en-US" altLang="ja-JP" sz="2000" b="0" i="1" smtClean="0">
                                          <a:solidFill>
                                            <a:schemeClr val="tx1"/>
                                          </a:solidFill>
                                          <a:latin typeface="Cambria Math" panose="02040503050406030204" pitchFamily="18" charset="0"/>
                                        </a:rPr>
                                        <m:t>,</m:t>
                                      </m:r>
                                      <m:r>
                                        <a:rPr kumimoji="1" lang="en-US" altLang="ja-JP" sz="2000" b="0" i="1" smtClean="0">
                                          <a:solidFill>
                                            <a:schemeClr val="tx1"/>
                                          </a:solidFill>
                                          <a:latin typeface="Cambria Math" panose="02040503050406030204" pitchFamily="18" charset="0"/>
                                        </a:rPr>
                                        <m:t>𝑟</m:t>
                                      </m:r>
                                    </m:sub>
                                    <m:sup>
                                      <m:r>
                                        <a:rPr kumimoji="1" lang="en-US" altLang="ja-JP" sz="2000" b="0" i="1" smtClean="0">
                                          <a:solidFill>
                                            <a:schemeClr val="tx1"/>
                                          </a:solidFill>
                                          <a:latin typeface="Cambria Math" panose="02040503050406030204" pitchFamily="18" charset="0"/>
                                        </a:rPr>
                                        <m:t>2</m:t>
                                      </m:r>
                                    </m:sup>
                                  </m:sSubSup>
                                  <m:sSub>
                                    <m:sSubPr>
                                      <m:ctrlPr>
                                        <a:rPr kumimoji="1" lang="en-US" altLang="ja-JP" sz="2000" b="0" i="1" smtClean="0">
                                          <a:solidFill>
                                            <a:schemeClr val="tx1"/>
                                          </a:solidFill>
                                          <a:latin typeface="Cambria Math" charset="0"/>
                                        </a:rPr>
                                      </m:ctrlPr>
                                    </m:sSubPr>
                                    <m:e>
                                      <m:r>
                                        <a:rPr kumimoji="1" lang="en-US" altLang="ja-JP" sz="2000" b="0" i="1" smtClean="0">
                                          <a:solidFill>
                                            <a:schemeClr val="tx1"/>
                                          </a:solidFill>
                                          <a:latin typeface="Cambria Math" panose="02040503050406030204" pitchFamily="18" charset="0"/>
                                        </a:rPr>
                                        <m:t>𝐺</m:t>
                                      </m:r>
                                    </m:e>
                                    <m:sub>
                                      <m:r>
                                        <a:rPr kumimoji="1" lang="en-US" altLang="ja-JP" sz="2000" b="0" i="1" smtClean="0">
                                          <a:solidFill>
                                            <a:schemeClr val="tx1"/>
                                          </a:solidFill>
                                          <a:latin typeface="Cambria Math" panose="02040503050406030204" pitchFamily="18" charset="0"/>
                                        </a:rPr>
                                        <m:t>h</m:t>
                                      </m:r>
                                      <m:r>
                                        <a:rPr kumimoji="1" lang="en-US" altLang="ja-JP" sz="2000" b="0" i="1" smtClean="0">
                                          <a:solidFill>
                                            <a:schemeClr val="tx1"/>
                                          </a:solidFill>
                                          <a:latin typeface="Cambria Math" panose="02040503050406030204" pitchFamily="18" charset="0"/>
                                        </a:rPr>
                                        <m:t>−1−</m:t>
                                      </m:r>
                                      <m:r>
                                        <a:rPr kumimoji="1" lang="en-US" altLang="ja-JP" sz="2000" b="0" i="1" smtClean="0">
                                          <a:solidFill>
                                            <a:schemeClr val="tx1"/>
                                          </a:solidFill>
                                          <a:latin typeface="Cambria Math" panose="02040503050406030204" pitchFamily="18" charset="0"/>
                                        </a:rPr>
                                        <m:t>𝑗</m:t>
                                      </m:r>
                                    </m:sub>
                                  </m:sSub>
                                  <m:sSub>
                                    <m:sSubPr>
                                      <m:ctrlPr>
                                        <a:rPr kumimoji="1" lang="en-US" altLang="ja-JP" sz="2000" b="0" i="1" smtClean="0">
                                          <a:solidFill>
                                            <a:schemeClr val="tx1"/>
                                          </a:solidFill>
                                          <a:latin typeface="Cambria Math" charset="0"/>
                                        </a:rPr>
                                      </m:ctrlPr>
                                    </m:sSubPr>
                                    <m:e>
                                      <m:r>
                                        <a:rPr kumimoji="1" lang="en-US" altLang="ja-JP" sz="2000" b="0" i="1" smtClean="0">
                                          <a:solidFill>
                                            <a:schemeClr val="tx1"/>
                                          </a:solidFill>
                                          <a:latin typeface="Cambria Math" panose="02040503050406030204" pitchFamily="18" charset="0"/>
                                        </a:rPr>
                                        <m:t>𝐴</m:t>
                                      </m:r>
                                    </m:e>
                                    <m:sub>
                                      <m:r>
                                        <a:rPr kumimoji="1" lang="en-US" altLang="ja-JP" sz="2000" b="0" i="1" smtClean="0">
                                          <a:solidFill>
                                            <a:schemeClr val="tx1"/>
                                          </a:solidFill>
                                          <a:latin typeface="Cambria Math" panose="02040503050406030204" pitchFamily="18" charset="0"/>
                                        </a:rPr>
                                        <m:t>𝑟</m:t>
                                      </m:r>
                                    </m:sub>
                                  </m:sSub>
                                </m:e>
                              </m:nary>
                              <m:sSub>
                                <m:sSubPr>
                                  <m:ctrlPr>
                                    <a:rPr kumimoji="1" lang="en-US" altLang="ja-JP" sz="2000" b="0" i="1" smtClean="0">
                                      <a:solidFill>
                                        <a:schemeClr val="tx1"/>
                                      </a:solidFill>
                                      <a:latin typeface="Cambria Math" charset="0"/>
                                    </a:rPr>
                                  </m:ctrlPr>
                                </m:sSubPr>
                                <m:e>
                                  <m:r>
                                    <a:rPr kumimoji="1" lang="en-US" altLang="ja-JP" sz="2000" b="0" i="1" smtClean="0">
                                      <a:solidFill>
                                        <a:schemeClr val="tx1"/>
                                      </a:solidFill>
                                      <a:latin typeface="Cambria Math" panose="02040503050406030204" pitchFamily="18" charset="0"/>
                                    </a:rPr>
                                    <m:t>𝑌</m:t>
                                  </m:r>
                                </m:e>
                                <m:sub>
                                  <m:r>
                                    <a:rPr kumimoji="1" lang="en-US" altLang="ja-JP" sz="2000" b="0" i="1" smtClean="0">
                                      <a:solidFill>
                                        <a:schemeClr val="tx1"/>
                                      </a:solidFill>
                                      <a:latin typeface="Cambria Math" panose="02040503050406030204" pitchFamily="18" charset="0"/>
                                    </a:rPr>
                                    <m:t>𝑗</m:t>
                                  </m:r>
                                </m:sub>
                              </m:sSub>
                              <m:sSubSup>
                                <m:sSubSupPr>
                                  <m:ctrlPr>
                                    <a:rPr kumimoji="1" lang="en-US" altLang="ja-JP" sz="2000" b="0" i="1" smtClean="0">
                                      <a:solidFill>
                                        <a:schemeClr val="tx1"/>
                                      </a:solidFill>
                                      <a:latin typeface="Cambria Math" charset="0"/>
                                    </a:rPr>
                                  </m:ctrlPr>
                                </m:sSubSupPr>
                                <m:e>
                                  <m:r>
                                    <a:rPr kumimoji="1" lang="en-US" altLang="ja-JP" sz="2000" b="0" i="1" smtClean="0">
                                      <a:solidFill>
                                        <a:schemeClr val="tx1"/>
                                      </a:solidFill>
                                      <a:latin typeface="Cambria Math" panose="02040503050406030204" pitchFamily="18" charset="0"/>
                                    </a:rPr>
                                    <m:t>𝐴</m:t>
                                  </m:r>
                                </m:e>
                                <m:sub>
                                  <m:r>
                                    <a:rPr kumimoji="1" lang="en-US" altLang="ja-JP" sz="2000" b="0" i="1" smtClean="0">
                                      <a:solidFill>
                                        <a:schemeClr val="tx1"/>
                                      </a:solidFill>
                                      <a:latin typeface="Cambria Math" panose="02040503050406030204" pitchFamily="18" charset="0"/>
                                    </a:rPr>
                                    <m:t>𝑟</m:t>
                                  </m:r>
                                </m:sub>
                                <m:sup>
                                  <m:r>
                                    <a:rPr kumimoji="1" lang="en-US" altLang="ja-JP" sz="2000" b="0" i="1" smtClean="0">
                                      <a:solidFill>
                                        <a:schemeClr val="tx1"/>
                                      </a:solidFill>
                                      <a:latin typeface="Cambria Math" panose="02040503050406030204" pitchFamily="18" charset="0"/>
                                    </a:rPr>
                                    <m:t>𝑇</m:t>
                                  </m:r>
                                </m:sup>
                              </m:sSubSup>
                              <m:sSubSup>
                                <m:sSubSupPr>
                                  <m:ctrlPr>
                                    <a:rPr kumimoji="1" lang="en-US" altLang="ja-JP" sz="2000" b="0" i="1" smtClean="0">
                                      <a:solidFill>
                                        <a:schemeClr val="tx1"/>
                                      </a:solidFill>
                                      <a:latin typeface="Cambria Math" charset="0"/>
                                    </a:rPr>
                                  </m:ctrlPr>
                                </m:sSubSupPr>
                                <m:e>
                                  <m:r>
                                    <a:rPr kumimoji="1" lang="en-US" altLang="ja-JP" sz="2000" b="0" i="1" smtClean="0">
                                      <a:solidFill>
                                        <a:schemeClr val="tx1"/>
                                      </a:solidFill>
                                      <a:latin typeface="Cambria Math" panose="02040503050406030204" pitchFamily="18" charset="0"/>
                                    </a:rPr>
                                    <m:t>𝐺</m:t>
                                  </m:r>
                                </m:e>
                                <m:sub>
                                  <m:r>
                                    <a:rPr kumimoji="1" lang="en-US" altLang="ja-JP" sz="2000" b="0" i="1" smtClean="0">
                                      <a:solidFill>
                                        <a:schemeClr val="tx1"/>
                                      </a:solidFill>
                                      <a:latin typeface="Cambria Math" panose="02040503050406030204" pitchFamily="18" charset="0"/>
                                    </a:rPr>
                                    <m:t>h</m:t>
                                  </m:r>
                                  <m:r>
                                    <a:rPr kumimoji="1" lang="en-US" altLang="ja-JP" sz="2000" b="0" i="1" smtClean="0">
                                      <a:solidFill>
                                        <a:schemeClr val="tx1"/>
                                      </a:solidFill>
                                      <a:latin typeface="Cambria Math" panose="02040503050406030204" pitchFamily="18" charset="0"/>
                                    </a:rPr>
                                    <m:t>−1−</m:t>
                                  </m:r>
                                  <m:r>
                                    <a:rPr kumimoji="1" lang="en-US" altLang="ja-JP" sz="2000" b="0" i="1" smtClean="0">
                                      <a:solidFill>
                                        <a:schemeClr val="tx1"/>
                                      </a:solidFill>
                                      <a:latin typeface="Cambria Math" panose="02040503050406030204" pitchFamily="18" charset="0"/>
                                    </a:rPr>
                                    <m:t>𝑗</m:t>
                                  </m:r>
                                </m:sub>
                                <m:sup>
                                  <m:r>
                                    <a:rPr kumimoji="1" lang="en-US" altLang="ja-JP" sz="2000" b="0" i="1" smtClean="0">
                                      <a:solidFill>
                                        <a:schemeClr val="tx1"/>
                                      </a:solidFill>
                                      <a:latin typeface="Cambria Math" panose="02040503050406030204" pitchFamily="18" charset="0"/>
                                    </a:rPr>
                                    <m:t>𝑇</m:t>
                                  </m:r>
                                </m:sup>
                              </m:sSubSup>
                              <m:r>
                                <a:rPr kumimoji="1" lang="en-US" altLang="ja-JP" sz="2000" b="0" i="1" smtClean="0">
                                  <a:solidFill>
                                    <a:schemeClr val="tx1"/>
                                  </a:solidFill>
                                  <a:latin typeface="Cambria Math" panose="02040503050406030204" pitchFamily="18" charset="0"/>
                                </a:rPr>
                                <m:t>&lt;0</m:t>
                              </m:r>
                            </m:e>
                          </m:nary>
                        </m:oMath>
                      </m:oMathPara>
                    </a14:m>
                    <a:endParaRPr kumimoji="1" lang="ja-JP" altLang="en-US" sz="2000" dirty="0"/>
                  </a:p>
                </p:txBody>
              </p:sp>
            </mc:Choice>
            <mc:Fallback xmlns="">
              <p:sp>
                <p:nvSpPr>
                  <p:cNvPr id="6" name="テキスト ボックス 5"/>
                  <p:cNvSpPr txBox="1">
                    <a:spLocks noRot="1" noChangeAspect="1" noMove="1" noResize="1" noEditPoints="1" noAdjustHandles="1" noChangeArrowheads="1" noChangeShapeType="1" noTextEdit="1"/>
                  </p:cNvSpPr>
                  <p:nvPr/>
                </p:nvSpPr>
                <p:spPr>
                  <a:xfrm>
                    <a:off x="830242" y="2068362"/>
                    <a:ext cx="7610160" cy="906530"/>
                  </a:xfrm>
                  <a:prstGeom prst="rect">
                    <a:avLst/>
                  </a:prstGeom>
                  <a:blipFill rotWithShape="0">
                    <a:blip r:embed="rId11"/>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 name="テキスト ボックス 6"/>
                  <p:cNvSpPr txBox="1"/>
                  <p:nvPr/>
                </p:nvSpPr>
                <p:spPr>
                  <a:xfrm>
                    <a:off x="851650" y="3044850"/>
                    <a:ext cx="7635744" cy="91101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000" b="0" i="1" smtClean="0">
                              <a:solidFill>
                                <a:schemeClr val="tx1"/>
                              </a:solidFill>
                              <a:latin typeface="Cambria Math" panose="02040503050406030204" pitchFamily="18" charset="0"/>
                            </a:rPr>
                            <m:t>−</m:t>
                          </m:r>
                          <m:sSub>
                            <m:sSubPr>
                              <m:ctrlPr>
                                <a:rPr kumimoji="1" lang="en-US" altLang="ja-JP" sz="2000" b="0" i="1" smtClean="0">
                                  <a:solidFill>
                                    <a:schemeClr val="tx1"/>
                                  </a:solidFill>
                                  <a:latin typeface="Cambria Math" charset="0"/>
                                </a:rPr>
                              </m:ctrlPr>
                            </m:sSubPr>
                            <m:e>
                              <m:r>
                                <a:rPr kumimoji="1" lang="en-US" altLang="ja-JP" sz="2000" b="0" i="1" smtClean="0">
                                  <a:solidFill>
                                    <a:schemeClr val="tx1"/>
                                  </a:solidFill>
                                  <a:latin typeface="Cambria Math" panose="02040503050406030204" pitchFamily="18" charset="0"/>
                                </a:rPr>
                                <m:t>𝑌</m:t>
                              </m:r>
                            </m:e>
                            <m:sub>
                              <m:r>
                                <a:rPr kumimoji="1" lang="en-US" altLang="ja-JP" sz="2000" b="0" i="1" smtClean="0">
                                  <a:solidFill>
                                    <a:schemeClr val="tx1"/>
                                  </a:solidFill>
                                  <a:latin typeface="Cambria Math" panose="02040503050406030204" pitchFamily="18" charset="0"/>
                                </a:rPr>
                                <m:t>𝑖</m:t>
                              </m:r>
                            </m:sub>
                          </m:sSub>
                          <m:r>
                            <a:rPr kumimoji="1" lang="en-US" altLang="ja-JP" sz="2000" b="0" i="1" smtClean="0">
                              <a:solidFill>
                                <a:schemeClr val="tx1"/>
                              </a:solidFill>
                              <a:latin typeface="Cambria Math" panose="02040503050406030204" pitchFamily="18" charset="0"/>
                            </a:rPr>
                            <m:t>+</m:t>
                          </m:r>
                          <m:d>
                            <m:dPr>
                              <m:ctrlPr>
                                <a:rPr lang="en-US" altLang="ja-JP" sz="2000" i="1">
                                  <a:solidFill>
                                    <a:srgbClr val="FF0000"/>
                                  </a:solidFill>
                                  <a:latin typeface="Cambria Math" charset="0"/>
                                </a:rPr>
                              </m:ctrlPr>
                            </m:dPr>
                            <m:e>
                              <m:acc>
                                <m:accPr>
                                  <m:chr m:val="̂"/>
                                  <m:ctrlPr>
                                    <a:rPr lang="en-US" altLang="ja-JP" sz="2000" i="1">
                                      <a:solidFill>
                                        <a:srgbClr val="FF0000"/>
                                      </a:solidFill>
                                      <a:latin typeface="Cambria Math" charset="0"/>
                                    </a:rPr>
                                  </m:ctrlPr>
                                </m:accPr>
                                <m:e>
                                  <m:r>
                                    <a:rPr lang="en-US" altLang="ja-JP" sz="2000" i="1">
                                      <a:solidFill>
                                        <a:srgbClr val="FF0000"/>
                                      </a:solidFill>
                                      <a:latin typeface="Cambria Math" panose="02040503050406030204" pitchFamily="18" charset="0"/>
                                    </a:rPr>
                                    <m:t>𝐴</m:t>
                                  </m:r>
                                </m:e>
                              </m:acc>
                              <m:r>
                                <a:rPr lang="en-US" altLang="ja-JP" sz="2000" i="1">
                                  <a:solidFill>
                                    <a:srgbClr val="FF0000"/>
                                  </a:solidFill>
                                  <a:latin typeface="Cambria Math" panose="02040503050406030204" pitchFamily="18" charset="0"/>
                                </a:rPr>
                                <m:t>+</m:t>
                              </m:r>
                              <m:acc>
                                <m:accPr>
                                  <m:chr m:val="̂"/>
                                  <m:ctrlPr>
                                    <a:rPr lang="en-US" altLang="ja-JP" sz="2000" i="1">
                                      <a:solidFill>
                                        <a:srgbClr val="FF0000"/>
                                      </a:solidFill>
                                      <a:latin typeface="Cambria Math" charset="0"/>
                                    </a:rPr>
                                  </m:ctrlPr>
                                </m:accPr>
                                <m:e>
                                  <m:r>
                                    <a:rPr lang="en-US" altLang="ja-JP" sz="2000" i="1">
                                      <a:solidFill>
                                        <a:srgbClr val="FF0000"/>
                                      </a:solidFill>
                                      <a:latin typeface="Cambria Math" panose="02040503050406030204" pitchFamily="18" charset="0"/>
                                    </a:rPr>
                                    <m:t>𝐵</m:t>
                                  </m:r>
                                </m:e>
                              </m:acc>
                              <m:r>
                                <a:rPr lang="en-US" altLang="ja-JP" sz="2000" i="1">
                                  <a:solidFill>
                                    <a:srgbClr val="FF0000"/>
                                  </a:solidFill>
                                  <a:latin typeface="Cambria Math" panose="02040503050406030204" pitchFamily="18" charset="0"/>
                                </a:rPr>
                                <m:t>𝐾</m:t>
                              </m:r>
                            </m:e>
                          </m:d>
                          <m:r>
                            <a:rPr lang="en-US" altLang="ja-JP" sz="2000" i="1">
                              <a:solidFill>
                                <a:srgbClr val="FF0000"/>
                              </a:solidFill>
                              <a:latin typeface="Cambria Math" panose="02040503050406030204" pitchFamily="18" charset="0"/>
                            </a:rPr>
                            <m:t>𝑋</m:t>
                          </m:r>
                          <m:sSup>
                            <m:sSupPr>
                              <m:ctrlPr>
                                <a:rPr lang="en-US" altLang="ja-JP" sz="2000" i="1">
                                  <a:solidFill>
                                    <a:srgbClr val="FF0000"/>
                                  </a:solidFill>
                                  <a:latin typeface="Cambria Math" charset="0"/>
                                </a:rPr>
                              </m:ctrlPr>
                            </m:sSupPr>
                            <m:e>
                              <m:d>
                                <m:dPr>
                                  <m:ctrlPr>
                                    <a:rPr lang="en-US" altLang="ja-JP" sz="2000" i="1">
                                      <a:solidFill>
                                        <a:srgbClr val="FF0000"/>
                                      </a:solidFill>
                                      <a:latin typeface="Cambria Math" charset="0"/>
                                    </a:rPr>
                                  </m:ctrlPr>
                                </m:dPr>
                                <m:e>
                                  <m:acc>
                                    <m:accPr>
                                      <m:chr m:val="̂"/>
                                      <m:ctrlPr>
                                        <a:rPr lang="en-US" altLang="ja-JP" sz="2000" i="1">
                                          <a:solidFill>
                                            <a:srgbClr val="FF0000"/>
                                          </a:solidFill>
                                          <a:latin typeface="Cambria Math" charset="0"/>
                                        </a:rPr>
                                      </m:ctrlPr>
                                    </m:accPr>
                                    <m:e>
                                      <m:r>
                                        <a:rPr lang="en-US" altLang="ja-JP" sz="2000" i="1">
                                          <a:solidFill>
                                            <a:srgbClr val="FF0000"/>
                                          </a:solidFill>
                                          <a:latin typeface="Cambria Math" panose="02040503050406030204" pitchFamily="18" charset="0"/>
                                        </a:rPr>
                                        <m:t>𝐴</m:t>
                                      </m:r>
                                    </m:e>
                                  </m:acc>
                                  <m:r>
                                    <a:rPr lang="en-US" altLang="ja-JP" sz="2000" i="1">
                                      <a:solidFill>
                                        <a:srgbClr val="FF0000"/>
                                      </a:solidFill>
                                      <a:latin typeface="Cambria Math" panose="02040503050406030204" pitchFamily="18" charset="0"/>
                                    </a:rPr>
                                    <m:t>+</m:t>
                                  </m:r>
                                  <m:acc>
                                    <m:accPr>
                                      <m:chr m:val="̂"/>
                                      <m:ctrlPr>
                                        <a:rPr lang="en-US" altLang="ja-JP" sz="2000" i="1">
                                          <a:solidFill>
                                            <a:srgbClr val="FF0000"/>
                                          </a:solidFill>
                                          <a:latin typeface="Cambria Math" charset="0"/>
                                        </a:rPr>
                                      </m:ctrlPr>
                                    </m:accPr>
                                    <m:e>
                                      <m:r>
                                        <a:rPr lang="en-US" altLang="ja-JP" sz="2000" i="1">
                                          <a:solidFill>
                                            <a:srgbClr val="FF0000"/>
                                          </a:solidFill>
                                          <a:latin typeface="Cambria Math" panose="02040503050406030204" pitchFamily="18" charset="0"/>
                                        </a:rPr>
                                        <m:t>𝐵</m:t>
                                      </m:r>
                                    </m:e>
                                  </m:acc>
                                  <m:r>
                                    <a:rPr lang="en-US" altLang="ja-JP" sz="2000" i="1">
                                      <a:solidFill>
                                        <a:srgbClr val="FF0000"/>
                                      </a:solidFill>
                                      <a:latin typeface="Cambria Math" panose="02040503050406030204" pitchFamily="18" charset="0"/>
                                    </a:rPr>
                                    <m:t>𝐾</m:t>
                                  </m:r>
                                </m:e>
                              </m:d>
                            </m:e>
                            <m:sup>
                              <m:r>
                                <a:rPr lang="en-US" altLang="ja-JP" sz="2000" i="1">
                                  <a:solidFill>
                                    <a:srgbClr val="FF0000"/>
                                  </a:solidFill>
                                  <a:latin typeface="Cambria Math" panose="02040503050406030204" pitchFamily="18" charset="0"/>
                                </a:rPr>
                                <m:t>𝑇</m:t>
                              </m:r>
                            </m:sup>
                          </m:sSup>
                          <m:r>
                            <a:rPr kumimoji="1" lang="en-US" altLang="ja-JP" sz="2000" b="0" i="1" smtClean="0">
                              <a:solidFill>
                                <a:schemeClr val="tx1"/>
                              </a:solidFill>
                              <a:latin typeface="Cambria Math" panose="02040503050406030204" pitchFamily="18" charset="0"/>
                            </a:rPr>
                            <m:t>+</m:t>
                          </m:r>
                          <m:nary>
                            <m:naryPr>
                              <m:chr m:val="∑"/>
                              <m:ctrlPr>
                                <a:rPr kumimoji="1" lang="en-US" altLang="ja-JP" sz="2000" b="0" i="1" smtClean="0">
                                  <a:solidFill>
                                    <a:schemeClr val="tx1"/>
                                  </a:solidFill>
                                  <a:latin typeface="Cambria Math" charset="0"/>
                                </a:rPr>
                              </m:ctrlPr>
                            </m:naryPr>
                            <m:sub>
                              <m:r>
                                <m:rPr>
                                  <m:brk m:alnAt="23"/>
                                </m:rPr>
                                <a:rPr kumimoji="1" lang="en-US" altLang="ja-JP" sz="2000" b="0" i="1" smtClean="0">
                                  <a:solidFill>
                                    <a:schemeClr val="tx1"/>
                                  </a:solidFill>
                                  <a:latin typeface="Cambria Math" panose="02040503050406030204" pitchFamily="18" charset="0"/>
                                </a:rPr>
                                <m:t>𝑗</m:t>
                              </m:r>
                              <m:r>
                                <a:rPr kumimoji="1" lang="en-US" altLang="ja-JP" sz="2000" b="0" i="1" smtClean="0">
                                  <a:solidFill>
                                    <a:schemeClr val="tx1"/>
                                  </a:solidFill>
                                  <a:latin typeface="Cambria Math" panose="02040503050406030204" pitchFamily="18" charset="0"/>
                                </a:rPr>
                                <m:t>=0</m:t>
                              </m:r>
                            </m:sub>
                            <m:sup>
                              <m:r>
                                <a:rPr kumimoji="1" lang="en-US" altLang="ja-JP" sz="2000" b="0" i="1" smtClean="0">
                                  <a:solidFill>
                                    <a:schemeClr val="tx1"/>
                                  </a:solidFill>
                                  <a:latin typeface="Cambria Math" panose="02040503050406030204" pitchFamily="18" charset="0"/>
                                </a:rPr>
                                <m:t>𝑖</m:t>
                              </m:r>
                              <m:r>
                                <a:rPr kumimoji="1" lang="en-US" altLang="ja-JP" sz="2000" b="0" i="1" smtClean="0">
                                  <a:solidFill>
                                    <a:schemeClr val="tx1"/>
                                  </a:solidFill>
                                  <a:latin typeface="Cambria Math" panose="02040503050406030204" pitchFamily="18" charset="0"/>
                                </a:rPr>
                                <m:t>−1</m:t>
                              </m:r>
                            </m:sup>
                            <m:e>
                              <m:nary>
                                <m:naryPr>
                                  <m:chr m:val="∑"/>
                                  <m:ctrlPr>
                                    <a:rPr kumimoji="1" lang="en-US" altLang="ja-JP" sz="2000" b="0" i="1" smtClean="0">
                                      <a:solidFill>
                                        <a:schemeClr val="tx1"/>
                                      </a:solidFill>
                                      <a:latin typeface="Cambria Math" charset="0"/>
                                    </a:rPr>
                                  </m:ctrlPr>
                                </m:naryPr>
                                <m:sub>
                                  <m:r>
                                    <m:rPr>
                                      <m:brk m:alnAt="23"/>
                                    </m:rPr>
                                    <a:rPr kumimoji="1" lang="en-US" altLang="ja-JP" sz="2000" b="0" i="1" smtClean="0">
                                      <a:solidFill>
                                        <a:schemeClr val="tx1"/>
                                      </a:solidFill>
                                      <a:latin typeface="Cambria Math" panose="02040503050406030204" pitchFamily="18" charset="0"/>
                                    </a:rPr>
                                    <m:t>𝑟</m:t>
                                  </m:r>
                                  <m:r>
                                    <a:rPr kumimoji="1" lang="en-US" altLang="ja-JP" sz="2000" b="0" i="1" smtClean="0">
                                      <a:solidFill>
                                        <a:schemeClr val="tx1"/>
                                      </a:solidFill>
                                      <a:latin typeface="Cambria Math" panose="02040503050406030204" pitchFamily="18" charset="0"/>
                                    </a:rPr>
                                    <m:t>=1</m:t>
                                  </m:r>
                                </m:sub>
                                <m:sup>
                                  <m:sSub>
                                    <m:sSubPr>
                                      <m:ctrlPr>
                                        <a:rPr kumimoji="1" lang="en-US" altLang="ja-JP" sz="2000" b="0" i="1" smtClean="0">
                                          <a:solidFill>
                                            <a:schemeClr val="tx1"/>
                                          </a:solidFill>
                                          <a:latin typeface="Cambria Math" charset="0"/>
                                        </a:rPr>
                                      </m:ctrlPr>
                                    </m:sSubPr>
                                    <m:e>
                                      <m:r>
                                        <a:rPr kumimoji="1" lang="en-US" altLang="ja-JP" sz="2000" b="0" i="1" smtClean="0">
                                          <a:solidFill>
                                            <a:schemeClr val="tx1"/>
                                          </a:solidFill>
                                          <a:latin typeface="Cambria Math" panose="02040503050406030204" pitchFamily="18" charset="0"/>
                                        </a:rPr>
                                        <m:t>𝑅</m:t>
                                      </m:r>
                                    </m:e>
                                    <m:sub>
                                      <m:r>
                                        <a:rPr kumimoji="1" lang="en-US" altLang="ja-JP" sz="2000" b="0" i="1" smtClean="0">
                                          <a:solidFill>
                                            <a:schemeClr val="tx1"/>
                                          </a:solidFill>
                                          <a:latin typeface="Cambria Math" panose="02040503050406030204" pitchFamily="18" charset="0"/>
                                        </a:rPr>
                                        <m:t>𝑎</m:t>
                                      </m:r>
                                    </m:sub>
                                  </m:sSub>
                                </m:sup>
                                <m:e>
                                  <m:sSubSup>
                                    <m:sSubSupPr>
                                      <m:ctrlPr>
                                        <a:rPr kumimoji="1" lang="en-US" altLang="ja-JP" sz="2000" b="0" i="1" smtClean="0">
                                          <a:solidFill>
                                            <a:schemeClr val="tx1"/>
                                          </a:solidFill>
                                          <a:latin typeface="Cambria Math" charset="0"/>
                                        </a:rPr>
                                      </m:ctrlPr>
                                    </m:sSubSupPr>
                                    <m:e>
                                      <m:r>
                                        <a:rPr kumimoji="1" lang="ja-JP" altLang="en-US" sz="2000" b="0" i="1" smtClean="0">
                                          <a:solidFill>
                                            <a:schemeClr val="tx1"/>
                                          </a:solidFill>
                                          <a:latin typeface="Cambria Math" panose="02040503050406030204" pitchFamily="18" charset="0"/>
                                        </a:rPr>
                                        <m:t>𝜎</m:t>
                                      </m:r>
                                    </m:e>
                                    <m:sub>
                                      <m:r>
                                        <a:rPr kumimoji="1" lang="en-US" altLang="ja-JP" sz="2000" b="0" i="1" smtClean="0">
                                          <a:solidFill>
                                            <a:schemeClr val="tx1"/>
                                          </a:solidFill>
                                          <a:latin typeface="Cambria Math" panose="02040503050406030204" pitchFamily="18" charset="0"/>
                                        </a:rPr>
                                        <m:t>𝑎</m:t>
                                      </m:r>
                                      <m:r>
                                        <a:rPr kumimoji="1" lang="en-US" altLang="ja-JP" sz="2000" b="0" i="1" smtClean="0">
                                          <a:solidFill>
                                            <a:schemeClr val="tx1"/>
                                          </a:solidFill>
                                          <a:latin typeface="Cambria Math" panose="02040503050406030204" pitchFamily="18" charset="0"/>
                                        </a:rPr>
                                        <m:t>,</m:t>
                                      </m:r>
                                      <m:r>
                                        <a:rPr kumimoji="1" lang="en-US" altLang="ja-JP" sz="2000" b="0" i="1" smtClean="0">
                                          <a:solidFill>
                                            <a:schemeClr val="tx1"/>
                                          </a:solidFill>
                                          <a:latin typeface="Cambria Math" panose="02040503050406030204" pitchFamily="18" charset="0"/>
                                        </a:rPr>
                                        <m:t>𝑟</m:t>
                                      </m:r>
                                    </m:sub>
                                    <m:sup>
                                      <m:r>
                                        <a:rPr kumimoji="1" lang="en-US" altLang="ja-JP" sz="2000" b="0" i="1" smtClean="0">
                                          <a:solidFill>
                                            <a:schemeClr val="tx1"/>
                                          </a:solidFill>
                                          <a:latin typeface="Cambria Math" panose="02040503050406030204" pitchFamily="18" charset="0"/>
                                        </a:rPr>
                                        <m:t>2</m:t>
                                      </m:r>
                                    </m:sup>
                                  </m:sSubSup>
                                  <m:sSub>
                                    <m:sSubPr>
                                      <m:ctrlPr>
                                        <a:rPr kumimoji="1" lang="en-US" altLang="ja-JP" sz="2000" b="0" i="1" smtClean="0">
                                          <a:solidFill>
                                            <a:schemeClr val="tx1"/>
                                          </a:solidFill>
                                          <a:latin typeface="Cambria Math" charset="0"/>
                                        </a:rPr>
                                      </m:ctrlPr>
                                    </m:sSubPr>
                                    <m:e>
                                      <m:r>
                                        <a:rPr kumimoji="1" lang="en-US" altLang="ja-JP" sz="2000" b="0" i="1" smtClean="0">
                                          <a:solidFill>
                                            <a:schemeClr val="tx1"/>
                                          </a:solidFill>
                                          <a:latin typeface="Cambria Math" panose="02040503050406030204" pitchFamily="18" charset="0"/>
                                        </a:rPr>
                                        <m:t>𝐺</m:t>
                                      </m:r>
                                    </m:e>
                                    <m:sub>
                                      <m:r>
                                        <a:rPr kumimoji="1" lang="en-US" altLang="ja-JP" sz="2000" b="0" i="1" smtClean="0">
                                          <a:solidFill>
                                            <a:schemeClr val="tx1"/>
                                          </a:solidFill>
                                          <a:latin typeface="Cambria Math" panose="02040503050406030204" pitchFamily="18" charset="0"/>
                                        </a:rPr>
                                        <m:t>𝑖</m:t>
                                      </m:r>
                                      <m:r>
                                        <a:rPr kumimoji="1" lang="en-US" altLang="ja-JP" sz="2000" b="0" i="1" smtClean="0">
                                          <a:solidFill>
                                            <a:schemeClr val="tx1"/>
                                          </a:solidFill>
                                          <a:latin typeface="Cambria Math" panose="02040503050406030204" pitchFamily="18" charset="0"/>
                                        </a:rPr>
                                        <m:t>−1−</m:t>
                                      </m:r>
                                      <m:r>
                                        <a:rPr kumimoji="1" lang="en-US" altLang="ja-JP" sz="2000" b="0" i="1" smtClean="0">
                                          <a:solidFill>
                                            <a:schemeClr val="tx1"/>
                                          </a:solidFill>
                                          <a:latin typeface="Cambria Math" panose="02040503050406030204" pitchFamily="18" charset="0"/>
                                        </a:rPr>
                                        <m:t>𝑗</m:t>
                                      </m:r>
                                    </m:sub>
                                  </m:sSub>
                                  <m:sSub>
                                    <m:sSubPr>
                                      <m:ctrlPr>
                                        <a:rPr kumimoji="1" lang="en-US" altLang="ja-JP" sz="2000" b="0" i="1" smtClean="0">
                                          <a:solidFill>
                                            <a:schemeClr val="tx1"/>
                                          </a:solidFill>
                                          <a:latin typeface="Cambria Math" charset="0"/>
                                        </a:rPr>
                                      </m:ctrlPr>
                                    </m:sSubPr>
                                    <m:e>
                                      <m:r>
                                        <a:rPr kumimoji="1" lang="en-US" altLang="ja-JP" sz="2000" b="0" i="1" smtClean="0">
                                          <a:solidFill>
                                            <a:schemeClr val="tx1"/>
                                          </a:solidFill>
                                          <a:latin typeface="Cambria Math" panose="02040503050406030204" pitchFamily="18" charset="0"/>
                                        </a:rPr>
                                        <m:t>𝐴</m:t>
                                      </m:r>
                                    </m:e>
                                    <m:sub>
                                      <m:r>
                                        <a:rPr kumimoji="1" lang="en-US" altLang="ja-JP" sz="2000" b="0" i="1" smtClean="0">
                                          <a:solidFill>
                                            <a:schemeClr val="tx1"/>
                                          </a:solidFill>
                                          <a:latin typeface="Cambria Math" panose="02040503050406030204" pitchFamily="18" charset="0"/>
                                        </a:rPr>
                                        <m:t>𝑟</m:t>
                                      </m:r>
                                    </m:sub>
                                  </m:sSub>
                                </m:e>
                              </m:nary>
                              <m:sSub>
                                <m:sSubPr>
                                  <m:ctrlPr>
                                    <a:rPr kumimoji="1" lang="en-US" altLang="ja-JP" sz="2000" b="0" i="1" smtClean="0">
                                      <a:solidFill>
                                        <a:schemeClr val="tx1"/>
                                      </a:solidFill>
                                      <a:latin typeface="Cambria Math" charset="0"/>
                                    </a:rPr>
                                  </m:ctrlPr>
                                </m:sSubPr>
                                <m:e>
                                  <m:r>
                                    <a:rPr kumimoji="1" lang="en-US" altLang="ja-JP" sz="2000" b="0" i="1" smtClean="0">
                                      <a:solidFill>
                                        <a:schemeClr val="tx1"/>
                                      </a:solidFill>
                                      <a:latin typeface="Cambria Math" panose="02040503050406030204" pitchFamily="18" charset="0"/>
                                    </a:rPr>
                                    <m:t>𝑌</m:t>
                                  </m:r>
                                </m:e>
                                <m:sub>
                                  <m:r>
                                    <a:rPr kumimoji="1" lang="en-US" altLang="ja-JP" sz="2000" b="0" i="1" smtClean="0">
                                      <a:solidFill>
                                        <a:schemeClr val="tx1"/>
                                      </a:solidFill>
                                      <a:latin typeface="Cambria Math" panose="02040503050406030204" pitchFamily="18" charset="0"/>
                                    </a:rPr>
                                    <m:t>𝑗</m:t>
                                  </m:r>
                                </m:sub>
                              </m:sSub>
                              <m:sSubSup>
                                <m:sSubSupPr>
                                  <m:ctrlPr>
                                    <a:rPr kumimoji="1" lang="en-US" altLang="ja-JP" sz="2000" b="0" i="1" smtClean="0">
                                      <a:solidFill>
                                        <a:schemeClr val="tx1"/>
                                      </a:solidFill>
                                      <a:latin typeface="Cambria Math" charset="0"/>
                                    </a:rPr>
                                  </m:ctrlPr>
                                </m:sSubSupPr>
                                <m:e>
                                  <m:r>
                                    <a:rPr kumimoji="1" lang="en-US" altLang="ja-JP" sz="2000" b="0" i="1" smtClean="0">
                                      <a:solidFill>
                                        <a:schemeClr val="tx1"/>
                                      </a:solidFill>
                                      <a:latin typeface="Cambria Math" panose="02040503050406030204" pitchFamily="18" charset="0"/>
                                    </a:rPr>
                                    <m:t>𝐴</m:t>
                                  </m:r>
                                </m:e>
                                <m:sub>
                                  <m:r>
                                    <a:rPr kumimoji="1" lang="en-US" altLang="ja-JP" sz="2000" b="0" i="1" smtClean="0">
                                      <a:solidFill>
                                        <a:schemeClr val="tx1"/>
                                      </a:solidFill>
                                      <a:latin typeface="Cambria Math" panose="02040503050406030204" pitchFamily="18" charset="0"/>
                                    </a:rPr>
                                    <m:t>𝑟</m:t>
                                  </m:r>
                                </m:sub>
                                <m:sup>
                                  <m:r>
                                    <a:rPr kumimoji="1" lang="en-US" altLang="ja-JP" sz="2000" b="0" i="1" smtClean="0">
                                      <a:solidFill>
                                        <a:schemeClr val="tx1"/>
                                      </a:solidFill>
                                      <a:latin typeface="Cambria Math" panose="02040503050406030204" pitchFamily="18" charset="0"/>
                                    </a:rPr>
                                    <m:t>𝑇</m:t>
                                  </m:r>
                                </m:sup>
                              </m:sSubSup>
                              <m:sSubSup>
                                <m:sSubSupPr>
                                  <m:ctrlPr>
                                    <a:rPr kumimoji="1" lang="en-US" altLang="ja-JP" sz="2000" b="0" i="1" smtClean="0">
                                      <a:solidFill>
                                        <a:schemeClr val="tx1"/>
                                      </a:solidFill>
                                      <a:latin typeface="Cambria Math" charset="0"/>
                                    </a:rPr>
                                  </m:ctrlPr>
                                </m:sSubSupPr>
                                <m:e>
                                  <m:r>
                                    <a:rPr kumimoji="1" lang="en-US" altLang="ja-JP" sz="2000" b="0" i="1" smtClean="0">
                                      <a:solidFill>
                                        <a:schemeClr val="tx1"/>
                                      </a:solidFill>
                                      <a:latin typeface="Cambria Math" panose="02040503050406030204" pitchFamily="18" charset="0"/>
                                    </a:rPr>
                                    <m:t>𝐺</m:t>
                                  </m:r>
                                </m:e>
                                <m:sub>
                                  <m:r>
                                    <a:rPr kumimoji="1" lang="en-US" altLang="ja-JP" sz="2000" b="0" i="1" smtClean="0">
                                      <a:solidFill>
                                        <a:schemeClr val="tx1"/>
                                      </a:solidFill>
                                      <a:latin typeface="Cambria Math" panose="02040503050406030204" pitchFamily="18" charset="0"/>
                                    </a:rPr>
                                    <m:t>𝑖</m:t>
                                  </m:r>
                                  <m:r>
                                    <a:rPr kumimoji="1" lang="en-US" altLang="ja-JP" sz="2000" b="0" i="1" smtClean="0">
                                      <a:solidFill>
                                        <a:schemeClr val="tx1"/>
                                      </a:solidFill>
                                      <a:latin typeface="Cambria Math" panose="02040503050406030204" pitchFamily="18" charset="0"/>
                                    </a:rPr>
                                    <m:t>−1−</m:t>
                                  </m:r>
                                  <m:r>
                                    <a:rPr kumimoji="1" lang="en-US" altLang="ja-JP" sz="2000" b="0" i="1" smtClean="0">
                                      <a:solidFill>
                                        <a:schemeClr val="tx1"/>
                                      </a:solidFill>
                                      <a:latin typeface="Cambria Math" panose="02040503050406030204" pitchFamily="18" charset="0"/>
                                    </a:rPr>
                                    <m:t>𝑗</m:t>
                                  </m:r>
                                </m:sub>
                                <m:sup>
                                  <m:r>
                                    <a:rPr kumimoji="1" lang="en-US" altLang="ja-JP" sz="2000" b="0" i="1" smtClean="0">
                                      <a:solidFill>
                                        <a:schemeClr val="tx1"/>
                                      </a:solidFill>
                                      <a:latin typeface="Cambria Math" panose="02040503050406030204" pitchFamily="18" charset="0"/>
                                    </a:rPr>
                                    <m:t>𝑇</m:t>
                                  </m:r>
                                </m:sup>
                              </m:sSubSup>
                              <m:r>
                                <a:rPr kumimoji="1" lang="en-US" altLang="ja-JP" sz="2000" b="0" i="1" smtClean="0">
                                  <a:solidFill>
                                    <a:schemeClr val="tx1"/>
                                  </a:solidFill>
                                  <a:latin typeface="Cambria Math" panose="02040503050406030204" pitchFamily="18" charset="0"/>
                                </a:rPr>
                                <m:t>&lt;0</m:t>
                              </m:r>
                            </m:e>
                          </m:nary>
                          <m:r>
                            <a:rPr kumimoji="1" lang="en-US" altLang="ja-JP" sz="2000" b="0" i="1" smtClean="0">
                              <a:solidFill>
                                <a:schemeClr val="tx1"/>
                              </a:solidFill>
                              <a:latin typeface="Cambria Math" panose="02040503050406030204" pitchFamily="18" charset="0"/>
                            </a:rPr>
                            <m:t>,</m:t>
                          </m:r>
                        </m:oMath>
                      </m:oMathPara>
                    </a14:m>
                    <a:endParaRPr kumimoji="1" lang="ja-JP" altLang="en-US" sz="2000" dirty="0">
                      <a:solidFill>
                        <a:schemeClr val="tx1"/>
                      </a:solidFill>
                    </a:endParaRPr>
                  </a:p>
                </p:txBody>
              </p:sp>
            </mc:Choice>
            <mc:Fallback xmlns="">
              <p:sp>
                <p:nvSpPr>
                  <p:cNvPr id="7" name="テキスト ボックス 6"/>
                  <p:cNvSpPr txBox="1">
                    <a:spLocks noRot="1" noChangeAspect="1" noMove="1" noResize="1" noEditPoints="1" noAdjustHandles="1" noChangeArrowheads="1" noChangeShapeType="1" noTextEdit="1"/>
                  </p:cNvSpPr>
                  <p:nvPr/>
                </p:nvSpPr>
                <p:spPr>
                  <a:xfrm>
                    <a:off x="851650" y="3044850"/>
                    <a:ext cx="7635744" cy="911019"/>
                  </a:xfrm>
                  <a:prstGeom prst="rect">
                    <a:avLst/>
                  </a:prstGeom>
                  <a:blipFill rotWithShape="0">
                    <a:blip r:embed="rId12"/>
                    <a:stretch>
                      <a:fillRect/>
                    </a:stretch>
                  </a:blipFill>
                </p:spPr>
                <p:txBody>
                  <a:bodyPr/>
                  <a:lstStyle/>
                  <a:p>
                    <a:r>
                      <a:rPr lang="ja-JP" altLang="en-US">
                        <a:noFill/>
                      </a:rPr>
                      <a:t> </a:t>
                    </a:r>
                  </a:p>
                </p:txBody>
              </p:sp>
            </mc:Fallback>
          </mc:AlternateContent>
        </p:grpSp>
        <mc:AlternateContent xmlns:mc="http://schemas.openxmlformats.org/markup-compatibility/2006" xmlns:a14="http://schemas.microsoft.com/office/drawing/2010/main">
          <mc:Choice Requires="a14">
            <p:sp>
              <p:nvSpPr>
                <p:cNvPr id="9" name="テキスト ボックス 8"/>
                <p:cNvSpPr txBox="1"/>
                <p:nvPr/>
              </p:nvSpPr>
              <p:spPr>
                <a:xfrm>
                  <a:off x="5734957" y="2714593"/>
                  <a:ext cx="1885965"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000" b="0" i="1" smtClean="0">
                            <a:latin typeface="Cambria Math" panose="02040503050406030204" pitchFamily="18" charset="0"/>
                          </a:rPr>
                          <m:t>𝑖</m:t>
                        </m:r>
                        <m:r>
                          <a:rPr kumimoji="1" lang="en-US" altLang="ja-JP" sz="2000" b="0" i="1" smtClean="0">
                            <a:latin typeface="Cambria Math" panose="02040503050406030204" pitchFamily="18" charset="0"/>
                          </a:rPr>
                          <m:t>=1, 2, …, </m:t>
                        </m:r>
                        <m:r>
                          <a:rPr kumimoji="1" lang="en-US" altLang="ja-JP" sz="2000" b="0" i="1" smtClean="0">
                            <a:latin typeface="Cambria Math" panose="02040503050406030204" pitchFamily="18" charset="0"/>
                          </a:rPr>
                          <m:t>h</m:t>
                        </m:r>
                        <m:r>
                          <a:rPr kumimoji="1" lang="en-US" altLang="ja-JP" sz="2000" b="0" i="1" smtClean="0">
                            <a:latin typeface="Cambria Math" panose="02040503050406030204" pitchFamily="18" charset="0"/>
                          </a:rPr>
                          <m:t>−1</m:t>
                        </m:r>
                      </m:oMath>
                    </m:oMathPara>
                  </a14:m>
                  <a:endParaRPr kumimoji="1" lang="ja-JP" altLang="en-US" sz="2000" dirty="0"/>
                </a:p>
              </p:txBody>
            </p:sp>
          </mc:Choice>
          <mc:Fallback xmlns="">
            <p:sp>
              <p:nvSpPr>
                <p:cNvPr id="9" name="テキスト ボックス 8"/>
                <p:cNvSpPr txBox="1">
                  <a:spLocks noRot="1" noChangeAspect="1" noMove="1" noResize="1" noEditPoints="1" noAdjustHandles="1" noChangeArrowheads="1" noChangeShapeType="1" noTextEdit="1"/>
                </p:cNvSpPr>
                <p:nvPr/>
              </p:nvSpPr>
              <p:spPr>
                <a:xfrm>
                  <a:off x="5734957" y="2714593"/>
                  <a:ext cx="1885965" cy="307777"/>
                </a:xfrm>
                <a:prstGeom prst="rect">
                  <a:avLst/>
                </a:prstGeom>
                <a:blipFill rotWithShape="0">
                  <a:blip r:embed="rId4"/>
                  <a:stretch>
                    <a:fillRect l="-2589" r="-2913" b="-5882"/>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0" name="テキスト ボックス 9"/>
                <p:cNvSpPr txBox="1"/>
                <p:nvPr/>
              </p:nvSpPr>
              <p:spPr>
                <a:xfrm>
                  <a:off x="6677939" y="3181369"/>
                  <a:ext cx="795410"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sz="2000" b="0" i="1" smtClean="0">
                                <a:latin typeface="Cambria Math" charset="0"/>
                              </a:rPr>
                            </m:ctrlPr>
                          </m:sSubPr>
                          <m:e>
                            <m:r>
                              <a:rPr kumimoji="1" lang="en-US" altLang="ja-JP" sz="2000" b="0" i="1" smtClean="0">
                                <a:latin typeface="Cambria Math" panose="02040503050406030204" pitchFamily="18" charset="0"/>
                              </a:rPr>
                              <m:t>𝑌</m:t>
                            </m:r>
                          </m:e>
                          <m:sub>
                            <m:r>
                              <a:rPr kumimoji="1" lang="en-US" altLang="ja-JP" sz="2000" b="0" i="1" smtClean="0">
                                <a:latin typeface="Cambria Math" panose="02040503050406030204" pitchFamily="18" charset="0"/>
                              </a:rPr>
                              <m:t>0</m:t>
                            </m:r>
                          </m:sub>
                        </m:sSub>
                        <m:r>
                          <a:rPr kumimoji="1" lang="en-US" altLang="ja-JP" sz="2000" b="0" i="1" smtClean="0">
                            <a:latin typeface="Cambria Math" panose="02040503050406030204" pitchFamily="18" charset="0"/>
                          </a:rPr>
                          <m:t>=</m:t>
                        </m:r>
                        <m:r>
                          <a:rPr kumimoji="1" lang="en-US" altLang="ja-JP" sz="2000" b="0" i="1" smtClean="0">
                            <a:latin typeface="Cambria Math" panose="02040503050406030204" pitchFamily="18" charset="0"/>
                          </a:rPr>
                          <m:t>𝑋</m:t>
                        </m:r>
                      </m:oMath>
                    </m:oMathPara>
                  </a14:m>
                  <a:endParaRPr kumimoji="1" lang="ja-JP" altLang="en-US" sz="2000" dirty="0"/>
                </a:p>
              </p:txBody>
            </p:sp>
          </mc:Choice>
          <mc:Fallback xmlns="">
            <p:sp>
              <p:nvSpPr>
                <p:cNvPr id="10" name="テキスト ボックス 9"/>
                <p:cNvSpPr txBox="1">
                  <a:spLocks noRot="1" noChangeAspect="1" noMove="1" noResize="1" noEditPoints="1" noAdjustHandles="1" noChangeArrowheads="1" noChangeShapeType="1" noTextEdit="1"/>
                </p:cNvSpPr>
                <p:nvPr/>
              </p:nvSpPr>
              <p:spPr>
                <a:xfrm>
                  <a:off x="6677939" y="3181369"/>
                  <a:ext cx="795410" cy="307777"/>
                </a:xfrm>
                <a:prstGeom prst="rect">
                  <a:avLst/>
                </a:prstGeom>
                <a:blipFill rotWithShape="0">
                  <a:blip r:embed="rId13"/>
                  <a:stretch>
                    <a:fillRect l="-7692" r="-6154" b="-16000"/>
                  </a:stretch>
                </a:blipFill>
              </p:spPr>
              <p:txBody>
                <a:bodyPr/>
                <a:lstStyle/>
                <a:p>
                  <a:r>
                    <a:rPr lang="ja-JP" altLang="en-US">
                      <a:noFill/>
                    </a:rPr>
                    <a:t> </a:t>
                  </a:r>
                </a:p>
              </p:txBody>
            </p:sp>
          </mc:Fallback>
        </mc:AlternateContent>
        <p:sp>
          <p:nvSpPr>
            <p:cNvPr id="12" name="右中かっこ 11"/>
            <p:cNvSpPr/>
            <p:nvPr/>
          </p:nvSpPr>
          <p:spPr>
            <a:xfrm>
              <a:off x="7715590" y="789192"/>
              <a:ext cx="315890" cy="2699954"/>
            </a:xfrm>
            <a:prstGeom prst="rightBrace">
              <a:avLst>
                <a:gd name="adj1" fmla="val 95173"/>
                <a:gd name="adj2" fmla="val 50000"/>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3" name="テキスト ボックス 12"/>
            <p:cNvSpPr txBox="1"/>
            <p:nvPr/>
          </p:nvSpPr>
          <p:spPr>
            <a:xfrm>
              <a:off x="8126148" y="1908336"/>
              <a:ext cx="800219" cy="461665"/>
            </a:xfrm>
            <a:prstGeom prst="rect">
              <a:avLst/>
            </a:prstGeom>
            <a:noFill/>
          </p:spPr>
          <p:txBody>
            <a:bodyPr wrap="none" rtlCol="0">
              <a:spAutoFit/>
            </a:bodyPr>
            <a:lstStyle/>
            <a:p>
              <a:r>
                <a:rPr kumimoji="1" lang="ja-JP" altLang="en-US" sz="2400" dirty="0" smtClean="0"/>
                <a:t>（</a:t>
              </a:r>
              <a:r>
                <a:rPr lang="ja-JP" altLang="en-US" sz="2400" dirty="0" smtClean="0"/>
                <a:t>＊</a:t>
              </a:r>
              <a:r>
                <a:rPr kumimoji="1" lang="ja-JP" altLang="en-US" sz="2400" dirty="0" smtClean="0"/>
                <a:t>）</a:t>
              </a:r>
              <a:endParaRPr kumimoji="1" lang="ja-JP" altLang="en-US" sz="2400" dirty="0"/>
            </a:p>
          </p:txBody>
        </p:sp>
      </p:grpSp>
      <p:sp>
        <p:nvSpPr>
          <p:cNvPr id="2" name="スライド番号プレースホルダー 1"/>
          <p:cNvSpPr>
            <a:spLocks noGrp="1"/>
          </p:cNvSpPr>
          <p:nvPr>
            <p:ph type="sldNum" sz="quarter" idx="12"/>
          </p:nvPr>
        </p:nvSpPr>
        <p:spPr>
          <a:xfrm>
            <a:off x="6962923" y="6456872"/>
            <a:ext cx="2057400" cy="365125"/>
          </a:xfrm>
        </p:spPr>
        <p:txBody>
          <a:bodyPr/>
          <a:lstStyle/>
          <a:p>
            <a:fld id="{8C6ED81D-0F42-4F3B-95CB-FC91357ABC7F}" type="slidenum">
              <a:rPr kumimoji="1" lang="ja-JP" altLang="en-US" smtClean="0"/>
              <a:t>15</a:t>
            </a:fld>
            <a:endParaRPr kumimoji="1" lang="ja-JP" altLang="en-US"/>
          </a:p>
        </p:txBody>
      </p:sp>
      <mc:AlternateContent xmlns:mc="http://schemas.openxmlformats.org/markup-compatibility/2006" xmlns:a14="http://schemas.microsoft.com/office/drawing/2010/main">
        <mc:Choice Requires="a14">
          <p:sp>
            <p:nvSpPr>
              <p:cNvPr id="26" name="テキスト ボックス 25"/>
              <p:cNvSpPr txBox="1"/>
              <p:nvPr/>
            </p:nvSpPr>
            <p:spPr>
              <a:xfrm>
                <a:off x="1230308" y="781304"/>
                <a:ext cx="5980676" cy="7251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1600" b="0" i="1" smtClean="0">
                          <a:solidFill>
                            <a:schemeClr val="tx1"/>
                          </a:solidFill>
                          <a:latin typeface="Cambria Math" panose="02040503050406030204" pitchFamily="18" charset="0"/>
                        </a:rPr>
                        <m:t>−</m:t>
                      </m:r>
                      <m:r>
                        <a:rPr kumimoji="1" lang="en-US" altLang="ja-JP" sz="1600" b="0" i="1" smtClean="0">
                          <a:solidFill>
                            <a:schemeClr val="tx1"/>
                          </a:solidFill>
                          <a:latin typeface="Cambria Math" panose="02040503050406030204" pitchFamily="18" charset="0"/>
                        </a:rPr>
                        <m:t>𝑋</m:t>
                      </m:r>
                      <m:r>
                        <a:rPr kumimoji="1" lang="en-US" altLang="ja-JP" sz="1600" b="0" i="1" smtClean="0">
                          <a:solidFill>
                            <a:schemeClr val="tx1"/>
                          </a:solidFill>
                          <a:latin typeface="Cambria Math" panose="02040503050406030204" pitchFamily="18" charset="0"/>
                        </a:rPr>
                        <m:t>+</m:t>
                      </m:r>
                      <m:d>
                        <m:dPr>
                          <m:ctrlPr>
                            <a:rPr kumimoji="1" lang="en-US" altLang="ja-JP" sz="1600" b="0" i="1" smtClean="0">
                              <a:solidFill>
                                <a:srgbClr val="FF0000"/>
                              </a:solidFill>
                              <a:latin typeface="Cambria Math" charset="0"/>
                            </a:rPr>
                          </m:ctrlPr>
                        </m:dPr>
                        <m:e>
                          <m:acc>
                            <m:accPr>
                              <m:chr m:val="̂"/>
                              <m:ctrlPr>
                                <a:rPr kumimoji="1" lang="en-US" altLang="ja-JP" sz="1600" b="0" i="1" smtClean="0">
                                  <a:solidFill>
                                    <a:srgbClr val="FF0000"/>
                                  </a:solidFill>
                                  <a:latin typeface="Cambria Math" charset="0"/>
                                </a:rPr>
                              </m:ctrlPr>
                            </m:accPr>
                            <m:e>
                              <m:r>
                                <a:rPr kumimoji="1" lang="en-US" altLang="ja-JP" sz="1600" b="0" i="1" smtClean="0">
                                  <a:solidFill>
                                    <a:srgbClr val="FF0000"/>
                                  </a:solidFill>
                                  <a:latin typeface="Cambria Math" panose="02040503050406030204" pitchFamily="18" charset="0"/>
                                </a:rPr>
                                <m:t>𝐴</m:t>
                              </m:r>
                            </m:e>
                          </m:acc>
                          <m:r>
                            <a:rPr kumimoji="1" lang="en-US" altLang="ja-JP" sz="1600" b="0" i="1" smtClean="0">
                              <a:solidFill>
                                <a:srgbClr val="FF0000"/>
                              </a:solidFill>
                              <a:latin typeface="Cambria Math" panose="02040503050406030204" pitchFamily="18" charset="0"/>
                            </a:rPr>
                            <m:t>+</m:t>
                          </m:r>
                          <m:acc>
                            <m:accPr>
                              <m:chr m:val="̂"/>
                              <m:ctrlPr>
                                <a:rPr kumimoji="1" lang="en-US" altLang="ja-JP" sz="1600" b="0" i="1" smtClean="0">
                                  <a:solidFill>
                                    <a:srgbClr val="FF0000"/>
                                  </a:solidFill>
                                  <a:latin typeface="Cambria Math" charset="0"/>
                                </a:rPr>
                              </m:ctrlPr>
                            </m:accPr>
                            <m:e>
                              <m:r>
                                <a:rPr kumimoji="1" lang="en-US" altLang="ja-JP" sz="1600" b="0" i="1" smtClean="0">
                                  <a:solidFill>
                                    <a:srgbClr val="FF0000"/>
                                  </a:solidFill>
                                  <a:latin typeface="Cambria Math" panose="02040503050406030204" pitchFamily="18" charset="0"/>
                                </a:rPr>
                                <m:t>𝐵</m:t>
                              </m:r>
                            </m:e>
                          </m:acc>
                          <m:r>
                            <a:rPr kumimoji="1" lang="en-US" altLang="ja-JP" sz="1600" b="0" i="1" smtClean="0">
                              <a:solidFill>
                                <a:srgbClr val="FF0000"/>
                              </a:solidFill>
                              <a:latin typeface="Cambria Math" panose="02040503050406030204" pitchFamily="18" charset="0"/>
                            </a:rPr>
                            <m:t>𝐾</m:t>
                          </m:r>
                        </m:e>
                      </m:d>
                      <m:r>
                        <a:rPr kumimoji="1" lang="en-US" altLang="ja-JP" sz="1600" b="0" i="1" smtClean="0">
                          <a:solidFill>
                            <a:srgbClr val="FF0000"/>
                          </a:solidFill>
                          <a:latin typeface="Cambria Math" panose="02040503050406030204" pitchFamily="18" charset="0"/>
                        </a:rPr>
                        <m:t>𝑋</m:t>
                      </m:r>
                      <m:sSup>
                        <m:sSupPr>
                          <m:ctrlPr>
                            <a:rPr kumimoji="1" lang="en-US" altLang="ja-JP" sz="1600" b="0" i="1" smtClean="0">
                              <a:solidFill>
                                <a:srgbClr val="FF0000"/>
                              </a:solidFill>
                              <a:latin typeface="Cambria Math" charset="0"/>
                            </a:rPr>
                          </m:ctrlPr>
                        </m:sSupPr>
                        <m:e>
                          <m:d>
                            <m:dPr>
                              <m:ctrlPr>
                                <a:rPr kumimoji="1" lang="en-US" altLang="ja-JP" sz="1600" b="0" i="1" smtClean="0">
                                  <a:solidFill>
                                    <a:srgbClr val="FF0000"/>
                                  </a:solidFill>
                                  <a:latin typeface="Cambria Math" charset="0"/>
                                </a:rPr>
                              </m:ctrlPr>
                            </m:dPr>
                            <m:e>
                              <m:acc>
                                <m:accPr>
                                  <m:chr m:val="̂"/>
                                  <m:ctrlPr>
                                    <a:rPr kumimoji="1" lang="en-US" altLang="ja-JP" sz="1600" b="0" i="1" smtClean="0">
                                      <a:solidFill>
                                        <a:srgbClr val="FF0000"/>
                                      </a:solidFill>
                                      <a:latin typeface="Cambria Math" charset="0"/>
                                    </a:rPr>
                                  </m:ctrlPr>
                                </m:accPr>
                                <m:e>
                                  <m:r>
                                    <a:rPr kumimoji="1" lang="en-US" altLang="ja-JP" sz="1600" b="0" i="1" smtClean="0">
                                      <a:solidFill>
                                        <a:srgbClr val="FF0000"/>
                                      </a:solidFill>
                                      <a:latin typeface="Cambria Math" panose="02040503050406030204" pitchFamily="18" charset="0"/>
                                    </a:rPr>
                                    <m:t>𝐴</m:t>
                                  </m:r>
                                </m:e>
                              </m:acc>
                              <m:r>
                                <a:rPr kumimoji="1" lang="en-US" altLang="ja-JP" sz="1600" b="0" i="1" smtClean="0">
                                  <a:solidFill>
                                    <a:srgbClr val="FF0000"/>
                                  </a:solidFill>
                                  <a:latin typeface="Cambria Math" panose="02040503050406030204" pitchFamily="18" charset="0"/>
                                </a:rPr>
                                <m:t>+</m:t>
                              </m:r>
                              <m:acc>
                                <m:accPr>
                                  <m:chr m:val="̂"/>
                                  <m:ctrlPr>
                                    <a:rPr kumimoji="1" lang="en-US" altLang="ja-JP" sz="1600" b="0" i="1" smtClean="0">
                                      <a:solidFill>
                                        <a:srgbClr val="FF0000"/>
                                      </a:solidFill>
                                      <a:latin typeface="Cambria Math" charset="0"/>
                                    </a:rPr>
                                  </m:ctrlPr>
                                </m:accPr>
                                <m:e>
                                  <m:r>
                                    <a:rPr kumimoji="1" lang="en-US" altLang="ja-JP" sz="1600" b="0" i="1" smtClean="0">
                                      <a:solidFill>
                                        <a:srgbClr val="FF0000"/>
                                      </a:solidFill>
                                      <a:latin typeface="Cambria Math" panose="02040503050406030204" pitchFamily="18" charset="0"/>
                                    </a:rPr>
                                    <m:t>𝐵</m:t>
                                  </m:r>
                                </m:e>
                              </m:acc>
                              <m:r>
                                <a:rPr kumimoji="1" lang="en-US" altLang="ja-JP" sz="1600" b="0" i="1" smtClean="0">
                                  <a:solidFill>
                                    <a:srgbClr val="FF0000"/>
                                  </a:solidFill>
                                  <a:latin typeface="Cambria Math" panose="02040503050406030204" pitchFamily="18" charset="0"/>
                                </a:rPr>
                                <m:t>𝐾</m:t>
                              </m:r>
                            </m:e>
                          </m:d>
                        </m:e>
                        <m:sup>
                          <m:r>
                            <a:rPr kumimoji="1" lang="en-US" altLang="ja-JP" sz="1600" b="0" i="1" smtClean="0">
                              <a:solidFill>
                                <a:srgbClr val="FF0000"/>
                              </a:solidFill>
                              <a:latin typeface="Cambria Math" panose="02040503050406030204" pitchFamily="18" charset="0"/>
                            </a:rPr>
                            <m:t>𝑇</m:t>
                          </m:r>
                        </m:sup>
                      </m:sSup>
                      <m:r>
                        <a:rPr kumimoji="1" lang="en-US" altLang="ja-JP" sz="1600" b="0" i="1" smtClean="0">
                          <a:solidFill>
                            <a:schemeClr val="tx1"/>
                          </a:solidFill>
                          <a:latin typeface="Cambria Math" panose="02040503050406030204" pitchFamily="18" charset="0"/>
                        </a:rPr>
                        <m:t>+</m:t>
                      </m:r>
                      <m:nary>
                        <m:naryPr>
                          <m:chr m:val="∑"/>
                          <m:ctrlPr>
                            <a:rPr kumimoji="1" lang="en-US" altLang="ja-JP" sz="1600" b="0" i="1" smtClean="0">
                              <a:solidFill>
                                <a:schemeClr val="tx1"/>
                              </a:solidFill>
                              <a:latin typeface="Cambria Math" charset="0"/>
                            </a:rPr>
                          </m:ctrlPr>
                        </m:naryPr>
                        <m:sub>
                          <m:r>
                            <m:rPr>
                              <m:brk m:alnAt="23"/>
                            </m:rPr>
                            <a:rPr kumimoji="1" lang="en-US" altLang="ja-JP" sz="1600" b="0" i="1" smtClean="0">
                              <a:solidFill>
                                <a:schemeClr val="tx1"/>
                              </a:solidFill>
                              <a:latin typeface="Cambria Math" panose="02040503050406030204" pitchFamily="18" charset="0"/>
                            </a:rPr>
                            <m:t>𝑗</m:t>
                          </m:r>
                          <m:r>
                            <a:rPr kumimoji="1" lang="en-US" altLang="ja-JP" sz="1600" b="0" i="1" smtClean="0">
                              <a:solidFill>
                                <a:schemeClr val="tx1"/>
                              </a:solidFill>
                              <a:latin typeface="Cambria Math" panose="02040503050406030204" pitchFamily="18" charset="0"/>
                            </a:rPr>
                            <m:t>=0</m:t>
                          </m:r>
                        </m:sub>
                        <m:sup>
                          <m:r>
                            <a:rPr kumimoji="1" lang="en-US" altLang="ja-JP" sz="1600" b="0" i="1" smtClean="0">
                              <a:solidFill>
                                <a:schemeClr val="tx1"/>
                              </a:solidFill>
                              <a:latin typeface="Cambria Math" panose="02040503050406030204" pitchFamily="18" charset="0"/>
                            </a:rPr>
                            <m:t>h</m:t>
                          </m:r>
                          <m:r>
                            <a:rPr kumimoji="1" lang="en-US" altLang="ja-JP" sz="1600" b="0" i="1" smtClean="0">
                              <a:solidFill>
                                <a:schemeClr val="tx1"/>
                              </a:solidFill>
                              <a:latin typeface="Cambria Math" panose="02040503050406030204" pitchFamily="18" charset="0"/>
                            </a:rPr>
                            <m:t>−1</m:t>
                          </m:r>
                        </m:sup>
                        <m:e>
                          <m:nary>
                            <m:naryPr>
                              <m:chr m:val="∑"/>
                              <m:ctrlPr>
                                <a:rPr kumimoji="1" lang="en-US" altLang="ja-JP" sz="1600" b="0" i="1" smtClean="0">
                                  <a:solidFill>
                                    <a:schemeClr val="tx1"/>
                                  </a:solidFill>
                                  <a:latin typeface="Cambria Math" charset="0"/>
                                </a:rPr>
                              </m:ctrlPr>
                            </m:naryPr>
                            <m:sub>
                              <m:r>
                                <m:rPr>
                                  <m:brk m:alnAt="23"/>
                                </m:rPr>
                                <a:rPr kumimoji="1" lang="en-US" altLang="ja-JP" sz="1600" b="0" i="1" smtClean="0">
                                  <a:solidFill>
                                    <a:schemeClr val="tx1"/>
                                  </a:solidFill>
                                  <a:latin typeface="Cambria Math" panose="02040503050406030204" pitchFamily="18" charset="0"/>
                                </a:rPr>
                                <m:t>𝑟</m:t>
                              </m:r>
                              <m:r>
                                <a:rPr kumimoji="1" lang="en-US" altLang="ja-JP" sz="1600" b="0" i="1" smtClean="0">
                                  <a:solidFill>
                                    <a:schemeClr val="tx1"/>
                                  </a:solidFill>
                                  <a:latin typeface="Cambria Math" panose="02040503050406030204" pitchFamily="18" charset="0"/>
                                </a:rPr>
                                <m:t>=1</m:t>
                              </m:r>
                            </m:sub>
                            <m:sup>
                              <m:sSub>
                                <m:sSubPr>
                                  <m:ctrlPr>
                                    <a:rPr kumimoji="1" lang="en-US" altLang="ja-JP" sz="1600" b="0" i="1" smtClean="0">
                                      <a:solidFill>
                                        <a:schemeClr val="tx1"/>
                                      </a:solidFill>
                                      <a:latin typeface="Cambria Math" charset="0"/>
                                    </a:rPr>
                                  </m:ctrlPr>
                                </m:sSubPr>
                                <m:e>
                                  <m:r>
                                    <a:rPr kumimoji="1" lang="en-US" altLang="ja-JP" sz="1600" b="0" i="1" smtClean="0">
                                      <a:solidFill>
                                        <a:schemeClr val="tx1"/>
                                      </a:solidFill>
                                      <a:latin typeface="Cambria Math" panose="02040503050406030204" pitchFamily="18" charset="0"/>
                                    </a:rPr>
                                    <m:t>𝑅</m:t>
                                  </m:r>
                                </m:e>
                                <m:sub>
                                  <m:r>
                                    <a:rPr kumimoji="1" lang="en-US" altLang="ja-JP" sz="1600" b="0" i="1" smtClean="0">
                                      <a:solidFill>
                                        <a:schemeClr val="tx1"/>
                                      </a:solidFill>
                                      <a:latin typeface="Cambria Math" panose="02040503050406030204" pitchFamily="18" charset="0"/>
                                    </a:rPr>
                                    <m:t>𝑎</m:t>
                                  </m:r>
                                </m:sub>
                              </m:sSub>
                            </m:sup>
                            <m:e>
                              <m:sSubSup>
                                <m:sSubSupPr>
                                  <m:ctrlPr>
                                    <a:rPr kumimoji="1" lang="en-US" altLang="ja-JP" sz="1600" b="0" i="1" smtClean="0">
                                      <a:solidFill>
                                        <a:schemeClr val="tx1"/>
                                      </a:solidFill>
                                      <a:latin typeface="Cambria Math" charset="0"/>
                                    </a:rPr>
                                  </m:ctrlPr>
                                </m:sSubSupPr>
                                <m:e>
                                  <m:r>
                                    <a:rPr kumimoji="1" lang="ja-JP" altLang="en-US" sz="1600" b="0" i="1" smtClean="0">
                                      <a:solidFill>
                                        <a:schemeClr val="tx1"/>
                                      </a:solidFill>
                                      <a:latin typeface="Cambria Math" panose="02040503050406030204" pitchFamily="18" charset="0"/>
                                    </a:rPr>
                                    <m:t>𝜎</m:t>
                                  </m:r>
                                </m:e>
                                <m:sub>
                                  <m:r>
                                    <a:rPr kumimoji="1" lang="en-US" altLang="ja-JP" sz="1600" b="0" i="1" smtClean="0">
                                      <a:solidFill>
                                        <a:schemeClr val="tx1"/>
                                      </a:solidFill>
                                      <a:latin typeface="Cambria Math" panose="02040503050406030204" pitchFamily="18" charset="0"/>
                                    </a:rPr>
                                    <m:t>𝑎</m:t>
                                  </m:r>
                                  <m:r>
                                    <a:rPr kumimoji="1" lang="en-US" altLang="ja-JP" sz="1600" b="0" i="1" smtClean="0">
                                      <a:solidFill>
                                        <a:schemeClr val="tx1"/>
                                      </a:solidFill>
                                      <a:latin typeface="Cambria Math" panose="02040503050406030204" pitchFamily="18" charset="0"/>
                                    </a:rPr>
                                    <m:t>,</m:t>
                                  </m:r>
                                  <m:r>
                                    <a:rPr kumimoji="1" lang="en-US" altLang="ja-JP" sz="1600" b="0" i="1" smtClean="0">
                                      <a:solidFill>
                                        <a:schemeClr val="tx1"/>
                                      </a:solidFill>
                                      <a:latin typeface="Cambria Math" panose="02040503050406030204" pitchFamily="18" charset="0"/>
                                    </a:rPr>
                                    <m:t>𝑟</m:t>
                                  </m:r>
                                </m:sub>
                                <m:sup>
                                  <m:r>
                                    <a:rPr kumimoji="1" lang="en-US" altLang="ja-JP" sz="1600" b="0" i="1" smtClean="0">
                                      <a:solidFill>
                                        <a:schemeClr val="tx1"/>
                                      </a:solidFill>
                                      <a:latin typeface="Cambria Math" panose="02040503050406030204" pitchFamily="18" charset="0"/>
                                    </a:rPr>
                                    <m:t>2</m:t>
                                  </m:r>
                                </m:sup>
                              </m:sSubSup>
                              <m:sSub>
                                <m:sSubPr>
                                  <m:ctrlPr>
                                    <a:rPr kumimoji="1" lang="en-US" altLang="ja-JP" sz="1600" b="0" i="1" smtClean="0">
                                      <a:solidFill>
                                        <a:schemeClr val="tx1"/>
                                      </a:solidFill>
                                      <a:latin typeface="Cambria Math" charset="0"/>
                                    </a:rPr>
                                  </m:ctrlPr>
                                </m:sSubPr>
                                <m:e>
                                  <m:r>
                                    <a:rPr kumimoji="1" lang="en-US" altLang="ja-JP" sz="1600" b="0" i="1" smtClean="0">
                                      <a:solidFill>
                                        <a:schemeClr val="tx1"/>
                                      </a:solidFill>
                                      <a:latin typeface="Cambria Math" panose="02040503050406030204" pitchFamily="18" charset="0"/>
                                    </a:rPr>
                                    <m:t>𝐺</m:t>
                                  </m:r>
                                </m:e>
                                <m:sub>
                                  <m:r>
                                    <a:rPr kumimoji="1" lang="en-US" altLang="ja-JP" sz="1600" b="0" i="1" smtClean="0">
                                      <a:solidFill>
                                        <a:schemeClr val="tx1"/>
                                      </a:solidFill>
                                      <a:latin typeface="Cambria Math" panose="02040503050406030204" pitchFamily="18" charset="0"/>
                                    </a:rPr>
                                    <m:t>h</m:t>
                                  </m:r>
                                  <m:r>
                                    <a:rPr kumimoji="1" lang="en-US" altLang="ja-JP" sz="1600" b="0" i="1" smtClean="0">
                                      <a:solidFill>
                                        <a:schemeClr val="tx1"/>
                                      </a:solidFill>
                                      <a:latin typeface="Cambria Math" panose="02040503050406030204" pitchFamily="18" charset="0"/>
                                    </a:rPr>
                                    <m:t>−1−</m:t>
                                  </m:r>
                                  <m:r>
                                    <a:rPr kumimoji="1" lang="en-US" altLang="ja-JP" sz="1600" b="0" i="1" smtClean="0">
                                      <a:solidFill>
                                        <a:schemeClr val="tx1"/>
                                      </a:solidFill>
                                      <a:latin typeface="Cambria Math" panose="02040503050406030204" pitchFamily="18" charset="0"/>
                                    </a:rPr>
                                    <m:t>𝑗</m:t>
                                  </m:r>
                                </m:sub>
                              </m:sSub>
                              <m:sSub>
                                <m:sSubPr>
                                  <m:ctrlPr>
                                    <a:rPr kumimoji="1" lang="en-US" altLang="ja-JP" sz="1600" b="0" i="1" smtClean="0">
                                      <a:solidFill>
                                        <a:schemeClr val="tx1"/>
                                      </a:solidFill>
                                      <a:latin typeface="Cambria Math" charset="0"/>
                                    </a:rPr>
                                  </m:ctrlPr>
                                </m:sSubPr>
                                <m:e>
                                  <m:r>
                                    <a:rPr kumimoji="1" lang="en-US" altLang="ja-JP" sz="1600" b="0" i="1" smtClean="0">
                                      <a:solidFill>
                                        <a:schemeClr val="tx1"/>
                                      </a:solidFill>
                                      <a:latin typeface="Cambria Math" panose="02040503050406030204" pitchFamily="18" charset="0"/>
                                    </a:rPr>
                                    <m:t>𝐴</m:t>
                                  </m:r>
                                </m:e>
                                <m:sub>
                                  <m:r>
                                    <a:rPr kumimoji="1" lang="en-US" altLang="ja-JP" sz="1600" b="0" i="1" smtClean="0">
                                      <a:solidFill>
                                        <a:schemeClr val="tx1"/>
                                      </a:solidFill>
                                      <a:latin typeface="Cambria Math" panose="02040503050406030204" pitchFamily="18" charset="0"/>
                                    </a:rPr>
                                    <m:t>𝑟</m:t>
                                  </m:r>
                                </m:sub>
                              </m:sSub>
                            </m:e>
                          </m:nary>
                          <m:sSub>
                            <m:sSubPr>
                              <m:ctrlPr>
                                <a:rPr kumimoji="1" lang="en-US" altLang="ja-JP" sz="1600" b="0" i="1" smtClean="0">
                                  <a:solidFill>
                                    <a:schemeClr val="tx1"/>
                                  </a:solidFill>
                                  <a:latin typeface="Cambria Math" charset="0"/>
                                </a:rPr>
                              </m:ctrlPr>
                            </m:sSubPr>
                            <m:e>
                              <m:r>
                                <a:rPr kumimoji="1" lang="en-US" altLang="ja-JP" sz="1600" b="0" i="1" smtClean="0">
                                  <a:solidFill>
                                    <a:schemeClr val="tx1"/>
                                  </a:solidFill>
                                  <a:latin typeface="Cambria Math" panose="02040503050406030204" pitchFamily="18" charset="0"/>
                                </a:rPr>
                                <m:t>𝑌</m:t>
                              </m:r>
                            </m:e>
                            <m:sub>
                              <m:r>
                                <a:rPr kumimoji="1" lang="en-US" altLang="ja-JP" sz="1600" b="0" i="1" smtClean="0">
                                  <a:solidFill>
                                    <a:schemeClr val="tx1"/>
                                  </a:solidFill>
                                  <a:latin typeface="Cambria Math" panose="02040503050406030204" pitchFamily="18" charset="0"/>
                                </a:rPr>
                                <m:t>𝑗</m:t>
                              </m:r>
                            </m:sub>
                          </m:sSub>
                          <m:sSubSup>
                            <m:sSubSupPr>
                              <m:ctrlPr>
                                <a:rPr kumimoji="1" lang="en-US" altLang="ja-JP" sz="1600" b="0" i="1" smtClean="0">
                                  <a:solidFill>
                                    <a:schemeClr val="tx1"/>
                                  </a:solidFill>
                                  <a:latin typeface="Cambria Math" charset="0"/>
                                </a:rPr>
                              </m:ctrlPr>
                            </m:sSubSupPr>
                            <m:e>
                              <m:r>
                                <a:rPr kumimoji="1" lang="en-US" altLang="ja-JP" sz="1600" b="0" i="1" smtClean="0">
                                  <a:solidFill>
                                    <a:schemeClr val="tx1"/>
                                  </a:solidFill>
                                  <a:latin typeface="Cambria Math" panose="02040503050406030204" pitchFamily="18" charset="0"/>
                                </a:rPr>
                                <m:t>𝐴</m:t>
                              </m:r>
                            </m:e>
                            <m:sub>
                              <m:r>
                                <a:rPr kumimoji="1" lang="en-US" altLang="ja-JP" sz="1600" b="0" i="1" smtClean="0">
                                  <a:solidFill>
                                    <a:schemeClr val="tx1"/>
                                  </a:solidFill>
                                  <a:latin typeface="Cambria Math" panose="02040503050406030204" pitchFamily="18" charset="0"/>
                                </a:rPr>
                                <m:t>𝑟</m:t>
                              </m:r>
                            </m:sub>
                            <m:sup>
                              <m:r>
                                <a:rPr kumimoji="1" lang="en-US" altLang="ja-JP" sz="1600" b="0" i="1" smtClean="0">
                                  <a:solidFill>
                                    <a:schemeClr val="tx1"/>
                                  </a:solidFill>
                                  <a:latin typeface="Cambria Math" panose="02040503050406030204" pitchFamily="18" charset="0"/>
                                </a:rPr>
                                <m:t>𝑇</m:t>
                              </m:r>
                            </m:sup>
                          </m:sSubSup>
                          <m:sSubSup>
                            <m:sSubSupPr>
                              <m:ctrlPr>
                                <a:rPr kumimoji="1" lang="en-US" altLang="ja-JP" sz="1600" b="0" i="1" smtClean="0">
                                  <a:solidFill>
                                    <a:schemeClr val="tx1"/>
                                  </a:solidFill>
                                  <a:latin typeface="Cambria Math" charset="0"/>
                                </a:rPr>
                              </m:ctrlPr>
                            </m:sSubSupPr>
                            <m:e>
                              <m:r>
                                <a:rPr kumimoji="1" lang="en-US" altLang="ja-JP" sz="1600" b="0" i="1" smtClean="0">
                                  <a:solidFill>
                                    <a:schemeClr val="tx1"/>
                                  </a:solidFill>
                                  <a:latin typeface="Cambria Math" panose="02040503050406030204" pitchFamily="18" charset="0"/>
                                </a:rPr>
                                <m:t>𝐺</m:t>
                              </m:r>
                            </m:e>
                            <m:sub>
                              <m:r>
                                <a:rPr kumimoji="1" lang="en-US" altLang="ja-JP" sz="1600" b="0" i="1" smtClean="0">
                                  <a:solidFill>
                                    <a:schemeClr val="tx1"/>
                                  </a:solidFill>
                                  <a:latin typeface="Cambria Math" panose="02040503050406030204" pitchFamily="18" charset="0"/>
                                </a:rPr>
                                <m:t>h</m:t>
                              </m:r>
                              <m:r>
                                <a:rPr kumimoji="1" lang="en-US" altLang="ja-JP" sz="1600" b="0" i="1" smtClean="0">
                                  <a:solidFill>
                                    <a:schemeClr val="tx1"/>
                                  </a:solidFill>
                                  <a:latin typeface="Cambria Math" panose="02040503050406030204" pitchFamily="18" charset="0"/>
                                </a:rPr>
                                <m:t>−1−</m:t>
                              </m:r>
                              <m:r>
                                <a:rPr kumimoji="1" lang="en-US" altLang="ja-JP" sz="1600" b="0" i="1" smtClean="0">
                                  <a:solidFill>
                                    <a:schemeClr val="tx1"/>
                                  </a:solidFill>
                                  <a:latin typeface="Cambria Math" panose="02040503050406030204" pitchFamily="18" charset="0"/>
                                </a:rPr>
                                <m:t>𝑗</m:t>
                              </m:r>
                            </m:sub>
                            <m:sup>
                              <m:r>
                                <a:rPr kumimoji="1" lang="en-US" altLang="ja-JP" sz="1600" b="0" i="1" smtClean="0">
                                  <a:solidFill>
                                    <a:schemeClr val="tx1"/>
                                  </a:solidFill>
                                  <a:latin typeface="Cambria Math" panose="02040503050406030204" pitchFamily="18" charset="0"/>
                                </a:rPr>
                                <m:t>𝑇</m:t>
                              </m:r>
                            </m:sup>
                          </m:sSubSup>
                          <m:r>
                            <a:rPr kumimoji="1" lang="en-US" altLang="ja-JP" sz="1600" b="0" i="1" smtClean="0">
                              <a:solidFill>
                                <a:schemeClr val="tx1"/>
                              </a:solidFill>
                              <a:latin typeface="Cambria Math" panose="02040503050406030204" pitchFamily="18" charset="0"/>
                            </a:rPr>
                            <m:t>&lt;0</m:t>
                          </m:r>
                        </m:e>
                      </m:nary>
                    </m:oMath>
                  </m:oMathPara>
                </a14:m>
                <a:endParaRPr kumimoji="1" lang="ja-JP" altLang="en-US" sz="1600" dirty="0"/>
              </a:p>
            </p:txBody>
          </p:sp>
        </mc:Choice>
        <mc:Fallback xmlns="">
          <p:sp>
            <p:nvSpPr>
              <p:cNvPr id="26" name="テキスト ボックス 25"/>
              <p:cNvSpPr txBox="1">
                <a:spLocks noRot="1" noChangeAspect="1" noMove="1" noResize="1" noEditPoints="1" noAdjustHandles="1" noChangeArrowheads="1" noChangeShapeType="1" noTextEdit="1"/>
              </p:cNvSpPr>
              <p:nvPr/>
            </p:nvSpPr>
            <p:spPr>
              <a:xfrm>
                <a:off x="1230308" y="781304"/>
                <a:ext cx="5980676" cy="725199"/>
              </a:xfrm>
              <a:prstGeom prst="rect">
                <a:avLst/>
              </a:prstGeom>
              <a:blipFill rotWithShape="0">
                <a:blip r:embed="rId14"/>
                <a:stretch>
                  <a:fillRect/>
                </a:stretch>
              </a:blipFill>
            </p:spPr>
            <p:txBody>
              <a:bodyPr/>
              <a:lstStyle/>
              <a:p>
                <a:r>
                  <a:rPr lang="ja-JP" altLang="en-US">
                    <a:noFill/>
                  </a:rPr>
                  <a:t> </a:t>
                </a:r>
              </a:p>
            </p:txBody>
          </p:sp>
        </mc:Fallback>
      </mc:AlternateContent>
      <p:sp>
        <p:nvSpPr>
          <p:cNvPr id="27" name="テキスト ボックス 26"/>
          <p:cNvSpPr txBox="1"/>
          <p:nvPr/>
        </p:nvSpPr>
        <p:spPr>
          <a:xfrm>
            <a:off x="108000" y="108000"/>
            <a:ext cx="2401619" cy="646331"/>
          </a:xfrm>
          <a:prstGeom prst="rect">
            <a:avLst/>
          </a:prstGeom>
          <a:noFill/>
        </p:spPr>
        <p:txBody>
          <a:bodyPr wrap="none" rtlCol="0">
            <a:spAutoFit/>
          </a:bodyPr>
          <a:lstStyle/>
          <a:p>
            <a:r>
              <a:rPr lang="en-US" altLang="ja-JP" sz="3600" b="1" u="sng" dirty="0" smtClean="0"/>
              <a:t>LMI</a:t>
            </a:r>
            <a:r>
              <a:rPr lang="ja-JP" altLang="en-US" sz="3600" b="1" u="sng" dirty="0"/>
              <a:t> </a:t>
            </a:r>
            <a:r>
              <a:rPr lang="ja-JP" altLang="en-US" sz="3600" b="1" u="sng" dirty="0" smtClean="0"/>
              <a:t>の導出</a:t>
            </a:r>
            <a:endParaRPr lang="en-US" altLang="ja-JP" sz="3600" b="1" u="sng" dirty="0" smtClean="0"/>
          </a:p>
        </p:txBody>
      </p:sp>
      <p:grpSp>
        <p:nvGrpSpPr>
          <p:cNvPr id="5" name="グループ化 4"/>
          <p:cNvGrpSpPr/>
          <p:nvPr/>
        </p:nvGrpSpPr>
        <p:grpSpPr>
          <a:xfrm>
            <a:off x="1162927" y="1545476"/>
            <a:ext cx="5313712" cy="727022"/>
            <a:chOff x="537476" y="1642090"/>
            <a:chExt cx="5313712" cy="727022"/>
          </a:xfrm>
        </p:grpSpPr>
        <mc:AlternateContent xmlns:mc="http://schemas.openxmlformats.org/markup-compatibility/2006" xmlns:a14="http://schemas.microsoft.com/office/drawing/2010/main">
          <mc:Choice Requires="a14">
            <p:sp>
              <p:nvSpPr>
                <p:cNvPr id="28" name="テキスト ボックス 27"/>
                <p:cNvSpPr txBox="1"/>
                <p:nvPr/>
              </p:nvSpPr>
              <p:spPr>
                <a:xfrm>
                  <a:off x="1230308" y="1643913"/>
                  <a:ext cx="4620880" cy="7251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1600" b="0" i="1" smtClean="0">
                            <a:solidFill>
                              <a:schemeClr val="tx1"/>
                            </a:solidFill>
                            <a:latin typeface="Cambria Math" panose="02040503050406030204" pitchFamily="18" charset="0"/>
                          </a:rPr>
                          <m:t>−</m:t>
                        </m:r>
                        <m:r>
                          <a:rPr kumimoji="1" lang="en-US" altLang="ja-JP" sz="1600" b="0" i="1" smtClean="0">
                            <a:solidFill>
                              <a:schemeClr val="tx1"/>
                            </a:solidFill>
                            <a:latin typeface="Cambria Math" panose="02040503050406030204" pitchFamily="18" charset="0"/>
                          </a:rPr>
                          <m:t>𝑋</m:t>
                        </m:r>
                        <m:r>
                          <a:rPr kumimoji="1" lang="en-US" altLang="ja-JP" sz="1600" b="0" i="1" smtClean="0">
                            <a:solidFill>
                              <a:schemeClr val="tx1"/>
                            </a:solidFill>
                            <a:latin typeface="Cambria Math" panose="02040503050406030204" pitchFamily="18" charset="0"/>
                          </a:rPr>
                          <m:t>+</m:t>
                        </m:r>
                        <m:sSub>
                          <m:sSubPr>
                            <m:ctrlPr>
                              <a:rPr kumimoji="1" lang="en-US" altLang="ja-JP" sz="1600" b="0" i="1" smtClean="0">
                                <a:solidFill>
                                  <a:schemeClr val="accent5"/>
                                </a:solidFill>
                                <a:latin typeface="Cambria Math" charset="0"/>
                              </a:rPr>
                            </m:ctrlPr>
                          </m:sSubPr>
                          <m:e>
                            <m:r>
                              <a:rPr kumimoji="1" lang="en-US" altLang="ja-JP" sz="1600" b="0" i="1" smtClean="0">
                                <a:solidFill>
                                  <a:schemeClr val="accent5"/>
                                </a:solidFill>
                                <a:latin typeface="Cambria Math" panose="02040503050406030204" pitchFamily="18" charset="0"/>
                              </a:rPr>
                              <m:t>𝐹</m:t>
                            </m:r>
                          </m:e>
                          <m:sub>
                            <m:r>
                              <a:rPr kumimoji="1" lang="en-US" altLang="ja-JP" sz="1600" b="0" i="1" smtClean="0">
                                <a:solidFill>
                                  <a:schemeClr val="accent5"/>
                                </a:solidFill>
                                <a:latin typeface="Cambria Math" panose="02040503050406030204" pitchFamily="18" charset="0"/>
                              </a:rPr>
                              <m:t>h</m:t>
                            </m:r>
                          </m:sub>
                        </m:sSub>
                        <m:r>
                          <a:rPr kumimoji="1" lang="en-US" altLang="ja-JP" sz="1600" b="0" i="1" smtClean="0">
                            <a:solidFill>
                              <a:schemeClr val="accent5"/>
                            </a:solidFill>
                            <a:latin typeface="Cambria Math" panose="02040503050406030204" pitchFamily="18" charset="0"/>
                          </a:rPr>
                          <m:t>𝑋</m:t>
                        </m:r>
                        <m:sSubSup>
                          <m:sSubSupPr>
                            <m:ctrlPr>
                              <a:rPr kumimoji="1" lang="en-US" altLang="ja-JP" sz="1600" b="0" i="1" smtClean="0">
                                <a:solidFill>
                                  <a:schemeClr val="accent5"/>
                                </a:solidFill>
                                <a:latin typeface="Cambria Math" charset="0"/>
                              </a:rPr>
                            </m:ctrlPr>
                          </m:sSubSupPr>
                          <m:e>
                            <m:r>
                              <a:rPr kumimoji="1" lang="en-US" altLang="ja-JP" sz="1600" b="0" i="1" smtClean="0">
                                <a:solidFill>
                                  <a:schemeClr val="accent5"/>
                                </a:solidFill>
                                <a:latin typeface="Cambria Math" panose="02040503050406030204" pitchFamily="18" charset="0"/>
                              </a:rPr>
                              <m:t>𝐹</m:t>
                            </m:r>
                          </m:e>
                          <m:sub>
                            <m:r>
                              <a:rPr kumimoji="1" lang="en-US" altLang="ja-JP" sz="1600" b="0" i="1" smtClean="0">
                                <a:solidFill>
                                  <a:schemeClr val="accent5"/>
                                </a:solidFill>
                                <a:latin typeface="Cambria Math" panose="02040503050406030204" pitchFamily="18" charset="0"/>
                              </a:rPr>
                              <m:t>h</m:t>
                            </m:r>
                          </m:sub>
                          <m:sup>
                            <m:r>
                              <a:rPr kumimoji="1" lang="en-US" altLang="ja-JP" sz="1600" b="0" i="1" smtClean="0">
                                <a:solidFill>
                                  <a:schemeClr val="accent5"/>
                                </a:solidFill>
                                <a:latin typeface="Cambria Math" panose="02040503050406030204" pitchFamily="18" charset="0"/>
                              </a:rPr>
                              <m:t>𝑇</m:t>
                            </m:r>
                          </m:sup>
                        </m:sSubSup>
                        <m:r>
                          <a:rPr kumimoji="1" lang="en-US" altLang="ja-JP" sz="1600" b="0" i="1" smtClean="0">
                            <a:solidFill>
                              <a:schemeClr val="tx1"/>
                            </a:solidFill>
                            <a:latin typeface="Cambria Math" panose="02040503050406030204" pitchFamily="18" charset="0"/>
                          </a:rPr>
                          <m:t>+</m:t>
                        </m:r>
                        <m:nary>
                          <m:naryPr>
                            <m:chr m:val="∑"/>
                            <m:ctrlPr>
                              <a:rPr kumimoji="1" lang="en-US" altLang="ja-JP" sz="1600" b="0" i="1" smtClean="0">
                                <a:solidFill>
                                  <a:schemeClr val="tx1"/>
                                </a:solidFill>
                                <a:latin typeface="Cambria Math" charset="0"/>
                              </a:rPr>
                            </m:ctrlPr>
                          </m:naryPr>
                          <m:sub>
                            <m:r>
                              <m:rPr>
                                <m:brk m:alnAt="23"/>
                              </m:rPr>
                              <a:rPr kumimoji="1" lang="en-US" altLang="ja-JP" sz="1600" b="0" i="1" smtClean="0">
                                <a:solidFill>
                                  <a:schemeClr val="tx1"/>
                                </a:solidFill>
                                <a:latin typeface="Cambria Math" panose="02040503050406030204" pitchFamily="18" charset="0"/>
                              </a:rPr>
                              <m:t>𝑗</m:t>
                            </m:r>
                            <m:r>
                              <a:rPr kumimoji="1" lang="en-US" altLang="ja-JP" sz="1600" b="0" i="1" smtClean="0">
                                <a:solidFill>
                                  <a:schemeClr val="tx1"/>
                                </a:solidFill>
                                <a:latin typeface="Cambria Math" panose="02040503050406030204" pitchFamily="18" charset="0"/>
                              </a:rPr>
                              <m:t>=0</m:t>
                            </m:r>
                          </m:sub>
                          <m:sup>
                            <m:r>
                              <a:rPr kumimoji="1" lang="en-US" altLang="ja-JP" sz="1600" b="0" i="1" smtClean="0">
                                <a:solidFill>
                                  <a:schemeClr val="tx1"/>
                                </a:solidFill>
                                <a:latin typeface="Cambria Math" panose="02040503050406030204" pitchFamily="18" charset="0"/>
                              </a:rPr>
                              <m:t>h</m:t>
                            </m:r>
                            <m:r>
                              <a:rPr kumimoji="1" lang="en-US" altLang="ja-JP" sz="1600" b="0" i="1" smtClean="0">
                                <a:solidFill>
                                  <a:schemeClr val="tx1"/>
                                </a:solidFill>
                                <a:latin typeface="Cambria Math" panose="02040503050406030204" pitchFamily="18" charset="0"/>
                              </a:rPr>
                              <m:t>−1</m:t>
                            </m:r>
                          </m:sup>
                          <m:e>
                            <m:nary>
                              <m:naryPr>
                                <m:chr m:val="∑"/>
                                <m:ctrlPr>
                                  <a:rPr kumimoji="1" lang="en-US" altLang="ja-JP" sz="1600" b="0" i="1" smtClean="0">
                                    <a:solidFill>
                                      <a:schemeClr val="tx1"/>
                                    </a:solidFill>
                                    <a:latin typeface="Cambria Math" charset="0"/>
                                  </a:rPr>
                                </m:ctrlPr>
                              </m:naryPr>
                              <m:sub>
                                <m:r>
                                  <m:rPr>
                                    <m:brk m:alnAt="23"/>
                                  </m:rPr>
                                  <a:rPr kumimoji="1" lang="en-US" altLang="ja-JP" sz="1600" b="0" i="1" smtClean="0">
                                    <a:solidFill>
                                      <a:schemeClr val="tx1"/>
                                    </a:solidFill>
                                    <a:latin typeface="Cambria Math" panose="02040503050406030204" pitchFamily="18" charset="0"/>
                                  </a:rPr>
                                  <m:t>𝑟</m:t>
                                </m:r>
                                <m:r>
                                  <a:rPr kumimoji="1" lang="en-US" altLang="ja-JP" sz="1600" b="0" i="1" smtClean="0">
                                    <a:solidFill>
                                      <a:schemeClr val="tx1"/>
                                    </a:solidFill>
                                    <a:latin typeface="Cambria Math" panose="02040503050406030204" pitchFamily="18" charset="0"/>
                                  </a:rPr>
                                  <m:t>=1</m:t>
                                </m:r>
                              </m:sub>
                              <m:sup>
                                <m:sSub>
                                  <m:sSubPr>
                                    <m:ctrlPr>
                                      <a:rPr kumimoji="1" lang="en-US" altLang="ja-JP" sz="1600" b="0" i="1" smtClean="0">
                                        <a:solidFill>
                                          <a:schemeClr val="tx1"/>
                                        </a:solidFill>
                                        <a:latin typeface="Cambria Math" charset="0"/>
                                      </a:rPr>
                                    </m:ctrlPr>
                                  </m:sSubPr>
                                  <m:e>
                                    <m:r>
                                      <a:rPr kumimoji="1" lang="en-US" altLang="ja-JP" sz="1600" b="0" i="1" smtClean="0">
                                        <a:solidFill>
                                          <a:schemeClr val="tx1"/>
                                        </a:solidFill>
                                        <a:latin typeface="Cambria Math" panose="02040503050406030204" pitchFamily="18" charset="0"/>
                                      </a:rPr>
                                      <m:t>𝑅</m:t>
                                    </m:r>
                                  </m:e>
                                  <m:sub>
                                    <m:r>
                                      <a:rPr kumimoji="1" lang="en-US" altLang="ja-JP" sz="1600" b="0" i="1" smtClean="0">
                                        <a:solidFill>
                                          <a:schemeClr val="tx1"/>
                                        </a:solidFill>
                                        <a:latin typeface="Cambria Math" panose="02040503050406030204" pitchFamily="18" charset="0"/>
                                      </a:rPr>
                                      <m:t>𝑎</m:t>
                                    </m:r>
                                  </m:sub>
                                </m:sSub>
                              </m:sup>
                              <m:e>
                                <m:sSubSup>
                                  <m:sSubSupPr>
                                    <m:ctrlPr>
                                      <a:rPr kumimoji="1" lang="en-US" altLang="ja-JP" sz="1600" b="0" i="1" smtClean="0">
                                        <a:solidFill>
                                          <a:schemeClr val="tx1"/>
                                        </a:solidFill>
                                        <a:latin typeface="Cambria Math" charset="0"/>
                                      </a:rPr>
                                    </m:ctrlPr>
                                  </m:sSubSupPr>
                                  <m:e>
                                    <m:r>
                                      <a:rPr kumimoji="1" lang="ja-JP" altLang="en-US" sz="1600" b="0" i="1" smtClean="0">
                                        <a:solidFill>
                                          <a:schemeClr val="tx1"/>
                                        </a:solidFill>
                                        <a:latin typeface="Cambria Math" panose="02040503050406030204" pitchFamily="18" charset="0"/>
                                      </a:rPr>
                                      <m:t>𝜎</m:t>
                                    </m:r>
                                  </m:e>
                                  <m:sub>
                                    <m:r>
                                      <a:rPr kumimoji="1" lang="en-US" altLang="ja-JP" sz="1600" b="0" i="1" smtClean="0">
                                        <a:solidFill>
                                          <a:schemeClr val="tx1"/>
                                        </a:solidFill>
                                        <a:latin typeface="Cambria Math" panose="02040503050406030204" pitchFamily="18" charset="0"/>
                                      </a:rPr>
                                      <m:t>𝑎</m:t>
                                    </m:r>
                                    <m:r>
                                      <a:rPr kumimoji="1" lang="en-US" altLang="ja-JP" sz="1600" b="0" i="1" smtClean="0">
                                        <a:solidFill>
                                          <a:schemeClr val="tx1"/>
                                        </a:solidFill>
                                        <a:latin typeface="Cambria Math" panose="02040503050406030204" pitchFamily="18" charset="0"/>
                                      </a:rPr>
                                      <m:t>,</m:t>
                                    </m:r>
                                    <m:r>
                                      <a:rPr kumimoji="1" lang="en-US" altLang="ja-JP" sz="1600" b="0" i="1" smtClean="0">
                                        <a:solidFill>
                                          <a:schemeClr val="tx1"/>
                                        </a:solidFill>
                                        <a:latin typeface="Cambria Math" panose="02040503050406030204" pitchFamily="18" charset="0"/>
                                      </a:rPr>
                                      <m:t>𝑟</m:t>
                                    </m:r>
                                  </m:sub>
                                  <m:sup>
                                    <m:r>
                                      <a:rPr kumimoji="1" lang="en-US" altLang="ja-JP" sz="1600" b="0" i="1" smtClean="0">
                                        <a:solidFill>
                                          <a:schemeClr val="tx1"/>
                                        </a:solidFill>
                                        <a:latin typeface="Cambria Math" panose="02040503050406030204" pitchFamily="18" charset="0"/>
                                      </a:rPr>
                                      <m:t>2</m:t>
                                    </m:r>
                                  </m:sup>
                                </m:sSubSup>
                                <m:sSub>
                                  <m:sSubPr>
                                    <m:ctrlPr>
                                      <a:rPr kumimoji="1" lang="en-US" altLang="ja-JP" sz="1600" b="0" i="1" smtClean="0">
                                        <a:solidFill>
                                          <a:schemeClr val="tx1"/>
                                        </a:solidFill>
                                        <a:latin typeface="Cambria Math" charset="0"/>
                                      </a:rPr>
                                    </m:ctrlPr>
                                  </m:sSubPr>
                                  <m:e>
                                    <m:r>
                                      <a:rPr kumimoji="1" lang="en-US" altLang="ja-JP" sz="1600" b="0" i="1" smtClean="0">
                                        <a:solidFill>
                                          <a:schemeClr val="tx1"/>
                                        </a:solidFill>
                                        <a:latin typeface="Cambria Math" panose="02040503050406030204" pitchFamily="18" charset="0"/>
                                      </a:rPr>
                                      <m:t>𝐺</m:t>
                                    </m:r>
                                  </m:e>
                                  <m:sub>
                                    <m:r>
                                      <a:rPr kumimoji="1" lang="en-US" altLang="ja-JP" sz="1600" b="0" i="1" smtClean="0">
                                        <a:solidFill>
                                          <a:schemeClr val="tx1"/>
                                        </a:solidFill>
                                        <a:latin typeface="Cambria Math" panose="02040503050406030204" pitchFamily="18" charset="0"/>
                                      </a:rPr>
                                      <m:t>h</m:t>
                                    </m:r>
                                    <m:r>
                                      <a:rPr kumimoji="1" lang="en-US" altLang="ja-JP" sz="1600" b="0" i="1" smtClean="0">
                                        <a:solidFill>
                                          <a:schemeClr val="tx1"/>
                                        </a:solidFill>
                                        <a:latin typeface="Cambria Math" panose="02040503050406030204" pitchFamily="18" charset="0"/>
                                      </a:rPr>
                                      <m:t>−1−</m:t>
                                    </m:r>
                                    <m:r>
                                      <a:rPr kumimoji="1" lang="en-US" altLang="ja-JP" sz="1600" b="0" i="1" smtClean="0">
                                        <a:solidFill>
                                          <a:schemeClr val="tx1"/>
                                        </a:solidFill>
                                        <a:latin typeface="Cambria Math" panose="02040503050406030204" pitchFamily="18" charset="0"/>
                                      </a:rPr>
                                      <m:t>𝑗</m:t>
                                    </m:r>
                                  </m:sub>
                                </m:sSub>
                                <m:sSub>
                                  <m:sSubPr>
                                    <m:ctrlPr>
                                      <a:rPr kumimoji="1" lang="en-US" altLang="ja-JP" sz="1600" b="0" i="1" smtClean="0">
                                        <a:solidFill>
                                          <a:schemeClr val="tx1"/>
                                        </a:solidFill>
                                        <a:latin typeface="Cambria Math" charset="0"/>
                                      </a:rPr>
                                    </m:ctrlPr>
                                  </m:sSubPr>
                                  <m:e>
                                    <m:r>
                                      <a:rPr kumimoji="1" lang="en-US" altLang="ja-JP" sz="1600" b="0" i="1" smtClean="0">
                                        <a:solidFill>
                                          <a:schemeClr val="tx1"/>
                                        </a:solidFill>
                                        <a:latin typeface="Cambria Math" panose="02040503050406030204" pitchFamily="18" charset="0"/>
                                      </a:rPr>
                                      <m:t>𝐴</m:t>
                                    </m:r>
                                  </m:e>
                                  <m:sub>
                                    <m:r>
                                      <a:rPr kumimoji="1" lang="en-US" altLang="ja-JP" sz="1600" b="0" i="1" smtClean="0">
                                        <a:solidFill>
                                          <a:schemeClr val="tx1"/>
                                        </a:solidFill>
                                        <a:latin typeface="Cambria Math" panose="02040503050406030204" pitchFamily="18" charset="0"/>
                                      </a:rPr>
                                      <m:t>𝑟</m:t>
                                    </m:r>
                                  </m:sub>
                                </m:sSub>
                              </m:e>
                            </m:nary>
                            <m:sSub>
                              <m:sSubPr>
                                <m:ctrlPr>
                                  <a:rPr kumimoji="1" lang="en-US" altLang="ja-JP" sz="1600" b="0" i="1" smtClean="0">
                                    <a:solidFill>
                                      <a:schemeClr val="tx1"/>
                                    </a:solidFill>
                                    <a:latin typeface="Cambria Math" charset="0"/>
                                  </a:rPr>
                                </m:ctrlPr>
                              </m:sSubPr>
                              <m:e>
                                <m:r>
                                  <a:rPr kumimoji="1" lang="en-US" altLang="ja-JP" sz="1600" b="0" i="1" smtClean="0">
                                    <a:solidFill>
                                      <a:schemeClr val="tx1"/>
                                    </a:solidFill>
                                    <a:latin typeface="Cambria Math" panose="02040503050406030204" pitchFamily="18" charset="0"/>
                                  </a:rPr>
                                  <m:t>𝑌</m:t>
                                </m:r>
                              </m:e>
                              <m:sub>
                                <m:r>
                                  <a:rPr kumimoji="1" lang="en-US" altLang="ja-JP" sz="1600" b="0" i="1" smtClean="0">
                                    <a:solidFill>
                                      <a:schemeClr val="tx1"/>
                                    </a:solidFill>
                                    <a:latin typeface="Cambria Math" panose="02040503050406030204" pitchFamily="18" charset="0"/>
                                  </a:rPr>
                                  <m:t>𝑗</m:t>
                                </m:r>
                              </m:sub>
                            </m:sSub>
                            <m:sSubSup>
                              <m:sSubSupPr>
                                <m:ctrlPr>
                                  <a:rPr kumimoji="1" lang="en-US" altLang="ja-JP" sz="1600" b="0" i="1" smtClean="0">
                                    <a:solidFill>
                                      <a:schemeClr val="tx1"/>
                                    </a:solidFill>
                                    <a:latin typeface="Cambria Math" charset="0"/>
                                  </a:rPr>
                                </m:ctrlPr>
                              </m:sSubSupPr>
                              <m:e>
                                <m:r>
                                  <a:rPr kumimoji="1" lang="en-US" altLang="ja-JP" sz="1600" b="0" i="1" smtClean="0">
                                    <a:solidFill>
                                      <a:schemeClr val="tx1"/>
                                    </a:solidFill>
                                    <a:latin typeface="Cambria Math" panose="02040503050406030204" pitchFamily="18" charset="0"/>
                                  </a:rPr>
                                  <m:t>𝐴</m:t>
                                </m:r>
                              </m:e>
                              <m:sub>
                                <m:r>
                                  <a:rPr kumimoji="1" lang="en-US" altLang="ja-JP" sz="1600" b="0" i="1" smtClean="0">
                                    <a:solidFill>
                                      <a:schemeClr val="tx1"/>
                                    </a:solidFill>
                                    <a:latin typeface="Cambria Math" panose="02040503050406030204" pitchFamily="18" charset="0"/>
                                  </a:rPr>
                                  <m:t>𝑟</m:t>
                                </m:r>
                              </m:sub>
                              <m:sup>
                                <m:r>
                                  <a:rPr kumimoji="1" lang="en-US" altLang="ja-JP" sz="1600" b="0" i="1" smtClean="0">
                                    <a:solidFill>
                                      <a:schemeClr val="tx1"/>
                                    </a:solidFill>
                                    <a:latin typeface="Cambria Math" panose="02040503050406030204" pitchFamily="18" charset="0"/>
                                  </a:rPr>
                                  <m:t>𝑇</m:t>
                                </m:r>
                              </m:sup>
                            </m:sSubSup>
                            <m:sSubSup>
                              <m:sSubSupPr>
                                <m:ctrlPr>
                                  <a:rPr kumimoji="1" lang="en-US" altLang="ja-JP" sz="1600" b="0" i="1" smtClean="0">
                                    <a:solidFill>
                                      <a:schemeClr val="tx1"/>
                                    </a:solidFill>
                                    <a:latin typeface="Cambria Math" charset="0"/>
                                  </a:rPr>
                                </m:ctrlPr>
                              </m:sSubSupPr>
                              <m:e>
                                <m:r>
                                  <a:rPr kumimoji="1" lang="en-US" altLang="ja-JP" sz="1600" b="0" i="1" smtClean="0">
                                    <a:solidFill>
                                      <a:schemeClr val="tx1"/>
                                    </a:solidFill>
                                    <a:latin typeface="Cambria Math" panose="02040503050406030204" pitchFamily="18" charset="0"/>
                                  </a:rPr>
                                  <m:t>𝐺</m:t>
                                </m:r>
                              </m:e>
                              <m:sub>
                                <m:r>
                                  <a:rPr kumimoji="1" lang="en-US" altLang="ja-JP" sz="1600" b="0" i="1" smtClean="0">
                                    <a:solidFill>
                                      <a:schemeClr val="tx1"/>
                                    </a:solidFill>
                                    <a:latin typeface="Cambria Math" panose="02040503050406030204" pitchFamily="18" charset="0"/>
                                  </a:rPr>
                                  <m:t>h</m:t>
                                </m:r>
                                <m:r>
                                  <a:rPr kumimoji="1" lang="en-US" altLang="ja-JP" sz="1600" b="0" i="1" smtClean="0">
                                    <a:solidFill>
                                      <a:schemeClr val="tx1"/>
                                    </a:solidFill>
                                    <a:latin typeface="Cambria Math" panose="02040503050406030204" pitchFamily="18" charset="0"/>
                                  </a:rPr>
                                  <m:t>−1−</m:t>
                                </m:r>
                                <m:r>
                                  <a:rPr kumimoji="1" lang="en-US" altLang="ja-JP" sz="1600" b="0" i="1" smtClean="0">
                                    <a:solidFill>
                                      <a:schemeClr val="tx1"/>
                                    </a:solidFill>
                                    <a:latin typeface="Cambria Math" panose="02040503050406030204" pitchFamily="18" charset="0"/>
                                  </a:rPr>
                                  <m:t>𝑗</m:t>
                                </m:r>
                              </m:sub>
                              <m:sup>
                                <m:r>
                                  <a:rPr kumimoji="1" lang="en-US" altLang="ja-JP" sz="1600" b="0" i="1" smtClean="0">
                                    <a:solidFill>
                                      <a:schemeClr val="tx1"/>
                                    </a:solidFill>
                                    <a:latin typeface="Cambria Math" panose="02040503050406030204" pitchFamily="18" charset="0"/>
                                  </a:rPr>
                                  <m:t>𝑇</m:t>
                                </m:r>
                              </m:sup>
                            </m:sSubSup>
                            <m:r>
                              <a:rPr kumimoji="1" lang="en-US" altLang="ja-JP" sz="1600" b="0" i="1" smtClean="0">
                                <a:solidFill>
                                  <a:schemeClr val="tx1"/>
                                </a:solidFill>
                                <a:latin typeface="Cambria Math" panose="02040503050406030204" pitchFamily="18" charset="0"/>
                              </a:rPr>
                              <m:t>&lt;0</m:t>
                            </m:r>
                          </m:e>
                        </m:nary>
                      </m:oMath>
                    </m:oMathPara>
                  </a14:m>
                  <a:endParaRPr kumimoji="1" lang="ja-JP" altLang="en-US" sz="1600" dirty="0"/>
                </a:p>
              </p:txBody>
            </p:sp>
          </mc:Choice>
          <mc:Fallback xmlns="">
            <p:sp>
              <p:nvSpPr>
                <p:cNvPr id="28" name="テキスト ボックス 27"/>
                <p:cNvSpPr txBox="1">
                  <a:spLocks noRot="1" noChangeAspect="1" noMove="1" noResize="1" noEditPoints="1" noAdjustHandles="1" noChangeArrowheads="1" noChangeShapeType="1" noTextEdit="1"/>
                </p:cNvSpPr>
                <p:nvPr/>
              </p:nvSpPr>
              <p:spPr>
                <a:xfrm>
                  <a:off x="1230308" y="1643913"/>
                  <a:ext cx="4620880" cy="725199"/>
                </a:xfrm>
                <a:prstGeom prst="rect">
                  <a:avLst/>
                </a:prstGeom>
                <a:blipFill rotWithShape="0">
                  <a:blip r:embed="rId15"/>
                  <a:stretch>
                    <a:fillRect/>
                  </a:stretch>
                </a:blipFill>
              </p:spPr>
              <p:txBody>
                <a:bodyPr/>
                <a:lstStyle/>
                <a:p>
                  <a:r>
                    <a:rPr lang="ja-JP" altLang="en-US">
                      <a:noFill/>
                    </a:rPr>
                    <a:t> </a:t>
                  </a:r>
                </a:p>
              </p:txBody>
            </p:sp>
          </mc:Fallback>
        </mc:AlternateContent>
        <p:sp>
          <p:nvSpPr>
            <p:cNvPr id="3" name="テキスト ボックス 2"/>
            <p:cNvSpPr txBox="1"/>
            <p:nvPr/>
          </p:nvSpPr>
          <p:spPr>
            <a:xfrm>
              <a:off x="537476" y="1642090"/>
              <a:ext cx="646331" cy="703847"/>
            </a:xfrm>
            <a:prstGeom prst="rect">
              <a:avLst/>
            </a:prstGeom>
            <a:noFill/>
          </p:spPr>
          <p:txBody>
            <a:bodyPr wrap="none" rtlCol="0">
              <a:spAutoFit/>
            </a:bodyPr>
            <a:lstStyle/>
            <a:p>
              <a:pPr>
                <a:lnSpc>
                  <a:spcPct val="120000"/>
                </a:lnSpc>
              </a:pPr>
              <a:r>
                <a:rPr lang="ja-JP" altLang="en-US" sz="3600" dirty="0"/>
                <a:t>⇒</a:t>
              </a:r>
              <a:endParaRPr kumimoji="1" lang="ja-JP" altLang="en-US" sz="3600" dirty="0"/>
            </a:p>
          </p:txBody>
        </p:sp>
      </p:grpSp>
      <mc:AlternateContent xmlns:mc="http://schemas.openxmlformats.org/markup-compatibility/2006" xmlns:a14="http://schemas.microsoft.com/office/drawing/2010/main">
        <mc:Choice Requires="a14">
          <p:sp>
            <p:nvSpPr>
              <p:cNvPr id="11" name="テキスト ボックス 10"/>
              <p:cNvSpPr txBox="1"/>
              <p:nvPr/>
            </p:nvSpPr>
            <p:spPr>
              <a:xfrm>
                <a:off x="108000" y="5326025"/>
                <a:ext cx="8965339" cy="461665"/>
              </a:xfrm>
              <a:prstGeom prst="rect">
                <a:avLst/>
              </a:prstGeom>
              <a:noFill/>
            </p:spPr>
            <p:txBody>
              <a:bodyPr wrap="none" rtlCol="0">
                <a:spAutoFit/>
              </a:bodyPr>
              <a:lstStyle/>
              <a:p>
                <a:pPr>
                  <a:lnSpc>
                    <a:spcPct val="120000"/>
                  </a:lnSpc>
                </a:pPr>
                <a:r>
                  <a:rPr lang="ja-JP" altLang="en-US" sz="2000" dirty="0" smtClean="0"/>
                  <a:t>に解 </a:t>
                </a:r>
                <a14:m>
                  <m:oMath xmlns:m="http://schemas.openxmlformats.org/officeDocument/2006/math">
                    <m:r>
                      <a:rPr lang="en-US" altLang="ja-JP" sz="2000" i="1">
                        <a:latin typeface="Cambria Math" panose="02040503050406030204" pitchFamily="18" charset="0"/>
                      </a:rPr>
                      <m:t>𝑋</m:t>
                    </m:r>
                    <m:r>
                      <a:rPr lang="en-US" altLang="ja-JP" sz="2000" i="1">
                        <a:latin typeface="Cambria Math" panose="02040503050406030204" pitchFamily="18" charset="0"/>
                      </a:rPr>
                      <m:t>&gt;0</m:t>
                    </m:r>
                  </m:oMath>
                </a14:m>
                <a:r>
                  <a:rPr lang="ja-JP" altLang="en-US" sz="2000" dirty="0"/>
                  <a:t> および </a:t>
                </a:r>
                <a14:m>
                  <m:oMath xmlns:m="http://schemas.openxmlformats.org/officeDocument/2006/math">
                    <m:sSub>
                      <m:sSubPr>
                        <m:ctrlPr>
                          <a:rPr lang="en-US" altLang="ja-JP" sz="2000" i="1">
                            <a:latin typeface="Cambria Math" charset="0"/>
                          </a:rPr>
                        </m:ctrlPr>
                      </m:sSubPr>
                      <m:e>
                        <m:r>
                          <a:rPr lang="en-US" altLang="ja-JP" sz="2000" i="1">
                            <a:latin typeface="Cambria Math" panose="02040503050406030204" pitchFamily="18" charset="0"/>
                          </a:rPr>
                          <m:t>𝑍</m:t>
                        </m:r>
                      </m:e>
                      <m:sub>
                        <m:r>
                          <a:rPr lang="en-US" altLang="ja-JP" sz="2000" i="1">
                            <a:latin typeface="Cambria Math" panose="02040503050406030204" pitchFamily="18" charset="0"/>
                          </a:rPr>
                          <m:t>𝑖</m:t>
                        </m:r>
                      </m:sub>
                    </m:sSub>
                    <m:r>
                      <a:rPr lang="en-US" altLang="ja-JP" sz="2000" i="1">
                        <a:latin typeface="Cambria Math" panose="02040503050406030204" pitchFamily="18" charset="0"/>
                      </a:rPr>
                      <m:t>≥0</m:t>
                    </m:r>
                  </m:oMath>
                </a14:m>
                <a:r>
                  <a:rPr kumimoji="1" lang="ja-JP" altLang="en-US" sz="2000" dirty="0" smtClean="0"/>
                  <a:t> が存在することは</a:t>
                </a:r>
                <a:r>
                  <a:rPr kumimoji="1" lang="ja-JP" altLang="en-US" sz="2000" dirty="0" smtClean="0">
                    <a:solidFill>
                      <a:srgbClr val="FF0000"/>
                    </a:solidFill>
                  </a:rPr>
                  <a:t>定理１が成り立つための十分条件</a:t>
                </a:r>
                <a:r>
                  <a:rPr kumimoji="1" lang="ja-JP" altLang="en-US" sz="2000" dirty="0" smtClean="0"/>
                  <a:t>．</a:t>
                </a:r>
                <a:endParaRPr kumimoji="1" lang="en-US" altLang="ja-JP" sz="2000" dirty="0" smtClean="0"/>
              </a:p>
            </p:txBody>
          </p:sp>
        </mc:Choice>
        <mc:Fallback xmlns="">
          <p:sp>
            <p:nvSpPr>
              <p:cNvPr id="11" name="テキスト ボックス 10"/>
              <p:cNvSpPr txBox="1">
                <a:spLocks noRot="1" noChangeAspect="1" noMove="1" noResize="1" noEditPoints="1" noAdjustHandles="1" noChangeArrowheads="1" noChangeShapeType="1" noTextEdit="1"/>
              </p:cNvSpPr>
              <p:nvPr/>
            </p:nvSpPr>
            <p:spPr>
              <a:xfrm>
                <a:off x="108000" y="5326025"/>
                <a:ext cx="8965339" cy="461665"/>
              </a:xfrm>
              <a:prstGeom prst="rect">
                <a:avLst/>
              </a:prstGeom>
              <a:blipFill rotWithShape="0">
                <a:blip r:embed="rId16"/>
                <a:stretch>
                  <a:fillRect l="-748" t="-5333" b="-13333"/>
                </a:stretch>
              </a:blipFill>
            </p:spPr>
            <p:txBody>
              <a:bodyPr/>
              <a:lstStyle/>
              <a:p>
                <a:r>
                  <a:rPr lang="ja-JP" altLang="en-US">
                    <a:noFill/>
                  </a:rPr>
                  <a:t> </a:t>
                </a:r>
              </a:p>
            </p:txBody>
          </p:sp>
        </mc:Fallback>
      </mc:AlternateContent>
      <p:sp>
        <p:nvSpPr>
          <p:cNvPr id="15" name="テキスト ボックス 14"/>
          <p:cNvSpPr txBox="1"/>
          <p:nvPr/>
        </p:nvSpPr>
        <p:spPr>
          <a:xfrm>
            <a:off x="7651626" y="1713522"/>
            <a:ext cx="679994" cy="535531"/>
          </a:xfrm>
          <a:prstGeom prst="rect">
            <a:avLst/>
          </a:prstGeom>
          <a:noFill/>
        </p:spPr>
        <p:txBody>
          <a:bodyPr wrap="none" rtlCol="0">
            <a:spAutoFit/>
          </a:bodyPr>
          <a:lstStyle/>
          <a:p>
            <a:pPr>
              <a:lnSpc>
                <a:spcPct val="120000"/>
              </a:lnSpc>
            </a:pPr>
            <a:r>
              <a:rPr kumimoji="1" lang="ja-JP" altLang="en-US" sz="2400" dirty="0" smtClean="0"/>
              <a:t>より</a:t>
            </a:r>
            <a:endParaRPr kumimoji="1" lang="ja-JP" altLang="en-US" sz="2400" dirty="0"/>
          </a:p>
        </p:txBody>
      </p:sp>
      <p:sp>
        <p:nvSpPr>
          <p:cNvPr id="29" name="正方形/長方形 28"/>
          <p:cNvSpPr/>
          <p:nvPr/>
        </p:nvSpPr>
        <p:spPr>
          <a:xfrm>
            <a:off x="1162927" y="754332"/>
            <a:ext cx="6341126" cy="157832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31" name="正方形/長方形 30"/>
              <p:cNvSpPr/>
              <p:nvPr/>
            </p:nvSpPr>
            <p:spPr>
              <a:xfrm>
                <a:off x="108000" y="5929878"/>
                <a:ext cx="8881450" cy="400110"/>
              </a:xfrm>
              <a:prstGeom prst="rect">
                <a:avLst/>
              </a:prstGeom>
            </p:spPr>
            <p:txBody>
              <a:bodyPr wrap="square">
                <a:spAutoFit/>
              </a:bodyPr>
              <a:lstStyle/>
              <a:p>
                <a:r>
                  <a:rPr lang="ja-JP" altLang="en-US" sz="2000" dirty="0"/>
                  <a:t>（＊）</a:t>
                </a:r>
                <a:r>
                  <a:rPr lang="ja-JP" altLang="en-US" sz="2000" dirty="0" smtClean="0"/>
                  <a:t>に関して， </a:t>
                </a:r>
                <a14:m>
                  <m:oMath xmlns:m="http://schemas.openxmlformats.org/officeDocument/2006/math">
                    <m:r>
                      <a:rPr lang="en-US" altLang="ja-JP" sz="2000" b="0" i="1" smtClean="0">
                        <a:solidFill>
                          <a:srgbClr val="FF0000"/>
                        </a:solidFill>
                        <a:latin typeface="Cambria Math" panose="02040503050406030204" pitchFamily="18" charset="0"/>
                      </a:rPr>
                      <m:t>𝑀</m:t>
                    </m:r>
                    <m:r>
                      <a:rPr lang="en-US" altLang="ja-JP" sz="2000" b="0" i="1" smtClean="0">
                        <a:solidFill>
                          <a:srgbClr val="FF0000"/>
                        </a:solidFill>
                        <a:latin typeface="Cambria Math" panose="02040503050406030204" pitchFamily="18" charset="0"/>
                      </a:rPr>
                      <m:t>=</m:t>
                    </m:r>
                    <m:r>
                      <a:rPr lang="en-US" altLang="ja-JP" sz="2000" b="0" i="1" smtClean="0">
                        <a:solidFill>
                          <a:srgbClr val="FF0000"/>
                        </a:solidFill>
                        <a:latin typeface="Cambria Math" panose="02040503050406030204" pitchFamily="18" charset="0"/>
                      </a:rPr>
                      <m:t>𝐾𝑋</m:t>
                    </m:r>
                  </m:oMath>
                </a14:m>
                <a:r>
                  <a:rPr lang="ja-JP" altLang="en-US" sz="2000" dirty="0" smtClean="0">
                    <a:solidFill>
                      <a:srgbClr val="FF0000"/>
                    </a:solidFill>
                  </a:rPr>
                  <a:t> </a:t>
                </a:r>
                <a:r>
                  <a:rPr lang="ja-JP" altLang="en-US" sz="2000" dirty="0" smtClean="0"/>
                  <a:t>とおき，</a:t>
                </a:r>
                <a:r>
                  <a:rPr lang="en-US" altLang="ja-JP" sz="2000" b="1" dirty="0" err="1">
                    <a:solidFill>
                      <a:srgbClr val="FF0000"/>
                    </a:solidFill>
                  </a:rPr>
                  <a:t>Schur</a:t>
                </a:r>
                <a:r>
                  <a:rPr lang="en-US" altLang="ja-JP" sz="2000" b="1" dirty="0">
                    <a:solidFill>
                      <a:srgbClr val="FF0000"/>
                    </a:solidFill>
                  </a:rPr>
                  <a:t> </a:t>
                </a:r>
                <a:r>
                  <a:rPr lang="ja-JP" altLang="en-US" sz="2000" b="1" dirty="0">
                    <a:solidFill>
                      <a:srgbClr val="FF0000"/>
                    </a:solidFill>
                  </a:rPr>
                  <a:t>の補題</a:t>
                </a:r>
                <a:r>
                  <a:rPr lang="ja-JP" altLang="en-US" sz="2000" dirty="0"/>
                  <a:t>を適用すると、次の定理を得られる</a:t>
                </a:r>
                <a:r>
                  <a:rPr lang="ja-JP" altLang="en-US" sz="2000" dirty="0" smtClean="0"/>
                  <a:t>．</a:t>
                </a:r>
                <a:endParaRPr lang="ja-JP" altLang="en-US" sz="2000" dirty="0"/>
              </a:p>
            </p:txBody>
          </p:sp>
        </mc:Choice>
        <mc:Fallback xmlns="">
          <p:sp>
            <p:nvSpPr>
              <p:cNvPr id="31" name="正方形/長方形 30"/>
              <p:cNvSpPr>
                <a:spLocks noRot="1" noChangeAspect="1" noMove="1" noResize="1" noEditPoints="1" noAdjustHandles="1" noChangeArrowheads="1" noChangeShapeType="1" noTextEdit="1"/>
              </p:cNvSpPr>
              <p:nvPr/>
            </p:nvSpPr>
            <p:spPr>
              <a:xfrm>
                <a:off x="108000" y="5929878"/>
                <a:ext cx="8881450" cy="400110"/>
              </a:xfrm>
              <a:prstGeom prst="rect">
                <a:avLst/>
              </a:prstGeom>
              <a:blipFill rotWithShape="0">
                <a:blip r:embed="rId17"/>
                <a:stretch>
                  <a:fillRect l="-755" t="-13846" r="-2539" b="-29231"/>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11039796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12942" y="166777"/>
            <a:ext cx="7322838" cy="584775"/>
          </a:xfrm>
          <a:prstGeom prst="rect">
            <a:avLst/>
          </a:prstGeom>
          <a:noFill/>
        </p:spPr>
        <p:txBody>
          <a:bodyPr wrap="none" rtlCol="0">
            <a:spAutoFit/>
          </a:bodyPr>
          <a:lstStyle/>
          <a:p>
            <a:r>
              <a:rPr kumimoji="1" lang="ja-JP" altLang="en-US" sz="3200" b="1" u="sng" dirty="0" smtClean="0"/>
              <a:t>定理</a:t>
            </a:r>
            <a:r>
              <a:rPr kumimoji="1" lang="en-US" altLang="ja-JP" sz="3200" b="1" u="sng" dirty="0" smtClean="0"/>
              <a:t>2</a:t>
            </a:r>
            <a:r>
              <a:rPr kumimoji="1" lang="ja-JP" altLang="en-US" sz="3200" b="1" u="sng" dirty="0" smtClean="0"/>
              <a:t>：安定化フィードバックゲインの設計</a:t>
            </a:r>
            <a:endParaRPr kumimoji="1" lang="ja-JP" altLang="en-US" sz="3200" b="1" u="sng" dirty="0"/>
          </a:p>
        </p:txBody>
      </p:sp>
      <p:sp>
        <p:nvSpPr>
          <p:cNvPr id="3" name="テキスト ボックス 2"/>
          <p:cNvSpPr txBox="1"/>
          <p:nvPr/>
        </p:nvSpPr>
        <p:spPr>
          <a:xfrm>
            <a:off x="212941" y="662759"/>
            <a:ext cx="8617907" cy="978729"/>
          </a:xfrm>
          <a:prstGeom prst="rect">
            <a:avLst/>
          </a:prstGeom>
          <a:noFill/>
        </p:spPr>
        <p:txBody>
          <a:bodyPr wrap="square" rtlCol="0">
            <a:spAutoFit/>
          </a:bodyPr>
          <a:lstStyle/>
          <a:p>
            <a:pPr>
              <a:lnSpc>
                <a:spcPct val="120000"/>
              </a:lnSpc>
            </a:pPr>
            <a:r>
              <a:rPr kumimoji="1" lang="ja-JP" altLang="en-US" sz="2400" dirty="0" smtClean="0"/>
              <a:t>リフティングされたシステムが自乗平均安定化可能であるための十分条件は，</a:t>
            </a:r>
            <a:endParaRPr kumimoji="1" lang="ja-JP" altLang="en-US" sz="2400" dirty="0"/>
          </a:p>
        </p:txBody>
      </p:sp>
      <mc:AlternateContent xmlns:mc="http://schemas.openxmlformats.org/markup-compatibility/2006" xmlns:a14="http://schemas.microsoft.com/office/drawing/2010/main">
        <mc:Choice Requires="a14">
          <p:sp>
            <p:nvSpPr>
              <p:cNvPr id="4" name="テキスト ボックス 3"/>
              <p:cNvSpPr txBox="1"/>
              <p:nvPr/>
            </p:nvSpPr>
            <p:spPr>
              <a:xfrm>
                <a:off x="1538946" y="1641488"/>
                <a:ext cx="6116803" cy="135909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begChr m:val="["/>
                          <m:endChr m:val="]"/>
                          <m:ctrlPr>
                            <a:rPr kumimoji="1" lang="en-US" altLang="ja-JP" sz="2000" i="1" smtClean="0">
                              <a:latin typeface="Cambria Math" charset="0"/>
                            </a:rPr>
                          </m:ctrlPr>
                        </m:dPr>
                        <m:e>
                          <m:m>
                            <m:mPr>
                              <m:mcs>
                                <m:mc>
                                  <m:mcPr>
                                    <m:count m:val="2"/>
                                    <m:mcJc m:val="center"/>
                                  </m:mcPr>
                                </m:mc>
                              </m:mcs>
                              <m:ctrlPr>
                                <a:rPr kumimoji="1" lang="en-US" altLang="ja-JP" sz="2000" i="1" smtClean="0">
                                  <a:latin typeface="Cambria Math" charset="0"/>
                                </a:rPr>
                              </m:ctrlPr>
                            </m:mPr>
                            <m:mr>
                              <m:e>
                                <m:r>
                                  <m:rPr>
                                    <m:brk m:alnAt="7"/>
                                  </m:rPr>
                                  <a:rPr kumimoji="1" lang="en-US" altLang="ja-JP" sz="2000" b="0" i="1" smtClean="0">
                                    <a:solidFill>
                                      <a:srgbClr val="FF0000"/>
                                    </a:solidFill>
                                    <a:latin typeface="Cambria Math" panose="02040503050406030204" pitchFamily="18" charset="0"/>
                                  </a:rPr>
                                  <m:t>𝑋</m:t>
                                </m:r>
                              </m:e>
                              <m:e>
                                <m:sSup>
                                  <m:sSupPr>
                                    <m:ctrlPr>
                                      <a:rPr kumimoji="1" lang="en-US" altLang="ja-JP" sz="2000" b="0" i="1" smtClean="0">
                                        <a:latin typeface="Cambria Math" charset="0"/>
                                      </a:rPr>
                                    </m:ctrlPr>
                                  </m:sSupPr>
                                  <m:e>
                                    <m:d>
                                      <m:dPr>
                                        <m:ctrlPr>
                                          <a:rPr kumimoji="1" lang="en-US" altLang="ja-JP" sz="2000" b="0" i="1" smtClean="0">
                                            <a:latin typeface="Cambria Math" charset="0"/>
                                          </a:rPr>
                                        </m:ctrlPr>
                                      </m:dPr>
                                      <m:e>
                                        <m:acc>
                                          <m:accPr>
                                            <m:chr m:val="̂"/>
                                            <m:ctrlPr>
                                              <a:rPr kumimoji="1" lang="en-US" altLang="ja-JP" sz="2000" b="0" i="1" smtClean="0">
                                                <a:latin typeface="Cambria Math" charset="0"/>
                                              </a:rPr>
                                            </m:ctrlPr>
                                          </m:accPr>
                                          <m:e>
                                            <m:r>
                                              <a:rPr kumimoji="1" lang="en-US" altLang="ja-JP" sz="2000" b="0" i="1" smtClean="0">
                                                <a:latin typeface="Cambria Math" panose="02040503050406030204" pitchFamily="18" charset="0"/>
                                              </a:rPr>
                                              <m:t>𝐴</m:t>
                                            </m:r>
                                          </m:e>
                                        </m:acc>
                                        <m:r>
                                          <a:rPr kumimoji="1" lang="en-US" altLang="ja-JP" sz="2000" b="0" i="1" smtClean="0">
                                            <a:solidFill>
                                              <a:srgbClr val="FF0000"/>
                                            </a:solidFill>
                                            <a:latin typeface="Cambria Math" panose="02040503050406030204" pitchFamily="18" charset="0"/>
                                          </a:rPr>
                                          <m:t>𝑋</m:t>
                                        </m:r>
                                        <m:r>
                                          <a:rPr kumimoji="1" lang="en-US" altLang="ja-JP" sz="2000" b="0" i="1" smtClean="0">
                                            <a:latin typeface="Cambria Math" panose="02040503050406030204" pitchFamily="18" charset="0"/>
                                          </a:rPr>
                                          <m:t>+</m:t>
                                        </m:r>
                                        <m:acc>
                                          <m:accPr>
                                            <m:chr m:val="̂"/>
                                            <m:ctrlPr>
                                              <a:rPr kumimoji="1" lang="en-US" altLang="ja-JP" sz="2000" b="0" i="1" smtClean="0">
                                                <a:latin typeface="Cambria Math" charset="0"/>
                                              </a:rPr>
                                            </m:ctrlPr>
                                          </m:accPr>
                                          <m:e>
                                            <m:r>
                                              <a:rPr kumimoji="1" lang="en-US" altLang="ja-JP" sz="2000" b="0" i="1" smtClean="0">
                                                <a:latin typeface="Cambria Math" panose="02040503050406030204" pitchFamily="18" charset="0"/>
                                              </a:rPr>
                                              <m:t>𝐵</m:t>
                                            </m:r>
                                          </m:e>
                                        </m:acc>
                                        <m:r>
                                          <a:rPr kumimoji="1" lang="en-US" altLang="ja-JP" sz="2000" b="0" i="1" smtClean="0">
                                            <a:solidFill>
                                              <a:srgbClr val="FF0000"/>
                                            </a:solidFill>
                                            <a:latin typeface="Cambria Math" panose="02040503050406030204" pitchFamily="18" charset="0"/>
                                          </a:rPr>
                                          <m:t>𝑀</m:t>
                                        </m:r>
                                      </m:e>
                                    </m:d>
                                  </m:e>
                                  <m:sup>
                                    <m:r>
                                      <a:rPr kumimoji="1" lang="en-US" altLang="ja-JP" sz="2000" b="0" i="1" smtClean="0">
                                        <a:latin typeface="Cambria Math" panose="02040503050406030204" pitchFamily="18" charset="0"/>
                                      </a:rPr>
                                      <m:t>𝑇</m:t>
                                    </m:r>
                                  </m:sup>
                                </m:sSup>
                              </m:e>
                            </m:mr>
                            <m:mr>
                              <m:e>
                                <m:acc>
                                  <m:accPr>
                                    <m:chr m:val="̂"/>
                                    <m:ctrlPr>
                                      <a:rPr kumimoji="1" lang="en-US" altLang="ja-JP" sz="2000" b="0" i="1" smtClean="0">
                                        <a:latin typeface="Cambria Math" charset="0"/>
                                      </a:rPr>
                                    </m:ctrlPr>
                                  </m:accPr>
                                  <m:e>
                                    <m:r>
                                      <a:rPr kumimoji="1" lang="en-US" altLang="ja-JP" sz="2000" b="0" i="1" smtClean="0">
                                        <a:latin typeface="Cambria Math" panose="02040503050406030204" pitchFamily="18" charset="0"/>
                                      </a:rPr>
                                      <m:t>𝐴</m:t>
                                    </m:r>
                                  </m:e>
                                </m:acc>
                                <m:r>
                                  <a:rPr kumimoji="1" lang="en-US" altLang="ja-JP" sz="2000" b="0" i="1" smtClean="0">
                                    <a:solidFill>
                                      <a:srgbClr val="FF0000"/>
                                    </a:solidFill>
                                    <a:latin typeface="Cambria Math" panose="02040503050406030204" pitchFamily="18" charset="0"/>
                                  </a:rPr>
                                  <m:t>𝑋</m:t>
                                </m:r>
                                <m:r>
                                  <a:rPr kumimoji="1" lang="en-US" altLang="ja-JP" sz="2000" b="0" i="1" smtClean="0">
                                    <a:latin typeface="Cambria Math" panose="02040503050406030204" pitchFamily="18" charset="0"/>
                                  </a:rPr>
                                  <m:t>+</m:t>
                                </m:r>
                                <m:acc>
                                  <m:accPr>
                                    <m:chr m:val="̂"/>
                                    <m:ctrlPr>
                                      <a:rPr kumimoji="1" lang="en-US" altLang="ja-JP" sz="2000" b="0" i="1" smtClean="0">
                                        <a:latin typeface="Cambria Math" charset="0"/>
                                      </a:rPr>
                                    </m:ctrlPr>
                                  </m:accPr>
                                  <m:e>
                                    <m:r>
                                      <a:rPr kumimoji="1" lang="en-US" altLang="ja-JP" sz="2000" b="0" i="1" smtClean="0">
                                        <a:latin typeface="Cambria Math" panose="02040503050406030204" pitchFamily="18" charset="0"/>
                                      </a:rPr>
                                      <m:t>𝐵</m:t>
                                    </m:r>
                                  </m:e>
                                </m:acc>
                                <m:r>
                                  <a:rPr kumimoji="1" lang="en-US" altLang="ja-JP" sz="2000" b="0" i="1" smtClean="0">
                                    <a:solidFill>
                                      <a:srgbClr val="FF0000"/>
                                    </a:solidFill>
                                    <a:latin typeface="Cambria Math" panose="02040503050406030204" pitchFamily="18" charset="0"/>
                                  </a:rPr>
                                  <m:t>𝑀</m:t>
                                </m:r>
                              </m:e>
                              <m:e>
                                <m:r>
                                  <a:rPr kumimoji="1" lang="en-US" altLang="ja-JP" sz="2000" b="0" i="1" smtClean="0">
                                    <a:solidFill>
                                      <a:srgbClr val="FF0000"/>
                                    </a:solidFill>
                                    <a:latin typeface="Cambria Math" panose="02040503050406030204" pitchFamily="18" charset="0"/>
                                  </a:rPr>
                                  <m:t>𝑋</m:t>
                                </m:r>
                                <m:r>
                                  <a:rPr kumimoji="1" lang="en-US" altLang="ja-JP" sz="2000" b="0" i="1" smtClean="0">
                                    <a:latin typeface="Cambria Math" panose="02040503050406030204" pitchFamily="18" charset="0"/>
                                  </a:rPr>
                                  <m:t>−</m:t>
                                </m:r>
                                <m:nary>
                                  <m:naryPr>
                                    <m:chr m:val="∑"/>
                                    <m:ctrlPr>
                                      <a:rPr lang="en-US" altLang="ja-JP" sz="2000" i="1">
                                        <a:latin typeface="Cambria Math" charset="0"/>
                                      </a:rPr>
                                    </m:ctrlPr>
                                  </m:naryPr>
                                  <m:sub>
                                    <m:r>
                                      <m:rPr>
                                        <m:brk m:alnAt="23"/>
                                      </m:rPr>
                                      <a:rPr lang="en-US" altLang="ja-JP" sz="2000" i="1">
                                        <a:latin typeface="Cambria Math" panose="02040503050406030204" pitchFamily="18" charset="0"/>
                                      </a:rPr>
                                      <m:t>𝑗</m:t>
                                    </m:r>
                                    <m:r>
                                      <a:rPr lang="en-US" altLang="ja-JP" sz="2000" i="1">
                                        <a:latin typeface="Cambria Math" panose="02040503050406030204" pitchFamily="18" charset="0"/>
                                      </a:rPr>
                                      <m:t>=0</m:t>
                                    </m:r>
                                  </m:sub>
                                  <m:sup>
                                    <m:r>
                                      <a:rPr lang="en-US" altLang="ja-JP" sz="2000" i="1">
                                        <a:latin typeface="Cambria Math" panose="02040503050406030204" pitchFamily="18" charset="0"/>
                                      </a:rPr>
                                      <m:t>h</m:t>
                                    </m:r>
                                    <m:r>
                                      <a:rPr lang="en-US" altLang="ja-JP" sz="2000" i="1">
                                        <a:latin typeface="Cambria Math" panose="02040503050406030204" pitchFamily="18" charset="0"/>
                                      </a:rPr>
                                      <m:t>−1</m:t>
                                    </m:r>
                                  </m:sup>
                                  <m:e>
                                    <m:nary>
                                      <m:naryPr>
                                        <m:chr m:val="∑"/>
                                        <m:ctrlPr>
                                          <a:rPr lang="en-US" altLang="ja-JP" sz="2000" i="1">
                                            <a:latin typeface="Cambria Math" charset="0"/>
                                          </a:rPr>
                                        </m:ctrlPr>
                                      </m:naryPr>
                                      <m:sub>
                                        <m:r>
                                          <m:rPr>
                                            <m:brk m:alnAt="23"/>
                                          </m:rPr>
                                          <a:rPr lang="en-US" altLang="ja-JP" sz="2000" i="1">
                                            <a:latin typeface="Cambria Math" panose="02040503050406030204" pitchFamily="18" charset="0"/>
                                          </a:rPr>
                                          <m:t>𝑟</m:t>
                                        </m:r>
                                        <m:r>
                                          <a:rPr lang="en-US" altLang="ja-JP" sz="2000" i="1">
                                            <a:latin typeface="Cambria Math" panose="02040503050406030204" pitchFamily="18" charset="0"/>
                                          </a:rPr>
                                          <m:t>=1</m:t>
                                        </m:r>
                                      </m:sub>
                                      <m:sup>
                                        <m:sSub>
                                          <m:sSubPr>
                                            <m:ctrlPr>
                                              <a:rPr lang="en-US" altLang="ja-JP" sz="2000" b="0" i="1" smtClean="0">
                                                <a:latin typeface="Cambria Math" charset="0"/>
                                              </a:rPr>
                                            </m:ctrlPr>
                                          </m:sSubPr>
                                          <m:e>
                                            <m:r>
                                              <a:rPr lang="en-US" altLang="ja-JP" sz="2000" b="0" i="1" smtClean="0">
                                                <a:latin typeface="Cambria Math" panose="02040503050406030204" pitchFamily="18" charset="0"/>
                                              </a:rPr>
                                              <m:t>𝑅</m:t>
                                            </m:r>
                                          </m:e>
                                          <m:sub>
                                            <m:r>
                                              <a:rPr lang="en-US" altLang="ja-JP" sz="2000" b="0" i="1" smtClean="0">
                                                <a:latin typeface="Cambria Math" panose="02040503050406030204" pitchFamily="18" charset="0"/>
                                              </a:rPr>
                                              <m:t>𝑎</m:t>
                                            </m:r>
                                          </m:sub>
                                        </m:sSub>
                                      </m:sup>
                                      <m:e>
                                        <m:sSubSup>
                                          <m:sSubSupPr>
                                            <m:ctrlPr>
                                              <a:rPr lang="en-US" altLang="ja-JP" sz="2000" i="1">
                                                <a:latin typeface="Cambria Math" charset="0"/>
                                              </a:rPr>
                                            </m:ctrlPr>
                                          </m:sSubSupPr>
                                          <m:e>
                                            <m:r>
                                              <a:rPr lang="ja-JP" altLang="en-US" sz="2000" i="1">
                                                <a:latin typeface="Cambria Math" panose="02040503050406030204" pitchFamily="18" charset="0"/>
                                              </a:rPr>
                                              <m:t>𝜎</m:t>
                                            </m:r>
                                          </m:e>
                                          <m:sub>
                                            <m:r>
                                              <a:rPr lang="en-US" altLang="ja-JP" sz="2000" b="0" i="1" smtClean="0">
                                                <a:latin typeface="Cambria Math" panose="02040503050406030204" pitchFamily="18" charset="0"/>
                                              </a:rPr>
                                              <m:t>𝑎</m:t>
                                            </m:r>
                                            <m:r>
                                              <a:rPr lang="en-US" altLang="ja-JP" sz="2000" b="0" i="1" smtClean="0">
                                                <a:latin typeface="Cambria Math" panose="02040503050406030204" pitchFamily="18" charset="0"/>
                                              </a:rPr>
                                              <m:t>,</m:t>
                                            </m:r>
                                            <m:r>
                                              <a:rPr lang="en-US" altLang="ja-JP" sz="2000" i="1">
                                                <a:latin typeface="Cambria Math" panose="02040503050406030204" pitchFamily="18" charset="0"/>
                                              </a:rPr>
                                              <m:t>𝑟</m:t>
                                            </m:r>
                                          </m:sub>
                                          <m:sup>
                                            <m:r>
                                              <a:rPr lang="en-US" altLang="ja-JP" sz="2000" i="1">
                                                <a:latin typeface="Cambria Math" panose="02040503050406030204" pitchFamily="18" charset="0"/>
                                              </a:rPr>
                                              <m:t>2</m:t>
                                            </m:r>
                                          </m:sup>
                                        </m:sSubSup>
                                        <m:sSub>
                                          <m:sSubPr>
                                            <m:ctrlPr>
                                              <a:rPr lang="en-US" altLang="ja-JP" sz="2000" i="1">
                                                <a:latin typeface="Cambria Math" charset="0"/>
                                              </a:rPr>
                                            </m:ctrlPr>
                                          </m:sSubPr>
                                          <m:e>
                                            <m:r>
                                              <a:rPr lang="en-US" altLang="ja-JP" sz="2000" i="1">
                                                <a:latin typeface="Cambria Math" panose="02040503050406030204" pitchFamily="18" charset="0"/>
                                              </a:rPr>
                                              <m:t>𝐺</m:t>
                                            </m:r>
                                          </m:e>
                                          <m:sub>
                                            <m:r>
                                              <a:rPr lang="en-US" altLang="ja-JP" sz="2000" i="1">
                                                <a:latin typeface="Cambria Math" panose="02040503050406030204" pitchFamily="18" charset="0"/>
                                              </a:rPr>
                                              <m:t>h</m:t>
                                            </m:r>
                                            <m:r>
                                              <a:rPr lang="en-US" altLang="ja-JP" sz="2000" i="1">
                                                <a:latin typeface="Cambria Math" panose="02040503050406030204" pitchFamily="18" charset="0"/>
                                              </a:rPr>
                                              <m:t>−1−</m:t>
                                            </m:r>
                                            <m:r>
                                              <a:rPr lang="en-US" altLang="ja-JP" sz="2000" i="1">
                                                <a:latin typeface="Cambria Math" panose="02040503050406030204" pitchFamily="18" charset="0"/>
                                              </a:rPr>
                                              <m:t>𝑗</m:t>
                                            </m:r>
                                          </m:sub>
                                        </m:sSub>
                                        <m:sSub>
                                          <m:sSubPr>
                                            <m:ctrlPr>
                                              <a:rPr lang="en-US" altLang="ja-JP" sz="2000" i="1">
                                                <a:latin typeface="Cambria Math" charset="0"/>
                                              </a:rPr>
                                            </m:ctrlPr>
                                          </m:sSubPr>
                                          <m:e>
                                            <m:r>
                                              <a:rPr lang="en-US" altLang="ja-JP" sz="2000" i="1">
                                                <a:latin typeface="Cambria Math" panose="02040503050406030204" pitchFamily="18" charset="0"/>
                                              </a:rPr>
                                              <m:t>𝐴</m:t>
                                            </m:r>
                                          </m:e>
                                          <m:sub>
                                            <m:r>
                                              <a:rPr lang="en-US" altLang="ja-JP" sz="2000" i="1">
                                                <a:latin typeface="Cambria Math" panose="02040503050406030204" pitchFamily="18" charset="0"/>
                                              </a:rPr>
                                              <m:t>𝑟</m:t>
                                            </m:r>
                                          </m:sub>
                                        </m:sSub>
                                      </m:e>
                                    </m:nary>
                                    <m:sSub>
                                      <m:sSubPr>
                                        <m:ctrlPr>
                                          <a:rPr lang="en-US" altLang="ja-JP" sz="2000" i="1" smtClean="0">
                                            <a:solidFill>
                                              <a:srgbClr val="FF0000"/>
                                            </a:solidFill>
                                            <a:latin typeface="Cambria Math" charset="0"/>
                                          </a:rPr>
                                        </m:ctrlPr>
                                      </m:sSubPr>
                                      <m:e>
                                        <m:r>
                                          <a:rPr lang="en-US" altLang="ja-JP" sz="2000" b="0" i="1" smtClean="0">
                                            <a:solidFill>
                                              <a:srgbClr val="FF0000"/>
                                            </a:solidFill>
                                            <a:latin typeface="Cambria Math" panose="02040503050406030204" pitchFamily="18" charset="0"/>
                                          </a:rPr>
                                          <m:t>𝑌</m:t>
                                        </m:r>
                                      </m:e>
                                      <m:sub>
                                        <m:r>
                                          <a:rPr lang="en-US" altLang="ja-JP" sz="2000" i="1">
                                            <a:solidFill>
                                              <a:srgbClr val="FF0000"/>
                                            </a:solidFill>
                                            <a:latin typeface="Cambria Math" panose="02040503050406030204" pitchFamily="18" charset="0"/>
                                          </a:rPr>
                                          <m:t>𝑗</m:t>
                                        </m:r>
                                      </m:sub>
                                    </m:sSub>
                                    <m:sSubSup>
                                      <m:sSubSupPr>
                                        <m:ctrlPr>
                                          <a:rPr lang="en-US" altLang="ja-JP" sz="2000" i="1">
                                            <a:latin typeface="Cambria Math" charset="0"/>
                                          </a:rPr>
                                        </m:ctrlPr>
                                      </m:sSubSupPr>
                                      <m:e>
                                        <m:r>
                                          <a:rPr lang="en-US" altLang="ja-JP" sz="2000" i="1">
                                            <a:latin typeface="Cambria Math" panose="02040503050406030204" pitchFamily="18" charset="0"/>
                                          </a:rPr>
                                          <m:t>𝐴</m:t>
                                        </m:r>
                                      </m:e>
                                      <m:sub>
                                        <m:r>
                                          <a:rPr lang="en-US" altLang="ja-JP" sz="2000" i="1">
                                            <a:latin typeface="Cambria Math" panose="02040503050406030204" pitchFamily="18" charset="0"/>
                                          </a:rPr>
                                          <m:t>𝑟</m:t>
                                        </m:r>
                                      </m:sub>
                                      <m:sup>
                                        <m:r>
                                          <a:rPr lang="en-US" altLang="ja-JP" sz="2000" i="1">
                                            <a:latin typeface="Cambria Math" panose="02040503050406030204" pitchFamily="18" charset="0"/>
                                          </a:rPr>
                                          <m:t>𝑇</m:t>
                                        </m:r>
                                      </m:sup>
                                    </m:sSubSup>
                                    <m:sSubSup>
                                      <m:sSubSupPr>
                                        <m:ctrlPr>
                                          <a:rPr lang="en-US" altLang="ja-JP" sz="2000" i="1">
                                            <a:latin typeface="Cambria Math" charset="0"/>
                                          </a:rPr>
                                        </m:ctrlPr>
                                      </m:sSubSupPr>
                                      <m:e>
                                        <m:r>
                                          <a:rPr lang="en-US" altLang="ja-JP" sz="2000" i="1">
                                            <a:latin typeface="Cambria Math" panose="02040503050406030204" pitchFamily="18" charset="0"/>
                                          </a:rPr>
                                          <m:t>𝐺</m:t>
                                        </m:r>
                                      </m:e>
                                      <m:sub>
                                        <m:r>
                                          <a:rPr lang="en-US" altLang="ja-JP" sz="2000" i="1">
                                            <a:latin typeface="Cambria Math" panose="02040503050406030204" pitchFamily="18" charset="0"/>
                                          </a:rPr>
                                          <m:t>h</m:t>
                                        </m:r>
                                        <m:r>
                                          <a:rPr lang="en-US" altLang="ja-JP" sz="2000" i="1">
                                            <a:latin typeface="Cambria Math" panose="02040503050406030204" pitchFamily="18" charset="0"/>
                                          </a:rPr>
                                          <m:t>−1−</m:t>
                                        </m:r>
                                        <m:r>
                                          <a:rPr lang="en-US" altLang="ja-JP" sz="2000" i="1">
                                            <a:latin typeface="Cambria Math" panose="02040503050406030204" pitchFamily="18" charset="0"/>
                                          </a:rPr>
                                          <m:t>𝑗</m:t>
                                        </m:r>
                                      </m:sub>
                                      <m:sup>
                                        <m:r>
                                          <a:rPr lang="en-US" altLang="ja-JP" sz="2000" i="1">
                                            <a:latin typeface="Cambria Math" panose="02040503050406030204" pitchFamily="18" charset="0"/>
                                          </a:rPr>
                                          <m:t>𝑇</m:t>
                                        </m:r>
                                      </m:sup>
                                    </m:sSubSup>
                                  </m:e>
                                </m:nary>
                              </m:e>
                            </m:mr>
                          </m:m>
                        </m:e>
                      </m:d>
                      <m:r>
                        <a:rPr kumimoji="1" lang="en-US" altLang="ja-JP" sz="2000" b="0" i="1" smtClean="0">
                          <a:latin typeface="Cambria Math" panose="02040503050406030204" pitchFamily="18" charset="0"/>
                        </a:rPr>
                        <m:t>&gt;0</m:t>
                      </m:r>
                    </m:oMath>
                  </m:oMathPara>
                </a14:m>
                <a:endParaRPr kumimoji="1" lang="ja-JP" altLang="en-US" sz="2000" dirty="0"/>
              </a:p>
            </p:txBody>
          </p:sp>
        </mc:Choice>
        <mc:Fallback xmlns="">
          <p:sp>
            <p:nvSpPr>
              <p:cNvPr id="4" name="テキスト ボックス 3"/>
              <p:cNvSpPr txBox="1">
                <a:spLocks noRot="1" noChangeAspect="1" noMove="1" noResize="1" noEditPoints="1" noAdjustHandles="1" noChangeArrowheads="1" noChangeShapeType="1" noTextEdit="1"/>
              </p:cNvSpPr>
              <p:nvPr/>
            </p:nvSpPr>
            <p:spPr>
              <a:xfrm>
                <a:off x="1538946" y="1641488"/>
                <a:ext cx="6116803" cy="1359090"/>
              </a:xfrm>
              <a:prstGeom prst="rect">
                <a:avLst/>
              </a:prstGeom>
              <a:blipFill rotWithShape="0">
                <a:blip r:embed="rId2"/>
                <a:stretch>
                  <a:fillRect/>
                </a:stretch>
              </a:blipFill>
            </p:spPr>
            <p:txBody>
              <a:bodyPr/>
              <a:lstStyle/>
              <a:p>
                <a:r>
                  <a:rPr lang="ja-JP" altLang="en-US">
                    <a:noFill/>
                  </a:rPr>
                  <a:t> </a:t>
                </a:r>
              </a:p>
            </p:txBody>
          </p:sp>
        </mc:Fallback>
      </mc:AlternateContent>
      <p:grpSp>
        <p:nvGrpSpPr>
          <p:cNvPr id="8" name="グループ化 7"/>
          <p:cNvGrpSpPr/>
          <p:nvPr/>
        </p:nvGrpSpPr>
        <p:grpSpPr>
          <a:xfrm>
            <a:off x="1559399" y="3085199"/>
            <a:ext cx="6003310" cy="1720546"/>
            <a:chOff x="1333888" y="2765669"/>
            <a:chExt cx="6003310" cy="1720546"/>
          </a:xfrm>
        </p:grpSpPr>
        <mc:AlternateContent xmlns:mc="http://schemas.openxmlformats.org/markup-compatibility/2006" xmlns:a14="http://schemas.microsoft.com/office/drawing/2010/main">
          <mc:Choice Requires="a14">
            <p:sp>
              <p:nvSpPr>
                <p:cNvPr id="5" name="テキスト ボックス 4"/>
                <p:cNvSpPr txBox="1"/>
                <p:nvPr/>
              </p:nvSpPr>
              <p:spPr>
                <a:xfrm>
                  <a:off x="1333888" y="2765669"/>
                  <a:ext cx="6003310" cy="136357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begChr m:val="["/>
                            <m:endChr m:val="]"/>
                            <m:ctrlPr>
                              <a:rPr kumimoji="1" lang="en-US" altLang="ja-JP" sz="2000" i="1" smtClean="0">
                                <a:latin typeface="Cambria Math" charset="0"/>
                              </a:rPr>
                            </m:ctrlPr>
                          </m:dPr>
                          <m:e>
                            <m:m>
                              <m:mPr>
                                <m:mcs>
                                  <m:mc>
                                    <m:mcPr>
                                      <m:count m:val="2"/>
                                      <m:mcJc m:val="center"/>
                                    </m:mcPr>
                                  </m:mc>
                                </m:mcs>
                                <m:ctrlPr>
                                  <a:rPr kumimoji="1" lang="en-US" altLang="ja-JP" sz="2000" i="1" smtClean="0">
                                    <a:latin typeface="Cambria Math" charset="0"/>
                                  </a:rPr>
                                </m:ctrlPr>
                              </m:mPr>
                              <m:mr>
                                <m:e>
                                  <m:r>
                                    <m:rPr>
                                      <m:brk m:alnAt="7"/>
                                    </m:rPr>
                                    <a:rPr kumimoji="1" lang="en-US" altLang="ja-JP" sz="2000" b="0" i="1" smtClean="0">
                                      <a:solidFill>
                                        <a:srgbClr val="FF0000"/>
                                      </a:solidFill>
                                      <a:latin typeface="Cambria Math" panose="02040503050406030204" pitchFamily="18" charset="0"/>
                                    </a:rPr>
                                    <m:t>𝑋</m:t>
                                  </m:r>
                                </m:e>
                                <m:e>
                                  <m:sSup>
                                    <m:sSupPr>
                                      <m:ctrlPr>
                                        <a:rPr kumimoji="1" lang="en-US" altLang="ja-JP" sz="2000" b="0" i="1" smtClean="0">
                                          <a:latin typeface="Cambria Math" charset="0"/>
                                        </a:rPr>
                                      </m:ctrlPr>
                                    </m:sSupPr>
                                    <m:e>
                                      <m:d>
                                        <m:dPr>
                                          <m:ctrlPr>
                                            <a:rPr kumimoji="1" lang="en-US" altLang="ja-JP" sz="2000" b="0" i="1" smtClean="0">
                                              <a:latin typeface="Cambria Math" charset="0"/>
                                            </a:rPr>
                                          </m:ctrlPr>
                                        </m:dPr>
                                        <m:e>
                                          <m:acc>
                                            <m:accPr>
                                              <m:chr m:val="̂"/>
                                              <m:ctrlPr>
                                                <a:rPr kumimoji="1" lang="en-US" altLang="ja-JP" sz="2000" b="0" i="1" smtClean="0">
                                                  <a:latin typeface="Cambria Math" charset="0"/>
                                                </a:rPr>
                                              </m:ctrlPr>
                                            </m:accPr>
                                            <m:e>
                                              <m:r>
                                                <a:rPr kumimoji="1" lang="en-US" altLang="ja-JP" sz="2000" b="0" i="1" smtClean="0">
                                                  <a:latin typeface="Cambria Math" panose="02040503050406030204" pitchFamily="18" charset="0"/>
                                                </a:rPr>
                                                <m:t>𝐴</m:t>
                                              </m:r>
                                            </m:e>
                                          </m:acc>
                                          <m:r>
                                            <a:rPr kumimoji="1" lang="en-US" altLang="ja-JP" sz="2000" b="0" i="1" smtClean="0">
                                              <a:solidFill>
                                                <a:srgbClr val="FF0000"/>
                                              </a:solidFill>
                                              <a:latin typeface="Cambria Math" panose="02040503050406030204" pitchFamily="18" charset="0"/>
                                            </a:rPr>
                                            <m:t>𝑋</m:t>
                                          </m:r>
                                          <m:r>
                                            <a:rPr kumimoji="1" lang="en-US" altLang="ja-JP" sz="2000" b="0" i="1" smtClean="0">
                                              <a:latin typeface="Cambria Math" panose="02040503050406030204" pitchFamily="18" charset="0"/>
                                            </a:rPr>
                                            <m:t>+</m:t>
                                          </m:r>
                                          <m:acc>
                                            <m:accPr>
                                              <m:chr m:val="̂"/>
                                              <m:ctrlPr>
                                                <a:rPr kumimoji="1" lang="en-US" altLang="ja-JP" sz="2000" b="0" i="1" smtClean="0">
                                                  <a:latin typeface="Cambria Math" charset="0"/>
                                                </a:rPr>
                                              </m:ctrlPr>
                                            </m:accPr>
                                            <m:e>
                                              <m:r>
                                                <a:rPr kumimoji="1" lang="en-US" altLang="ja-JP" sz="2000" b="0" i="1" smtClean="0">
                                                  <a:latin typeface="Cambria Math" panose="02040503050406030204" pitchFamily="18" charset="0"/>
                                                </a:rPr>
                                                <m:t>𝐵</m:t>
                                              </m:r>
                                            </m:e>
                                          </m:acc>
                                          <m:r>
                                            <a:rPr kumimoji="1" lang="en-US" altLang="ja-JP" sz="2000" b="0" i="1" smtClean="0">
                                              <a:solidFill>
                                                <a:srgbClr val="FF0000"/>
                                              </a:solidFill>
                                              <a:latin typeface="Cambria Math" panose="02040503050406030204" pitchFamily="18" charset="0"/>
                                            </a:rPr>
                                            <m:t>𝑀</m:t>
                                          </m:r>
                                        </m:e>
                                      </m:d>
                                    </m:e>
                                    <m:sup>
                                      <m:r>
                                        <a:rPr kumimoji="1" lang="en-US" altLang="ja-JP" sz="2000" b="0" i="1" smtClean="0">
                                          <a:latin typeface="Cambria Math" panose="02040503050406030204" pitchFamily="18" charset="0"/>
                                        </a:rPr>
                                        <m:t>𝑇</m:t>
                                      </m:r>
                                    </m:sup>
                                  </m:sSup>
                                </m:e>
                              </m:mr>
                              <m:mr>
                                <m:e>
                                  <m:acc>
                                    <m:accPr>
                                      <m:chr m:val="̂"/>
                                      <m:ctrlPr>
                                        <a:rPr kumimoji="1" lang="en-US" altLang="ja-JP" sz="2000" b="0" i="1" smtClean="0">
                                          <a:latin typeface="Cambria Math" charset="0"/>
                                        </a:rPr>
                                      </m:ctrlPr>
                                    </m:accPr>
                                    <m:e>
                                      <m:r>
                                        <a:rPr kumimoji="1" lang="en-US" altLang="ja-JP" sz="2000" b="0" i="1" smtClean="0">
                                          <a:latin typeface="Cambria Math" panose="02040503050406030204" pitchFamily="18" charset="0"/>
                                        </a:rPr>
                                        <m:t>𝐴</m:t>
                                      </m:r>
                                    </m:e>
                                  </m:acc>
                                  <m:r>
                                    <a:rPr kumimoji="1" lang="en-US" altLang="ja-JP" sz="2000" b="0" i="1" smtClean="0">
                                      <a:solidFill>
                                        <a:srgbClr val="FF0000"/>
                                      </a:solidFill>
                                      <a:latin typeface="Cambria Math" panose="02040503050406030204" pitchFamily="18" charset="0"/>
                                    </a:rPr>
                                    <m:t>𝑋</m:t>
                                  </m:r>
                                  <m:r>
                                    <a:rPr kumimoji="1" lang="en-US" altLang="ja-JP" sz="2000" b="0" i="1" smtClean="0">
                                      <a:latin typeface="Cambria Math" panose="02040503050406030204" pitchFamily="18" charset="0"/>
                                    </a:rPr>
                                    <m:t>+</m:t>
                                  </m:r>
                                  <m:acc>
                                    <m:accPr>
                                      <m:chr m:val="̂"/>
                                      <m:ctrlPr>
                                        <a:rPr kumimoji="1" lang="en-US" altLang="ja-JP" sz="2000" b="0" i="1" smtClean="0">
                                          <a:latin typeface="Cambria Math" charset="0"/>
                                        </a:rPr>
                                      </m:ctrlPr>
                                    </m:accPr>
                                    <m:e>
                                      <m:r>
                                        <a:rPr kumimoji="1" lang="en-US" altLang="ja-JP" sz="2000" b="0" i="1" smtClean="0">
                                          <a:latin typeface="Cambria Math" panose="02040503050406030204" pitchFamily="18" charset="0"/>
                                        </a:rPr>
                                        <m:t>𝐵</m:t>
                                      </m:r>
                                    </m:e>
                                  </m:acc>
                                  <m:r>
                                    <a:rPr kumimoji="1" lang="en-US" altLang="ja-JP" sz="2000" b="0" i="1" smtClean="0">
                                      <a:solidFill>
                                        <a:srgbClr val="FF0000"/>
                                      </a:solidFill>
                                      <a:latin typeface="Cambria Math" panose="02040503050406030204" pitchFamily="18" charset="0"/>
                                    </a:rPr>
                                    <m:t>𝑀</m:t>
                                  </m:r>
                                </m:e>
                                <m:e>
                                  <m:sSub>
                                    <m:sSubPr>
                                      <m:ctrlPr>
                                        <a:rPr kumimoji="1" lang="en-US" altLang="ja-JP" sz="2000" b="0" i="1" smtClean="0">
                                          <a:solidFill>
                                            <a:srgbClr val="FF0000"/>
                                          </a:solidFill>
                                          <a:latin typeface="Cambria Math" charset="0"/>
                                        </a:rPr>
                                      </m:ctrlPr>
                                    </m:sSubPr>
                                    <m:e>
                                      <m:r>
                                        <a:rPr kumimoji="1" lang="en-US" altLang="ja-JP" sz="2000" b="0" i="1" smtClean="0">
                                          <a:solidFill>
                                            <a:srgbClr val="FF0000"/>
                                          </a:solidFill>
                                          <a:latin typeface="Cambria Math" panose="02040503050406030204" pitchFamily="18" charset="0"/>
                                        </a:rPr>
                                        <m:t>𝑌</m:t>
                                      </m:r>
                                    </m:e>
                                    <m:sub>
                                      <m:r>
                                        <a:rPr kumimoji="1" lang="en-US" altLang="ja-JP" sz="2000" b="0" i="1" smtClean="0">
                                          <a:solidFill>
                                            <a:srgbClr val="FF0000"/>
                                          </a:solidFill>
                                          <a:latin typeface="Cambria Math" panose="02040503050406030204" pitchFamily="18" charset="0"/>
                                        </a:rPr>
                                        <m:t>𝑖</m:t>
                                      </m:r>
                                    </m:sub>
                                  </m:sSub>
                                  <m:r>
                                    <a:rPr kumimoji="1" lang="en-US" altLang="ja-JP" sz="2000" b="0" i="1" smtClean="0">
                                      <a:latin typeface="Cambria Math" panose="02040503050406030204" pitchFamily="18" charset="0"/>
                                    </a:rPr>
                                    <m:t>−</m:t>
                                  </m:r>
                                  <m:nary>
                                    <m:naryPr>
                                      <m:chr m:val="∑"/>
                                      <m:ctrlPr>
                                        <a:rPr lang="en-US" altLang="ja-JP" sz="2000" i="1">
                                          <a:latin typeface="Cambria Math" charset="0"/>
                                        </a:rPr>
                                      </m:ctrlPr>
                                    </m:naryPr>
                                    <m:sub>
                                      <m:r>
                                        <m:rPr>
                                          <m:brk m:alnAt="23"/>
                                        </m:rPr>
                                        <a:rPr lang="en-US" altLang="ja-JP" sz="2000" i="1">
                                          <a:latin typeface="Cambria Math" panose="02040503050406030204" pitchFamily="18" charset="0"/>
                                        </a:rPr>
                                        <m:t>𝑗</m:t>
                                      </m:r>
                                      <m:r>
                                        <a:rPr lang="en-US" altLang="ja-JP" sz="2000" i="1">
                                          <a:latin typeface="Cambria Math" panose="02040503050406030204" pitchFamily="18" charset="0"/>
                                        </a:rPr>
                                        <m:t>=0</m:t>
                                      </m:r>
                                    </m:sub>
                                    <m:sup>
                                      <m:r>
                                        <a:rPr lang="en-US" altLang="ja-JP" sz="2000" b="0" i="1" smtClean="0">
                                          <a:latin typeface="Cambria Math" panose="02040503050406030204" pitchFamily="18" charset="0"/>
                                        </a:rPr>
                                        <m:t>𝑖</m:t>
                                      </m:r>
                                      <m:r>
                                        <a:rPr lang="en-US" altLang="ja-JP" sz="2000" i="1">
                                          <a:latin typeface="Cambria Math" panose="02040503050406030204" pitchFamily="18" charset="0"/>
                                        </a:rPr>
                                        <m:t>−1</m:t>
                                      </m:r>
                                    </m:sup>
                                    <m:e>
                                      <m:nary>
                                        <m:naryPr>
                                          <m:chr m:val="∑"/>
                                          <m:ctrlPr>
                                            <a:rPr lang="en-US" altLang="ja-JP" sz="2000" i="1">
                                              <a:latin typeface="Cambria Math" charset="0"/>
                                            </a:rPr>
                                          </m:ctrlPr>
                                        </m:naryPr>
                                        <m:sub>
                                          <m:r>
                                            <m:rPr>
                                              <m:brk m:alnAt="23"/>
                                            </m:rPr>
                                            <a:rPr lang="en-US" altLang="ja-JP" sz="2000" i="1">
                                              <a:latin typeface="Cambria Math" panose="02040503050406030204" pitchFamily="18" charset="0"/>
                                            </a:rPr>
                                            <m:t>𝑟</m:t>
                                          </m:r>
                                          <m:r>
                                            <a:rPr lang="en-US" altLang="ja-JP" sz="2000" i="1">
                                              <a:latin typeface="Cambria Math" panose="02040503050406030204" pitchFamily="18" charset="0"/>
                                            </a:rPr>
                                            <m:t>=1</m:t>
                                          </m:r>
                                        </m:sub>
                                        <m:sup>
                                          <m:sSub>
                                            <m:sSubPr>
                                              <m:ctrlPr>
                                                <a:rPr lang="en-US" altLang="ja-JP" sz="2000" b="0" i="1" smtClean="0">
                                                  <a:latin typeface="Cambria Math" charset="0"/>
                                                </a:rPr>
                                              </m:ctrlPr>
                                            </m:sSubPr>
                                            <m:e>
                                              <m:r>
                                                <a:rPr lang="en-US" altLang="ja-JP" sz="2000" b="0" i="1" smtClean="0">
                                                  <a:latin typeface="Cambria Math" panose="02040503050406030204" pitchFamily="18" charset="0"/>
                                                </a:rPr>
                                                <m:t>𝑅</m:t>
                                              </m:r>
                                            </m:e>
                                            <m:sub>
                                              <m:r>
                                                <a:rPr lang="en-US" altLang="ja-JP" sz="2000" b="0" i="1" smtClean="0">
                                                  <a:latin typeface="Cambria Math" panose="02040503050406030204" pitchFamily="18" charset="0"/>
                                                </a:rPr>
                                                <m:t>𝑎</m:t>
                                              </m:r>
                                            </m:sub>
                                          </m:sSub>
                                        </m:sup>
                                        <m:e>
                                          <m:sSubSup>
                                            <m:sSubSupPr>
                                              <m:ctrlPr>
                                                <a:rPr lang="en-US" altLang="ja-JP" sz="2000" i="1">
                                                  <a:latin typeface="Cambria Math" charset="0"/>
                                                </a:rPr>
                                              </m:ctrlPr>
                                            </m:sSubSupPr>
                                            <m:e>
                                              <m:r>
                                                <a:rPr lang="ja-JP" altLang="en-US" sz="2000" i="1">
                                                  <a:latin typeface="Cambria Math" panose="02040503050406030204" pitchFamily="18" charset="0"/>
                                                </a:rPr>
                                                <m:t>𝜎</m:t>
                                              </m:r>
                                            </m:e>
                                            <m:sub>
                                              <m:r>
                                                <a:rPr lang="en-US" altLang="ja-JP" sz="2000" b="0" i="1" smtClean="0">
                                                  <a:latin typeface="Cambria Math" panose="02040503050406030204" pitchFamily="18" charset="0"/>
                                                </a:rPr>
                                                <m:t>𝑎</m:t>
                                              </m:r>
                                              <m:r>
                                                <a:rPr lang="en-US" altLang="ja-JP" sz="2000" b="0" i="1" smtClean="0">
                                                  <a:latin typeface="Cambria Math" panose="02040503050406030204" pitchFamily="18" charset="0"/>
                                                </a:rPr>
                                                <m:t>,</m:t>
                                              </m:r>
                                              <m:r>
                                                <a:rPr lang="en-US" altLang="ja-JP" sz="2000" i="1">
                                                  <a:latin typeface="Cambria Math" panose="02040503050406030204" pitchFamily="18" charset="0"/>
                                                </a:rPr>
                                                <m:t>𝑟</m:t>
                                              </m:r>
                                            </m:sub>
                                            <m:sup>
                                              <m:r>
                                                <a:rPr lang="en-US" altLang="ja-JP" sz="2000" i="1">
                                                  <a:latin typeface="Cambria Math" panose="02040503050406030204" pitchFamily="18" charset="0"/>
                                                </a:rPr>
                                                <m:t>2</m:t>
                                              </m:r>
                                            </m:sup>
                                          </m:sSubSup>
                                          <m:sSub>
                                            <m:sSubPr>
                                              <m:ctrlPr>
                                                <a:rPr lang="en-US" altLang="ja-JP" sz="2000" i="1">
                                                  <a:latin typeface="Cambria Math" charset="0"/>
                                                </a:rPr>
                                              </m:ctrlPr>
                                            </m:sSubPr>
                                            <m:e>
                                              <m:r>
                                                <a:rPr lang="en-US" altLang="ja-JP" sz="2000" i="1">
                                                  <a:latin typeface="Cambria Math" panose="02040503050406030204" pitchFamily="18" charset="0"/>
                                                </a:rPr>
                                                <m:t>𝐺</m:t>
                                              </m:r>
                                            </m:e>
                                            <m:sub>
                                              <m:r>
                                                <a:rPr lang="en-US" altLang="ja-JP" sz="2000" b="0" i="1" smtClean="0">
                                                  <a:latin typeface="Cambria Math" panose="02040503050406030204" pitchFamily="18" charset="0"/>
                                                </a:rPr>
                                                <m:t>𝑖</m:t>
                                              </m:r>
                                              <m:r>
                                                <a:rPr lang="en-US" altLang="ja-JP" sz="2000" i="1">
                                                  <a:latin typeface="Cambria Math" panose="02040503050406030204" pitchFamily="18" charset="0"/>
                                                </a:rPr>
                                                <m:t>−1−</m:t>
                                              </m:r>
                                              <m:r>
                                                <a:rPr lang="en-US" altLang="ja-JP" sz="2000" i="1">
                                                  <a:latin typeface="Cambria Math" panose="02040503050406030204" pitchFamily="18" charset="0"/>
                                                </a:rPr>
                                                <m:t>𝑗</m:t>
                                              </m:r>
                                            </m:sub>
                                          </m:sSub>
                                          <m:sSub>
                                            <m:sSubPr>
                                              <m:ctrlPr>
                                                <a:rPr lang="en-US" altLang="ja-JP" sz="2000" i="1">
                                                  <a:latin typeface="Cambria Math" charset="0"/>
                                                </a:rPr>
                                              </m:ctrlPr>
                                            </m:sSubPr>
                                            <m:e>
                                              <m:r>
                                                <a:rPr lang="en-US" altLang="ja-JP" sz="2000" i="1">
                                                  <a:latin typeface="Cambria Math" panose="02040503050406030204" pitchFamily="18" charset="0"/>
                                                </a:rPr>
                                                <m:t>𝐴</m:t>
                                              </m:r>
                                            </m:e>
                                            <m:sub>
                                              <m:r>
                                                <a:rPr lang="en-US" altLang="ja-JP" sz="2000" i="1">
                                                  <a:latin typeface="Cambria Math" panose="02040503050406030204" pitchFamily="18" charset="0"/>
                                                </a:rPr>
                                                <m:t>𝑟</m:t>
                                              </m:r>
                                            </m:sub>
                                          </m:sSub>
                                        </m:e>
                                      </m:nary>
                                      <m:sSub>
                                        <m:sSubPr>
                                          <m:ctrlPr>
                                            <a:rPr lang="en-US" altLang="ja-JP" sz="2000" i="1" smtClean="0">
                                              <a:solidFill>
                                                <a:srgbClr val="FF0000"/>
                                              </a:solidFill>
                                              <a:latin typeface="Cambria Math" charset="0"/>
                                            </a:rPr>
                                          </m:ctrlPr>
                                        </m:sSubPr>
                                        <m:e>
                                          <m:r>
                                            <a:rPr lang="en-US" altLang="ja-JP" sz="2000" b="0" i="1" smtClean="0">
                                              <a:solidFill>
                                                <a:srgbClr val="FF0000"/>
                                              </a:solidFill>
                                              <a:latin typeface="Cambria Math" panose="02040503050406030204" pitchFamily="18" charset="0"/>
                                            </a:rPr>
                                            <m:t>𝑌</m:t>
                                          </m:r>
                                        </m:e>
                                        <m:sub>
                                          <m:r>
                                            <a:rPr lang="en-US" altLang="ja-JP" sz="2000" i="1">
                                              <a:solidFill>
                                                <a:srgbClr val="FF0000"/>
                                              </a:solidFill>
                                              <a:latin typeface="Cambria Math" panose="02040503050406030204" pitchFamily="18" charset="0"/>
                                            </a:rPr>
                                            <m:t>𝑗</m:t>
                                          </m:r>
                                        </m:sub>
                                      </m:sSub>
                                      <m:sSubSup>
                                        <m:sSubSupPr>
                                          <m:ctrlPr>
                                            <a:rPr lang="en-US" altLang="ja-JP" sz="2000" i="1">
                                              <a:latin typeface="Cambria Math" charset="0"/>
                                            </a:rPr>
                                          </m:ctrlPr>
                                        </m:sSubSupPr>
                                        <m:e>
                                          <m:r>
                                            <a:rPr lang="en-US" altLang="ja-JP" sz="2000" i="1">
                                              <a:latin typeface="Cambria Math" panose="02040503050406030204" pitchFamily="18" charset="0"/>
                                            </a:rPr>
                                            <m:t>𝐴</m:t>
                                          </m:r>
                                        </m:e>
                                        <m:sub>
                                          <m:r>
                                            <a:rPr lang="en-US" altLang="ja-JP" sz="2000" i="1">
                                              <a:latin typeface="Cambria Math" panose="02040503050406030204" pitchFamily="18" charset="0"/>
                                            </a:rPr>
                                            <m:t>𝑟</m:t>
                                          </m:r>
                                        </m:sub>
                                        <m:sup>
                                          <m:r>
                                            <a:rPr lang="en-US" altLang="ja-JP" sz="2000" i="1">
                                              <a:latin typeface="Cambria Math" panose="02040503050406030204" pitchFamily="18" charset="0"/>
                                            </a:rPr>
                                            <m:t>𝑇</m:t>
                                          </m:r>
                                        </m:sup>
                                      </m:sSubSup>
                                      <m:sSubSup>
                                        <m:sSubSupPr>
                                          <m:ctrlPr>
                                            <a:rPr lang="en-US" altLang="ja-JP" sz="2000" i="1">
                                              <a:latin typeface="Cambria Math" charset="0"/>
                                            </a:rPr>
                                          </m:ctrlPr>
                                        </m:sSubSupPr>
                                        <m:e>
                                          <m:r>
                                            <a:rPr lang="en-US" altLang="ja-JP" sz="2000" i="1">
                                              <a:latin typeface="Cambria Math" panose="02040503050406030204" pitchFamily="18" charset="0"/>
                                            </a:rPr>
                                            <m:t>𝐺</m:t>
                                          </m:r>
                                        </m:e>
                                        <m:sub>
                                          <m:r>
                                            <a:rPr lang="en-US" altLang="ja-JP" sz="2000" b="0" i="1" smtClean="0">
                                              <a:latin typeface="Cambria Math" panose="02040503050406030204" pitchFamily="18" charset="0"/>
                                            </a:rPr>
                                            <m:t>𝑖</m:t>
                                          </m:r>
                                          <m:r>
                                            <a:rPr lang="en-US" altLang="ja-JP" sz="2000" i="1">
                                              <a:latin typeface="Cambria Math" panose="02040503050406030204" pitchFamily="18" charset="0"/>
                                            </a:rPr>
                                            <m:t>−1−</m:t>
                                          </m:r>
                                          <m:r>
                                            <a:rPr lang="en-US" altLang="ja-JP" sz="2000" i="1">
                                              <a:latin typeface="Cambria Math" panose="02040503050406030204" pitchFamily="18" charset="0"/>
                                            </a:rPr>
                                            <m:t>𝑗</m:t>
                                          </m:r>
                                        </m:sub>
                                        <m:sup>
                                          <m:r>
                                            <a:rPr lang="en-US" altLang="ja-JP" sz="2000" i="1">
                                              <a:latin typeface="Cambria Math" panose="02040503050406030204" pitchFamily="18" charset="0"/>
                                            </a:rPr>
                                            <m:t>𝑇</m:t>
                                          </m:r>
                                        </m:sup>
                                      </m:sSubSup>
                                    </m:e>
                                  </m:nary>
                                </m:e>
                              </m:mr>
                            </m:m>
                          </m:e>
                        </m:d>
                        <m:r>
                          <a:rPr kumimoji="1" lang="en-US" altLang="ja-JP" sz="2000" b="0" i="1" smtClean="0">
                            <a:latin typeface="Cambria Math" panose="02040503050406030204" pitchFamily="18" charset="0"/>
                          </a:rPr>
                          <m:t>&gt;0</m:t>
                        </m:r>
                      </m:oMath>
                    </m:oMathPara>
                  </a14:m>
                  <a:endParaRPr kumimoji="1" lang="ja-JP" altLang="en-US" sz="2000" dirty="0"/>
                </a:p>
              </p:txBody>
            </p:sp>
          </mc:Choice>
          <mc:Fallback xmlns="">
            <p:sp>
              <p:nvSpPr>
                <p:cNvPr id="5" name="テキスト ボックス 4"/>
                <p:cNvSpPr txBox="1">
                  <a:spLocks noRot="1" noChangeAspect="1" noMove="1" noResize="1" noEditPoints="1" noAdjustHandles="1" noChangeArrowheads="1" noChangeShapeType="1" noTextEdit="1"/>
                </p:cNvSpPr>
                <p:nvPr/>
              </p:nvSpPr>
              <p:spPr>
                <a:xfrm>
                  <a:off x="1333888" y="2765669"/>
                  <a:ext cx="6003310" cy="1363578"/>
                </a:xfrm>
                <a:prstGeom prst="rect">
                  <a:avLst/>
                </a:prstGeom>
                <a:blipFill rotWithShape="0">
                  <a:blip r:embed="rId3"/>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6" name="テキスト ボックス 5"/>
                <p:cNvSpPr txBox="1"/>
                <p:nvPr/>
              </p:nvSpPr>
              <p:spPr>
                <a:xfrm>
                  <a:off x="5329085" y="4178438"/>
                  <a:ext cx="1885965"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000" b="0" i="1" smtClean="0">
                            <a:latin typeface="Cambria Math" panose="02040503050406030204" pitchFamily="18" charset="0"/>
                          </a:rPr>
                          <m:t>𝑖</m:t>
                        </m:r>
                        <m:r>
                          <a:rPr kumimoji="1" lang="en-US" altLang="ja-JP" sz="2000" b="0" i="1" smtClean="0">
                            <a:latin typeface="Cambria Math" panose="02040503050406030204" pitchFamily="18" charset="0"/>
                          </a:rPr>
                          <m:t>=1, 2, …, </m:t>
                        </m:r>
                        <m:r>
                          <a:rPr kumimoji="1" lang="en-US" altLang="ja-JP" sz="2000" b="0" i="1" smtClean="0">
                            <a:latin typeface="Cambria Math" panose="02040503050406030204" pitchFamily="18" charset="0"/>
                          </a:rPr>
                          <m:t>h</m:t>
                        </m:r>
                        <m:r>
                          <a:rPr kumimoji="1" lang="en-US" altLang="ja-JP" sz="2000" b="0" i="1" smtClean="0">
                            <a:latin typeface="Cambria Math" panose="02040503050406030204" pitchFamily="18" charset="0"/>
                          </a:rPr>
                          <m:t>−1</m:t>
                        </m:r>
                      </m:oMath>
                    </m:oMathPara>
                  </a14:m>
                  <a:endParaRPr kumimoji="1" lang="ja-JP" altLang="en-US" sz="2000" dirty="0"/>
                </a:p>
              </p:txBody>
            </p:sp>
          </mc:Choice>
          <mc:Fallback xmlns="">
            <p:sp>
              <p:nvSpPr>
                <p:cNvPr id="6" name="テキスト ボックス 5"/>
                <p:cNvSpPr txBox="1">
                  <a:spLocks noRot="1" noChangeAspect="1" noMove="1" noResize="1" noEditPoints="1" noAdjustHandles="1" noChangeArrowheads="1" noChangeShapeType="1" noTextEdit="1"/>
                </p:cNvSpPr>
                <p:nvPr/>
              </p:nvSpPr>
              <p:spPr>
                <a:xfrm>
                  <a:off x="5329085" y="4178438"/>
                  <a:ext cx="1885965" cy="307777"/>
                </a:xfrm>
                <a:prstGeom prst="rect">
                  <a:avLst/>
                </a:prstGeom>
                <a:blipFill rotWithShape="0">
                  <a:blip r:embed="rId4"/>
                  <a:stretch>
                    <a:fillRect l="-2581" r="-2581" b="-8000"/>
                  </a:stretch>
                </a:blipFill>
              </p:spPr>
              <p:txBody>
                <a:bodyPr/>
                <a:lstStyle/>
                <a:p>
                  <a:r>
                    <a:rPr lang="ja-JP" altLang="en-US">
                      <a:noFill/>
                    </a:rPr>
                    <a:t> </a:t>
                  </a:r>
                </a:p>
              </p:txBody>
            </p:sp>
          </mc:Fallback>
        </mc:AlternateContent>
      </p:grpSp>
      <mc:AlternateContent xmlns:mc="http://schemas.openxmlformats.org/markup-compatibility/2006" xmlns:a14="http://schemas.microsoft.com/office/drawing/2010/main">
        <mc:Choice Requires="a14">
          <p:sp>
            <p:nvSpPr>
              <p:cNvPr id="7" name="テキスト ボックス 6"/>
              <p:cNvSpPr txBox="1"/>
              <p:nvPr/>
            </p:nvSpPr>
            <p:spPr>
              <a:xfrm>
                <a:off x="6645151" y="4854937"/>
                <a:ext cx="795410"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sz="2000" b="0" i="1" smtClean="0">
                              <a:solidFill>
                                <a:srgbClr val="FF0000"/>
                              </a:solidFill>
                              <a:latin typeface="Cambria Math" charset="0"/>
                            </a:rPr>
                          </m:ctrlPr>
                        </m:sSubPr>
                        <m:e>
                          <m:r>
                            <a:rPr kumimoji="1" lang="en-US" altLang="ja-JP" sz="2000" b="0" i="1" smtClean="0">
                              <a:solidFill>
                                <a:srgbClr val="FF0000"/>
                              </a:solidFill>
                              <a:latin typeface="Cambria Math" panose="02040503050406030204" pitchFamily="18" charset="0"/>
                            </a:rPr>
                            <m:t>𝑌</m:t>
                          </m:r>
                        </m:e>
                        <m:sub>
                          <m:r>
                            <a:rPr kumimoji="1" lang="en-US" altLang="ja-JP" sz="2000" b="0" i="1" smtClean="0">
                              <a:solidFill>
                                <a:srgbClr val="FF0000"/>
                              </a:solidFill>
                              <a:latin typeface="Cambria Math" panose="02040503050406030204" pitchFamily="18" charset="0"/>
                            </a:rPr>
                            <m:t>0</m:t>
                          </m:r>
                        </m:sub>
                      </m:sSub>
                      <m:r>
                        <a:rPr kumimoji="1" lang="en-US" altLang="ja-JP" sz="2000" b="0" i="1" smtClean="0">
                          <a:latin typeface="Cambria Math" panose="02040503050406030204" pitchFamily="18" charset="0"/>
                        </a:rPr>
                        <m:t>=</m:t>
                      </m:r>
                      <m:r>
                        <a:rPr kumimoji="1" lang="en-US" altLang="ja-JP" sz="2000" b="0" i="1" smtClean="0">
                          <a:solidFill>
                            <a:srgbClr val="FF0000"/>
                          </a:solidFill>
                          <a:latin typeface="Cambria Math" panose="02040503050406030204" pitchFamily="18" charset="0"/>
                        </a:rPr>
                        <m:t>𝑋</m:t>
                      </m:r>
                    </m:oMath>
                  </m:oMathPara>
                </a14:m>
                <a:endParaRPr kumimoji="1" lang="ja-JP" altLang="en-US" sz="2000" dirty="0">
                  <a:solidFill>
                    <a:srgbClr val="FF0000"/>
                  </a:solidFill>
                </a:endParaRPr>
              </a:p>
            </p:txBody>
          </p:sp>
        </mc:Choice>
        <mc:Fallback xmlns="">
          <p:sp>
            <p:nvSpPr>
              <p:cNvPr id="7" name="テキスト ボックス 6"/>
              <p:cNvSpPr txBox="1">
                <a:spLocks noRot="1" noChangeAspect="1" noMove="1" noResize="1" noEditPoints="1" noAdjustHandles="1" noChangeArrowheads="1" noChangeShapeType="1" noTextEdit="1"/>
              </p:cNvSpPr>
              <p:nvPr/>
            </p:nvSpPr>
            <p:spPr>
              <a:xfrm>
                <a:off x="6645151" y="4854937"/>
                <a:ext cx="795410" cy="307777"/>
              </a:xfrm>
              <a:prstGeom prst="rect">
                <a:avLst/>
              </a:prstGeom>
              <a:blipFill rotWithShape="0">
                <a:blip r:embed="rId5"/>
                <a:stretch>
                  <a:fillRect l="-6870" r="-6107" b="-15686"/>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9" name="テキスト ボックス 8"/>
              <p:cNvSpPr txBox="1"/>
              <p:nvPr/>
            </p:nvSpPr>
            <p:spPr>
              <a:xfrm>
                <a:off x="212942" y="5113871"/>
                <a:ext cx="8617907" cy="1532727"/>
              </a:xfrm>
              <a:prstGeom prst="rect">
                <a:avLst/>
              </a:prstGeom>
              <a:noFill/>
            </p:spPr>
            <p:txBody>
              <a:bodyPr wrap="square" rtlCol="0">
                <a:spAutoFit/>
              </a:bodyPr>
              <a:lstStyle/>
              <a:p>
                <a:pPr>
                  <a:lnSpc>
                    <a:spcPct val="130000"/>
                  </a:lnSpc>
                </a:pPr>
                <a:r>
                  <a:rPr lang="ja-JP" altLang="en-US" sz="2400" dirty="0" smtClean="0"/>
                  <a:t>を満たす対称行列 </a:t>
                </a:r>
                <a14:m>
                  <m:oMath xmlns:m="http://schemas.openxmlformats.org/officeDocument/2006/math">
                    <m:r>
                      <a:rPr lang="en-US" altLang="ja-JP" sz="2400" b="0" i="1" smtClean="0">
                        <a:solidFill>
                          <a:srgbClr val="FF0000"/>
                        </a:solidFill>
                        <a:latin typeface="Cambria Math" panose="02040503050406030204" pitchFamily="18" charset="0"/>
                      </a:rPr>
                      <m:t>𝑋</m:t>
                    </m:r>
                    <m:r>
                      <a:rPr lang="en-US" altLang="ja-JP" sz="2400" b="0" i="1" smtClean="0">
                        <a:latin typeface="Cambria Math" panose="02040503050406030204" pitchFamily="18" charset="0"/>
                      </a:rPr>
                      <m:t>&gt;0, </m:t>
                    </m:r>
                    <m:sSub>
                      <m:sSubPr>
                        <m:ctrlPr>
                          <a:rPr lang="en-US" altLang="ja-JP" sz="2400" b="0" i="1" smtClean="0">
                            <a:solidFill>
                              <a:srgbClr val="FF0000"/>
                            </a:solidFill>
                            <a:latin typeface="Cambria Math" charset="0"/>
                          </a:rPr>
                        </m:ctrlPr>
                      </m:sSubPr>
                      <m:e>
                        <m:r>
                          <a:rPr lang="en-US" altLang="ja-JP" sz="2400" b="0" i="1" smtClean="0">
                            <a:solidFill>
                              <a:srgbClr val="FF0000"/>
                            </a:solidFill>
                            <a:latin typeface="Cambria Math" panose="02040503050406030204" pitchFamily="18" charset="0"/>
                          </a:rPr>
                          <m:t>𝑌</m:t>
                        </m:r>
                      </m:e>
                      <m:sub>
                        <m:r>
                          <a:rPr lang="en-US" altLang="ja-JP" sz="2400" b="0" i="1" smtClean="0">
                            <a:solidFill>
                              <a:srgbClr val="FF0000"/>
                            </a:solidFill>
                            <a:latin typeface="Cambria Math" panose="02040503050406030204" pitchFamily="18" charset="0"/>
                          </a:rPr>
                          <m:t>𝑖</m:t>
                        </m:r>
                      </m:sub>
                    </m:sSub>
                    <m:r>
                      <a:rPr lang="en-US" altLang="ja-JP" sz="2400" b="0" i="1" smtClean="0">
                        <a:latin typeface="Cambria Math" panose="02040503050406030204" pitchFamily="18" charset="0"/>
                      </a:rPr>
                      <m:t>≥0, </m:t>
                    </m:r>
                    <m:r>
                      <a:rPr lang="en-US" altLang="ja-JP" sz="2400" b="0" i="1" smtClean="0">
                        <a:latin typeface="Cambria Math" panose="02040503050406030204" pitchFamily="18" charset="0"/>
                      </a:rPr>
                      <m:t>𝑖</m:t>
                    </m:r>
                    <m:r>
                      <a:rPr lang="en-US" altLang="ja-JP" sz="2400" b="0" i="1" smtClean="0">
                        <a:latin typeface="Cambria Math" panose="02040503050406030204" pitchFamily="18" charset="0"/>
                      </a:rPr>
                      <m:t>=0, 1, …, </m:t>
                    </m:r>
                    <m:r>
                      <a:rPr lang="en-US" altLang="ja-JP" sz="2400" b="0" i="1" smtClean="0">
                        <a:latin typeface="Cambria Math" panose="02040503050406030204" pitchFamily="18" charset="0"/>
                      </a:rPr>
                      <m:t>h</m:t>
                    </m:r>
                    <m:r>
                      <a:rPr lang="en-US" altLang="ja-JP" sz="2400" b="0" i="1" smtClean="0">
                        <a:latin typeface="Cambria Math" panose="02040503050406030204" pitchFamily="18" charset="0"/>
                      </a:rPr>
                      <m:t>−1</m:t>
                    </m:r>
                  </m:oMath>
                </a14:m>
                <a:r>
                  <a:rPr kumimoji="1" lang="ja-JP" altLang="en-US" sz="2400" dirty="0" smtClean="0"/>
                  <a:t> 及び行列 </a:t>
                </a:r>
                <a14:m>
                  <m:oMath xmlns:m="http://schemas.openxmlformats.org/officeDocument/2006/math">
                    <m:r>
                      <a:rPr kumimoji="1" lang="en-US" altLang="ja-JP" sz="2400" b="0" i="1" smtClean="0">
                        <a:solidFill>
                          <a:srgbClr val="FF0000"/>
                        </a:solidFill>
                        <a:latin typeface="Cambria Math" panose="02040503050406030204" pitchFamily="18" charset="0"/>
                      </a:rPr>
                      <m:t>𝑀</m:t>
                    </m:r>
                  </m:oMath>
                </a14:m>
                <a:r>
                  <a:rPr kumimoji="1" lang="ja-JP" altLang="en-US" sz="2400" dirty="0" smtClean="0"/>
                  <a:t> が存在することである．なお，安定化ゲインは </a:t>
                </a:r>
                <a14:m>
                  <m:oMath xmlns:m="http://schemas.openxmlformats.org/officeDocument/2006/math">
                    <m:r>
                      <a:rPr kumimoji="1" lang="en-US" altLang="ja-JP" sz="2400" b="0" i="1" smtClean="0">
                        <a:latin typeface="Cambria Math" panose="02040503050406030204" pitchFamily="18" charset="0"/>
                      </a:rPr>
                      <m:t>𝐾</m:t>
                    </m:r>
                    <m:r>
                      <a:rPr kumimoji="1" lang="en-US" altLang="ja-JP" sz="2400" b="0" i="1" smtClean="0">
                        <a:latin typeface="Cambria Math" panose="02040503050406030204" pitchFamily="18" charset="0"/>
                      </a:rPr>
                      <m:t>=</m:t>
                    </m:r>
                    <m:r>
                      <a:rPr kumimoji="1" lang="en-US" altLang="ja-JP" sz="2400" b="0" i="1" smtClean="0">
                        <a:latin typeface="Cambria Math" panose="02040503050406030204" pitchFamily="18" charset="0"/>
                      </a:rPr>
                      <m:t>𝑀</m:t>
                    </m:r>
                    <m:sSup>
                      <m:sSupPr>
                        <m:ctrlPr>
                          <a:rPr kumimoji="1" lang="en-US" altLang="ja-JP" sz="2400" b="0" i="1" smtClean="0">
                            <a:latin typeface="Cambria Math" charset="0"/>
                          </a:rPr>
                        </m:ctrlPr>
                      </m:sSupPr>
                      <m:e>
                        <m:r>
                          <a:rPr kumimoji="1" lang="en-US" altLang="ja-JP" sz="2400" b="0" i="1" smtClean="0">
                            <a:latin typeface="Cambria Math" panose="02040503050406030204" pitchFamily="18" charset="0"/>
                          </a:rPr>
                          <m:t>𝑋</m:t>
                        </m:r>
                      </m:e>
                      <m:sup>
                        <m:r>
                          <a:rPr kumimoji="1" lang="en-US" altLang="ja-JP" sz="2400" b="0" i="1" smtClean="0">
                            <a:latin typeface="Cambria Math" panose="02040503050406030204" pitchFamily="18" charset="0"/>
                          </a:rPr>
                          <m:t>−1</m:t>
                        </m:r>
                      </m:sup>
                    </m:sSup>
                  </m:oMath>
                </a14:m>
                <a:r>
                  <a:rPr kumimoji="1" lang="ja-JP" altLang="en-US" sz="2400" dirty="0" smtClean="0"/>
                  <a:t> により与えられる．</a:t>
                </a:r>
                <a:endParaRPr kumimoji="1" lang="ja-JP" altLang="en-US" sz="2400" dirty="0"/>
              </a:p>
            </p:txBody>
          </p:sp>
        </mc:Choice>
        <mc:Fallback xmlns="">
          <p:sp>
            <p:nvSpPr>
              <p:cNvPr id="9" name="テキスト ボックス 8"/>
              <p:cNvSpPr txBox="1">
                <a:spLocks noRot="1" noChangeAspect="1" noMove="1" noResize="1" noEditPoints="1" noAdjustHandles="1" noChangeArrowheads="1" noChangeShapeType="1" noTextEdit="1"/>
              </p:cNvSpPr>
              <p:nvPr/>
            </p:nvSpPr>
            <p:spPr>
              <a:xfrm>
                <a:off x="212942" y="5113871"/>
                <a:ext cx="8617907" cy="1532727"/>
              </a:xfrm>
              <a:prstGeom prst="rect">
                <a:avLst/>
              </a:prstGeom>
              <a:blipFill rotWithShape="0">
                <a:blip r:embed="rId10"/>
                <a:stretch>
                  <a:fillRect l="-1132" t="-398" r="-283" b="-3984"/>
                </a:stretch>
              </a:blipFill>
            </p:spPr>
            <p:txBody>
              <a:bodyPr/>
              <a:lstStyle/>
              <a:p>
                <a:r>
                  <a:rPr lang="ja-JP" altLang="en-US">
                    <a:noFill/>
                  </a:rPr>
                  <a:t> </a:t>
                </a:r>
              </a:p>
            </p:txBody>
          </p:sp>
        </mc:Fallback>
      </mc:AlternateContent>
      <p:sp>
        <p:nvSpPr>
          <p:cNvPr id="10" name="正方形/長方形 9"/>
          <p:cNvSpPr/>
          <p:nvPr/>
        </p:nvSpPr>
        <p:spPr>
          <a:xfrm>
            <a:off x="108000" y="108000"/>
            <a:ext cx="8928000" cy="6624000"/>
          </a:xfrm>
          <a:prstGeom prst="rect">
            <a:avLst/>
          </a:prstGeom>
          <a:noFill/>
          <a:ln w="571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スライド番号プレースホルダー 10"/>
          <p:cNvSpPr>
            <a:spLocks noGrp="1"/>
          </p:cNvSpPr>
          <p:nvPr>
            <p:ph type="sldNum" sz="quarter" idx="12"/>
          </p:nvPr>
        </p:nvSpPr>
        <p:spPr/>
        <p:txBody>
          <a:bodyPr/>
          <a:lstStyle/>
          <a:p>
            <a:fld id="{8C6ED81D-0F42-4F3B-95CB-FC91357ABC7F}" type="slidenum">
              <a:rPr kumimoji="1" lang="ja-JP" altLang="en-US" smtClean="0"/>
              <a:t>16</a:t>
            </a:fld>
            <a:endParaRPr kumimoji="1" lang="ja-JP" altLang="en-US"/>
          </a:p>
        </p:txBody>
      </p:sp>
    </p:spTree>
    <p:extLst>
      <p:ext uri="{BB962C8B-B14F-4D97-AF65-F5344CB8AC3E}">
        <p14:creationId xmlns:p14="http://schemas.microsoft.com/office/powerpoint/2010/main" val="13883121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180000"/>
            <a:ext cx="2501006" cy="646331"/>
          </a:xfrm>
          <a:prstGeom prst="rect">
            <a:avLst/>
          </a:prstGeom>
          <a:noFill/>
        </p:spPr>
        <p:txBody>
          <a:bodyPr wrap="none" rtlCol="0">
            <a:spAutoFit/>
          </a:bodyPr>
          <a:lstStyle/>
          <a:p>
            <a:r>
              <a:rPr kumimoji="1" lang="ja-JP" altLang="en-US" sz="3600" b="1" u="sng" dirty="0" smtClean="0"/>
              <a:t>発表の流れ</a:t>
            </a:r>
            <a:endParaRPr kumimoji="1" lang="ja-JP" altLang="en-US" sz="3600" b="1" u="sng" dirty="0"/>
          </a:p>
        </p:txBody>
      </p:sp>
      <p:sp>
        <p:nvSpPr>
          <p:cNvPr id="3" name="テキスト ボックス 2"/>
          <p:cNvSpPr txBox="1"/>
          <p:nvPr/>
        </p:nvSpPr>
        <p:spPr>
          <a:xfrm>
            <a:off x="613774" y="937641"/>
            <a:ext cx="1117614" cy="523220"/>
          </a:xfrm>
          <a:prstGeom prst="rect">
            <a:avLst/>
          </a:prstGeom>
          <a:noFill/>
        </p:spPr>
        <p:txBody>
          <a:bodyPr wrap="none" rtlCol="0">
            <a:spAutoFit/>
          </a:bodyPr>
          <a:lstStyle/>
          <a:p>
            <a:r>
              <a:rPr kumimoji="1" lang="ja-JP" altLang="en-US" sz="2800" b="1" dirty="0" smtClean="0">
                <a:solidFill>
                  <a:schemeClr val="bg2"/>
                </a:solidFill>
                <a:latin typeface="+mn-ea"/>
              </a:rPr>
              <a:t>◦ </a:t>
            </a:r>
            <a:r>
              <a:rPr lang="ja-JP" altLang="en-US" sz="2800" b="1" dirty="0">
                <a:solidFill>
                  <a:schemeClr val="bg2"/>
                </a:solidFill>
                <a:latin typeface="+mn-ea"/>
              </a:rPr>
              <a:t>背景</a:t>
            </a:r>
            <a:endParaRPr kumimoji="1" lang="ja-JP" altLang="en-US" sz="2800" b="1" dirty="0">
              <a:solidFill>
                <a:schemeClr val="bg2"/>
              </a:solidFill>
              <a:latin typeface="+mn-ea"/>
            </a:endParaRPr>
          </a:p>
        </p:txBody>
      </p:sp>
      <p:sp>
        <p:nvSpPr>
          <p:cNvPr id="5" name="テキスト ボックス 4"/>
          <p:cNvSpPr txBox="1"/>
          <p:nvPr/>
        </p:nvSpPr>
        <p:spPr>
          <a:xfrm>
            <a:off x="633810" y="3538705"/>
            <a:ext cx="6532558" cy="523220"/>
          </a:xfrm>
          <a:prstGeom prst="rect">
            <a:avLst/>
          </a:prstGeom>
          <a:noFill/>
        </p:spPr>
        <p:txBody>
          <a:bodyPr wrap="none" rtlCol="0">
            <a:spAutoFit/>
          </a:bodyPr>
          <a:lstStyle/>
          <a:p>
            <a:r>
              <a:rPr kumimoji="1" lang="ja-JP" altLang="en-US" sz="2800" b="1" dirty="0" smtClean="0">
                <a:solidFill>
                  <a:schemeClr val="bg2"/>
                </a:solidFill>
              </a:rPr>
              <a:t>◦ </a:t>
            </a:r>
            <a:r>
              <a:rPr kumimoji="1" lang="en-US" altLang="ja-JP" sz="2800" b="1" dirty="0" smtClean="0">
                <a:solidFill>
                  <a:schemeClr val="bg2"/>
                </a:solidFill>
              </a:rPr>
              <a:t>MB-NCS </a:t>
            </a:r>
            <a:r>
              <a:rPr kumimoji="1" lang="ja-JP" altLang="en-US" sz="2800" b="1" dirty="0" err="1" smtClean="0">
                <a:solidFill>
                  <a:schemeClr val="bg2"/>
                </a:solidFill>
              </a:rPr>
              <a:t>の乗</a:t>
            </a:r>
            <a:r>
              <a:rPr kumimoji="1" lang="ja-JP" altLang="en-US" sz="2800" b="1" dirty="0" smtClean="0">
                <a:solidFill>
                  <a:schemeClr val="bg2"/>
                </a:solidFill>
              </a:rPr>
              <a:t>法的雑音のもとでの安定性</a:t>
            </a:r>
            <a:endParaRPr kumimoji="1" lang="ja-JP" altLang="en-US" sz="2800" b="1" dirty="0">
              <a:solidFill>
                <a:schemeClr val="bg2"/>
              </a:solidFill>
            </a:endParaRPr>
          </a:p>
        </p:txBody>
      </p:sp>
      <p:sp>
        <p:nvSpPr>
          <p:cNvPr id="9" name="テキスト ボックス 8"/>
          <p:cNvSpPr txBox="1"/>
          <p:nvPr/>
        </p:nvSpPr>
        <p:spPr>
          <a:xfrm>
            <a:off x="633810" y="5110075"/>
            <a:ext cx="1443024" cy="523220"/>
          </a:xfrm>
          <a:prstGeom prst="rect">
            <a:avLst/>
          </a:prstGeom>
          <a:noFill/>
        </p:spPr>
        <p:txBody>
          <a:bodyPr wrap="none" rtlCol="0">
            <a:spAutoFit/>
          </a:bodyPr>
          <a:lstStyle/>
          <a:p>
            <a:r>
              <a:rPr kumimoji="1" lang="ja-JP" altLang="en-US" sz="2800" b="1" dirty="0" smtClean="0"/>
              <a:t>◦ 数値例</a:t>
            </a:r>
            <a:endParaRPr kumimoji="1" lang="ja-JP" altLang="en-US" sz="2800" b="1" dirty="0"/>
          </a:p>
        </p:txBody>
      </p:sp>
      <p:sp>
        <p:nvSpPr>
          <p:cNvPr id="10" name="テキスト ボックス 9"/>
          <p:cNvSpPr txBox="1"/>
          <p:nvPr/>
        </p:nvSpPr>
        <p:spPr>
          <a:xfrm>
            <a:off x="633810" y="5895761"/>
            <a:ext cx="1088760" cy="523220"/>
          </a:xfrm>
          <a:prstGeom prst="rect">
            <a:avLst/>
          </a:prstGeom>
          <a:noFill/>
        </p:spPr>
        <p:txBody>
          <a:bodyPr wrap="none" rtlCol="0">
            <a:spAutoFit/>
          </a:bodyPr>
          <a:lstStyle/>
          <a:p>
            <a:r>
              <a:rPr kumimoji="1" lang="ja-JP" altLang="en-US" sz="2800" b="1" dirty="0" smtClean="0">
                <a:solidFill>
                  <a:schemeClr val="bg2"/>
                </a:solidFill>
              </a:rPr>
              <a:t>◦ </a:t>
            </a:r>
            <a:r>
              <a:rPr lang="ja-JP" altLang="en-US" sz="2800" b="1" dirty="0">
                <a:solidFill>
                  <a:schemeClr val="bg2"/>
                </a:solidFill>
              </a:rPr>
              <a:t>結論</a:t>
            </a:r>
            <a:endParaRPr kumimoji="1" lang="ja-JP" altLang="en-US" sz="2800" b="1" dirty="0">
              <a:solidFill>
                <a:schemeClr val="bg2"/>
              </a:solidFill>
            </a:endParaRPr>
          </a:p>
        </p:txBody>
      </p:sp>
      <p:grpSp>
        <p:nvGrpSpPr>
          <p:cNvPr id="12" name="グループ化 11"/>
          <p:cNvGrpSpPr/>
          <p:nvPr/>
        </p:nvGrpSpPr>
        <p:grpSpPr>
          <a:xfrm>
            <a:off x="613774" y="1723326"/>
            <a:ext cx="6836472" cy="1552914"/>
            <a:chOff x="613774" y="1559561"/>
            <a:chExt cx="6836472" cy="1552914"/>
          </a:xfrm>
        </p:grpSpPr>
        <p:sp>
          <p:nvSpPr>
            <p:cNvPr id="4" name="テキスト ボックス 3"/>
            <p:cNvSpPr txBox="1"/>
            <p:nvPr/>
          </p:nvSpPr>
          <p:spPr>
            <a:xfrm>
              <a:off x="613774" y="1559561"/>
              <a:ext cx="1810111" cy="523220"/>
            </a:xfrm>
            <a:prstGeom prst="rect">
              <a:avLst/>
            </a:prstGeom>
            <a:noFill/>
          </p:spPr>
          <p:txBody>
            <a:bodyPr wrap="none" rtlCol="0">
              <a:spAutoFit/>
            </a:bodyPr>
            <a:lstStyle/>
            <a:p>
              <a:r>
                <a:rPr kumimoji="1" lang="ja-JP" altLang="en-US" sz="2800" b="1" dirty="0" smtClean="0">
                  <a:solidFill>
                    <a:schemeClr val="bg2"/>
                  </a:solidFill>
                </a:rPr>
                <a:t>◦ </a:t>
              </a:r>
              <a:r>
                <a:rPr lang="ja-JP" altLang="en-US" sz="2800" b="1" dirty="0" smtClean="0">
                  <a:solidFill>
                    <a:schemeClr val="bg2"/>
                  </a:solidFill>
                </a:rPr>
                <a:t>問題設定</a:t>
              </a:r>
              <a:endParaRPr kumimoji="1" lang="ja-JP" altLang="en-US" sz="2800" b="1" dirty="0">
                <a:solidFill>
                  <a:schemeClr val="bg2"/>
                </a:solidFill>
              </a:endParaRPr>
            </a:p>
          </p:txBody>
        </p:sp>
        <p:sp>
          <p:nvSpPr>
            <p:cNvPr id="6" name="テキスト ボックス 5"/>
            <p:cNvSpPr txBox="1"/>
            <p:nvPr/>
          </p:nvSpPr>
          <p:spPr>
            <a:xfrm>
              <a:off x="830036" y="2135963"/>
              <a:ext cx="6620210" cy="461665"/>
            </a:xfrm>
            <a:prstGeom prst="rect">
              <a:avLst/>
            </a:prstGeom>
            <a:noFill/>
          </p:spPr>
          <p:txBody>
            <a:bodyPr wrap="none" rtlCol="0">
              <a:spAutoFit/>
            </a:bodyPr>
            <a:lstStyle/>
            <a:p>
              <a:r>
                <a:rPr kumimoji="1" lang="en-US" altLang="ja-JP" sz="2400" dirty="0" smtClean="0">
                  <a:solidFill>
                    <a:schemeClr val="bg2"/>
                  </a:solidFill>
                </a:rPr>
                <a:t>Model Based Networked Control Systems (MB-NCS)</a:t>
              </a:r>
              <a:endParaRPr kumimoji="1" lang="ja-JP" altLang="en-US" sz="2400" dirty="0">
                <a:solidFill>
                  <a:schemeClr val="bg2"/>
                </a:solidFill>
              </a:endParaRPr>
            </a:p>
          </p:txBody>
        </p:sp>
        <p:sp>
          <p:nvSpPr>
            <p:cNvPr id="7" name="テキスト ボックス 6"/>
            <p:cNvSpPr txBox="1"/>
            <p:nvPr/>
          </p:nvSpPr>
          <p:spPr>
            <a:xfrm>
              <a:off x="830036" y="2650810"/>
              <a:ext cx="1723549" cy="461665"/>
            </a:xfrm>
            <a:prstGeom prst="rect">
              <a:avLst/>
            </a:prstGeom>
            <a:noFill/>
          </p:spPr>
          <p:txBody>
            <a:bodyPr wrap="none" rtlCol="0">
              <a:spAutoFit/>
            </a:bodyPr>
            <a:lstStyle/>
            <a:p>
              <a:r>
                <a:rPr lang="ja-JP" altLang="en-US" sz="2400" dirty="0" smtClean="0">
                  <a:solidFill>
                    <a:schemeClr val="bg2"/>
                  </a:solidFill>
                </a:rPr>
                <a:t>乗法的</a:t>
              </a:r>
              <a:r>
                <a:rPr lang="ja-JP" altLang="en-US" sz="2400" dirty="0">
                  <a:solidFill>
                    <a:schemeClr val="bg2"/>
                  </a:solidFill>
                </a:rPr>
                <a:t>雑音</a:t>
              </a:r>
              <a:endParaRPr kumimoji="1" lang="ja-JP" altLang="en-US" sz="2400" dirty="0">
                <a:solidFill>
                  <a:schemeClr val="bg2"/>
                </a:solidFill>
              </a:endParaRPr>
            </a:p>
          </p:txBody>
        </p:sp>
      </p:grpSp>
      <p:sp>
        <p:nvSpPr>
          <p:cNvPr id="15" name="テキスト ボックス 14"/>
          <p:cNvSpPr txBox="1"/>
          <p:nvPr/>
        </p:nvSpPr>
        <p:spPr>
          <a:xfrm>
            <a:off x="633810" y="4324390"/>
            <a:ext cx="6532558" cy="523220"/>
          </a:xfrm>
          <a:prstGeom prst="rect">
            <a:avLst/>
          </a:prstGeom>
          <a:noFill/>
        </p:spPr>
        <p:txBody>
          <a:bodyPr wrap="none" rtlCol="0">
            <a:spAutoFit/>
          </a:bodyPr>
          <a:lstStyle/>
          <a:p>
            <a:r>
              <a:rPr kumimoji="1" lang="ja-JP" altLang="en-US" sz="2800" b="1" dirty="0" smtClean="0">
                <a:solidFill>
                  <a:schemeClr val="bg2"/>
                </a:solidFill>
              </a:rPr>
              <a:t>◦ </a:t>
            </a:r>
            <a:r>
              <a:rPr kumimoji="1" lang="en-US" altLang="ja-JP" sz="2800" b="1" dirty="0" smtClean="0">
                <a:solidFill>
                  <a:schemeClr val="bg2"/>
                </a:solidFill>
              </a:rPr>
              <a:t>MB-NCS </a:t>
            </a:r>
            <a:r>
              <a:rPr kumimoji="1" lang="ja-JP" altLang="en-US" sz="2800" b="1" dirty="0" err="1" smtClean="0">
                <a:solidFill>
                  <a:schemeClr val="bg2"/>
                </a:solidFill>
              </a:rPr>
              <a:t>の乗</a:t>
            </a:r>
            <a:r>
              <a:rPr kumimoji="1" lang="ja-JP" altLang="en-US" sz="2800" b="1" dirty="0" smtClean="0">
                <a:solidFill>
                  <a:schemeClr val="bg2"/>
                </a:solidFill>
              </a:rPr>
              <a:t>法的雑音のもとでの安定化</a:t>
            </a:r>
            <a:endParaRPr kumimoji="1" lang="ja-JP" altLang="en-US" sz="2800" b="1" dirty="0">
              <a:solidFill>
                <a:schemeClr val="bg2"/>
              </a:solidFill>
            </a:endParaRPr>
          </a:p>
        </p:txBody>
      </p:sp>
      <p:sp>
        <p:nvSpPr>
          <p:cNvPr id="8" name="スライド番号プレースホルダー 7"/>
          <p:cNvSpPr>
            <a:spLocks noGrp="1"/>
          </p:cNvSpPr>
          <p:nvPr>
            <p:ph type="sldNum" sz="quarter" idx="12"/>
          </p:nvPr>
        </p:nvSpPr>
        <p:spPr/>
        <p:txBody>
          <a:bodyPr/>
          <a:lstStyle/>
          <a:p>
            <a:fld id="{F70A3C22-C9DF-4DB7-9348-79C01CFB5760}" type="slidenum">
              <a:rPr kumimoji="1" lang="ja-JP" altLang="en-US" smtClean="0"/>
              <a:t>17</a:t>
            </a:fld>
            <a:endParaRPr kumimoji="1" lang="ja-JP" altLang="en-US"/>
          </a:p>
        </p:txBody>
      </p:sp>
    </p:spTree>
    <p:extLst>
      <p:ext uri="{BB962C8B-B14F-4D97-AF65-F5344CB8AC3E}">
        <p14:creationId xmlns:p14="http://schemas.microsoft.com/office/powerpoint/2010/main" val="4796933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p:cNvPicPr>
            <a:picLocks noChangeAspect="1"/>
          </p:cNvPicPr>
          <p:nvPr/>
        </p:nvPicPr>
        <p:blipFill rotWithShape="1">
          <a:blip r:embed="rId2">
            <a:extLst>
              <a:ext uri="{28A0092B-C50C-407E-A947-70E740481C1C}">
                <a14:useLocalDpi xmlns:a14="http://schemas.microsoft.com/office/drawing/2010/main" val="0"/>
              </a:ext>
            </a:extLst>
          </a:blip>
          <a:srcRect r="8965"/>
          <a:stretch/>
        </p:blipFill>
        <p:spPr>
          <a:xfrm>
            <a:off x="5544289" y="60340"/>
            <a:ext cx="3546309" cy="6797660"/>
          </a:xfrm>
          <a:prstGeom prst="rect">
            <a:avLst/>
          </a:prstGeom>
        </p:spPr>
      </p:pic>
      <p:sp>
        <p:nvSpPr>
          <p:cNvPr id="2" name="テキスト ボックス 1"/>
          <p:cNvSpPr txBox="1"/>
          <p:nvPr/>
        </p:nvSpPr>
        <p:spPr>
          <a:xfrm>
            <a:off x="180000" y="180000"/>
            <a:ext cx="1008609" cy="584775"/>
          </a:xfrm>
          <a:prstGeom prst="rect">
            <a:avLst/>
          </a:prstGeom>
          <a:noFill/>
        </p:spPr>
        <p:txBody>
          <a:bodyPr wrap="none" rtlCol="0">
            <a:spAutoFit/>
          </a:bodyPr>
          <a:lstStyle/>
          <a:p>
            <a:r>
              <a:rPr lang="ja-JP" altLang="en-US" sz="3200" b="1" u="sng" dirty="0"/>
              <a:t>設定</a:t>
            </a:r>
            <a:endParaRPr kumimoji="1" lang="ja-JP" altLang="en-US" sz="3200" b="1" u="sng" dirty="0"/>
          </a:p>
        </p:txBody>
      </p:sp>
      <mc:AlternateContent xmlns:mc="http://schemas.openxmlformats.org/markup-compatibility/2006" xmlns:a14="http://schemas.microsoft.com/office/drawing/2010/main">
        <mc:Choice Requires="a14">
          <p:sp>
            <p:nvSpPr>
              <p:cNvPr id="3" name="テキスト ボックス 2"/>
              <p:cNvSpPr txBox="1"/>
              <p:nvPr/>
            </p:nvSpPr>
            <p:spPr>
              <a:xfrm>
                <a:off x="277852" y="854729"/>
                <a:ext cx="4482189" cy="54777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acc>
                        <m:accPr>
                          <m:chr m:val="̂"/>
                          <m:ctrlPr>
                            <a:rPr kumimoji="1" lang="en-US" altLang="ja-JP" sz="2000" b="0" i="1" smtClean="0">
                              <a:latin typeface="Cambria Math" charset="0"/>
                            </a:rPr>
                          </m:ctrlPr>
                        </m:accPr>
                        <m:e>
                          <m:r>
                            <a:rPr kumimoji="1" lang="en-US" altLang="ja-JP" sz="2000" b="0" i="1" smtClean="0">
                              <a:latin typeface="Cambria Math" panose="02040503050406030204" pitchFamily="18" charset="0"/>
                            </a:rPr>
                            <m:t>𝐴</m:t>
                          </m:r>
                        </m:e>
                      </m:acc>
                      <m:r>
                        <a:rPr kumimoji="1" lang="en-US" altLang="ja-JP" sz="2000" b="0" i="1" smtClean="0">
                          <a:latin typeface="Cambria Math" panose="02040503050406030204" pitchFamily="18" charset="0"/>
                        </a:rPr>
                        <m:t>=</m:t>
                      </m:r>
                      <m:d>
                        <m:dPr>
                          <m:begChr m:val="["/>
                          <m:endChr m:val="]"/>
                          <m:ctrlPr>
                            <a:rPr kumimoji="1" lang="en-US" altLang="ja-JP" sz="2000" b="0" i="1" smtClean="0">
                              <a:latin typeface="Cambria Math" charset="0"/>
                            </a:rPr>
                          </m:ctrlPr>
                        </m:dPr>
                        <m:e>
                          <m:m>
                            <m:mPr>
                              <m:mcs>
                                <m:mc>
                                  <m:mcPr>
                                    <m:count m:val="2"/>
                                    <m:mcJc m:val="center"/>
                                  </m:mcPr>
                                </m:mc>
                              </m:mcs>
                              <m:ctrlPr>
                                <a:rPr kumimoji="1" lang="en-US" altLang="ja-JP" sz="2000" b="0" i="1" smtClean="0">
                                  <a:latin typeface="Cambria Math" charset="0"/>
                                </a:rPr>
                              </m:ctrlPr>
                            </m:mPr>
                            <m:mr>
                              <m:e>
                                <m:r>
                                  <m:rPr>
                                    <m:brk m:alnAt="7"/>
                                  </m:rPr>
                                  <a:rPr kumimoji="1" lang="en-US" altLang="ja-JP" sz="2000" b="0" i="1" smtClean="0">
                                    <a:latin typeface="Cambria Math" panose="02040503050406030204" pitchFamily="18" charset="0"/>
                                  </a:rPr>
                                  <m:t>1</m:t>
                                </m:r>
                                <m:r>
                                  <a:rPr kumimoji="1" lang="en-US" altLang="ja-JP" sz="2000" b="0" i="1" smtClean="0">
                                    <a:latin typeface="Cambria Math" panose="02040503050406030204" pitchFamily="18" charset="0"/>
                                  </a:rPr>
                                  <m:t>.5</m:t>
                                </m:r>
                              </m:e>
                              <m:e>
                                <m:r>
                                  <a:rPr kumimoji="1" lang="en-US" altLang="ja-JP" sz="2000" b="0" i="1" smtClean="0">
                                    <a:latin typeface="Cambria Math" panose="02040503050406030204" pitchFamily="18" charset="0"/>
                                  </a:rPr>
                                  <m:t>0</m:t>
                                </m:r>
                              </m:e>
                            </m:mr>
                            <m:mr>
                              <m:e>
                                <m:r>
                                  <a:rPr kumimoji="1" lang="en-US" altLang="ja-JP" sz="2000" b="0" i="1" smtClean="0">
                                    <a:latin typeface="Cambria Math" panose="02040503050406030204" pitchFamily="18" charset="0"/>
                                  </a:rPr>
                                  <m:t>1</m:t>
                                </m:r>
                              </m:e>
                              <m:e>
                                <m:r>
                                  <a:rPr kumimoji="1" lang="en-US" altLang="ja-JP" sz="2000" b="0" i="1" smtClean="0">
                                    <a:latin typeface="Cambria Math" panose="02040503050406030204" pitchFamily="18" charset="0"/>
                                  </a:rPr>
                                  <m:t>0.5</m:t>
                                </m:r>
                              </m:e>
                            </m:mr>
                          </m:m>
                        </m:e>
                      </m:d>
                      <m:r>
                        <a:rPr kumimoji="1" lang="en-US" altLang="ja-JP" sz="2000" b="0" i="1" smtClean="0">
                          <a:latin typeface="Cambria Math" panose="02040503050406030204" pitchFamily="18" charset="0"/>
                        </a:rPr>
                        <m:t>,  </m:t>
                      </m:r>
                      <m:acc>
                        <m:accPr>
                          <m:chr m:val="̂"/>
                          <m:ctrlPr>
                            <a:rPr kumimoji="1" lang="en-US" altLang="ja-JP" sz="2000" b="0" i="1" smtClean="0">
                              <a:latin typeface="Cambria Math" charset="0"/>
                            </a:rPr>
                          </m:ctrlPr>
                        </m:accPr>
                        <m:e>
                          <m:r>
                            <a:rPr kumimoji="1" lang="en-US" altLang="ja-JP" sz="2000" b="0" i="1" smtClean="0">
                              <a:latin typeface="Cambria Math" panose="02040503050406030204" pitchFamily="18" charset="0"/>
                            </a:rPr>
                            <m:t>𝐵</m:t>
                          </m:r>
                        </m:e>
                      </m:acc>
                      <m:r>
                        <a:rPr kumimoji="1" lang="en-US" altLang="ja-JP" sz="2000" b="0" i="1" smtClean="0">
                          <a:latin typeface="Cambria Math" panose="02040503050406030204" pitchFamily="18" charset="0"/>
                        </a:rPr>
                        <m:t>=</m:t>
                      </m:r>
                      <m:d>
                        <m:dPr>
                          <m:begChr m:val="["/>
                          <m:endChr m:val="]"/>
                          <m:ctrlPr>
                            <a:rPr kumimoji="1" lang="en-US" altLang="ja-JP" sz="2000" b="0" i="1" smtClean="0">
                              <a:latin typeface="Cambria Math" charset="0"/>
                            </a:rPr>
                          </m:ctrlPr>
                        </m:dPr>
                        <m:e>
                          <m:m>
                            <m:mPr>
                              <m:mcs>
                                <m:mc>
                                  <m:mcPr>
                                    <m:count m:val="1"/>
                                    <m:mcJc m:val="center"/>
                                  </m:mcPr>
                                </m:mc>
                              </m:mcs>
                              <m:ctrlPr>
                                <a:rPr kumimoji="1" lang="en-US" altLang="ja-JP" sz="2000" b="0" i="1" smtClean="0">
                                  <a:latin typeface="Cambria Math" charset="0"/>
                                </a:rPr>
                              </m:ctrlPr>
                            </m:mPr>
                            <m:mr>
                              <m:e>
                                <m:r>
                                  <m:rPr>
                                    <m:brk m:alnAt="7"/>
                                  </m:rPr>
                                  <a:rPr kumimoji="1" lang="en-US" altLang="ja-JP" sz="2000" b="0" i="1" smtClean="0">
                                    <a:latin typeface="Cambria Math" panose="02040503050406030204" pitchFamily="18" charset="0"/>
                                  </a:rPr>
                                  <m:t>1</m:t>
                                </m:r>
                              </m:e>
                            </m:mr>
                            <m:mr>
                              <m:e>
                                <m:r>
                                  <a:rPr kumimoji="1" lang="en-US" altLang="ja-JP" sz="2000" b="0" i="1" smtClean="0">
                                    <a:latin typeface="Cambria Math" panose="02040503050406030204" pitchFamily="18" charset="0"/>
                                  </a:rPr>
                                  <m:t>0</m:t>
                                </m:r>
                              </m:e>
                            </m:mr>
                          </m:m>
                        </m:e>
                      </m:d>
                      <m:r>
                        <a:rPr kumimoji="1" lang="en-US" altLang="ja-JP" sz="2000" b="0" i="1" smtClean="0">
                          <a:latin typeface="Cambria Math" panose="02040503050406030204" pitchFamily="18" charset="0"/>
                        </a:rPr>
                        <m:t>,  </m:t>
                      </m:r>
                      <m:r>
                        <a:rPr lang="en-US" altLang="ja-JP" sz="2000" i="1">
                          <a:latin typeface="Cambria Math" panose="02040503050406030204" pitchFamily="18" charset="0"/>
                        </a:rPr>
                        <m:t>h</m:t>
                      </m:r>
                      <m:r>
                        <a:rPr lang="en-US" altLang="ja-JP" sz="2000" i="1">
                          <a:latin typeface="Cambria Math" panose="02040503050406030204" pitchFamily="18" charset="0"/>
                        </a:rPr>
                        <m:t>=5,</m:t>
                      </m:r>
                    </m:oMath>
                  </m:oMathPara>
                </a14:m>
                <a:endParaRPr kumimoji="1" lang="ja-JP" altLang="en-US" sz="2000" dirty="0"/>
              </a:p>
            </p:txBody>
          </p:sp>
        </mc:Choice>
        <mc:Fallback xmlns="">
          <p:sp>
            <p:nvSpPr>
              <p:cNvPr id="3" name="テキスト ボックス 2"/>
              <p:cNvSpPr txBox="1">
                <a:spLocks noRot="1" noChangeAspect="1" noMove="1" noResize="1" noEditPoints="1" noAdjustHandles="1" noChangeArrowheads="1" noChangeShapeType="1" noTextEdit="1"/>
              </p:cNvSpPr>
              <p:nvPr/>
            </p:nvSpPr>
            <p:spPr>
              <a:xfrm>
                <a:off x="277852" y="854729"/>
                <a:ext cx="4482189" cy="547779"/>
              </a:xfrm>
              <a:prstGeom prst="rect">
                <a:avLst/>
              </a:prstGeom>
              <a:blipFill rotWithShape="0">
                <a:blip r:embed="rId3"/>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4" name="テキスト ボックス 3"/>
              <p:cNvSpPr txBox="1"/>
              <p:nvPr/>
            </p:nvSpPr>
            <p:spPr>
              <a:xfrm>
                <a:off x="180000" y="1678993"/>
                <a:ext cx="5364289" cy="54777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sz="2000" b="0" i="1" smtClean="0">
                              <a:latin typeface="Cambria Math" charset="0"/>
                            </a:rPr>
                          </m:ctrlPr>
                        </m:sSubPr>
                        <m:e>
                          <m:r>
                            <a:rPr kumimoji="1" lang="en-US" altLang="ja-JP" sz="2000" b="0" i="1" smtClean="0">
                              <a:latin typeface="Cambria Math" panose="02040503050406030204" pitchFamily="18" charset="0"/>
                            </a:rPr>
                            <m:t>𝐴</m:t>
                          </m:r>
                        </m:e>
                        <m:sub>
                          <m:r>
                            <a:rPr kumimoji="1" lang="en-US" altLang="ja-JP" sz="2000" b="0" i="1" smtClean="0">
                              <a:latin typeface="Cambria Math" panose="02040503050406030204" pitchFamily="18" charset="0"/>
                            </a:rPr>
                            <m:t>1</m:t>
                          </m:r>
                        </m:sub>
                      </m:sSub>
                      <m:r>
                        <a:rPr kumimoji="1" lang="en-US" altLang="ja-JP" sz="2000" b="0" i="1" smtClean="0">
                          <a:latin typeface="Cambria Math" panose="02040503050406030204" pitchFamily="18" charset="0"/>
                        </a:rPr>
                        <m:t>=</m:t>
                      </m:r>
                      <m:d>
                        <m:dPr>
                          <m:begChr m:val="["/>
                          <m:endChr m:val="]"/>
                          <m:ctrlPr>
                            <a:rPr kumimoji="1" lang="en-US" altLang="ja-JP" sz="2000" b="0" i="1" smtClean="0">
                              <a:latin typeface="Cambria Math" charset="0"/>
                            </a:rPr>
                          </m:ctrlPr>
                        </m:dPr>
                        <m:e>
                          <m:m>
                            <m:mPr>
                              <m:mcs>
                                <m:mc>
                                  <m:mcPr>
                                    <m:count m:val="2"/>
                                    <m:mcJc m:val="center"/>
                                  </m:mcPr>
                                </m:mc>
                              </m:mcs>
                              <m:ctrlPr>
                                <a:rPr kumimoji="1" lang="en-US" altLang="ja-JP" sz="2000" b="0" i="1" smtClean="0">
                                  <a:latin typeface="Cambria Math" charset="0"/>
                                </a:rPr>
                              </m:ctrlPr>
                            </m:mPr>
                            <m:mr>
                              <m:e>
                                <m:r>
                                  <m:rPr>
                                    <m:brk m:alnAt="7"/>
                                  </m:rPr>
                                  <a:rPr kumimoji="1" lang="en-US" altLang="ja-JP" sz="2000" b="0" i="1" smtClean="0">
                                    <a:latin typeface="Cambria Math" panose="02040503050406030204" pitchFamily="18" charset="0"/>
                                  </a:rPr>
                                  <m:t>1</m:t>
                                </m:r>
                              </m:e>
                              <m:e>
                                <m:r>
                                  <a:rPr kumimoji="1" lang="en-US" altLang="ja-JP" sz="2000" b="0" i="1" smtClean="0">
                                    <a:latin typeface="Cambria Math" panose="02040503050406030204" pitchFamily="18" charset="0"/>
                                  </a:rPr>
                                  <m:t>0</m:t>
                                </m:r>
                              </m:e>
                            </m:mr>
                            <m:mr>
                              <m:e>
                                <m:r>
                                  <a:rPr kumimoji="1" lang="en-US" altLang="ja-JP" sz="2000" b="0" i="1" smtClean="0">
                                    <a:latin typeface="Cambria Math" panose="02040503050406030204" pitchFamily="18" charset="0"/>
                                  </a:rPr>
                                  <m:t>0</m:t>
                                </m:r>
                              </m:e>
                              <m:e>
                                <m:r>
                                  <a:rPr kumimoji="1" lang="en-US" altLang="ja-JP" sz="2000" b="0" i="1" smtClean="0">
                                    <a:latin typeface="Cambria Math" panose="02040503050406030204" pitchFamily="18" charset="0"/>
                                  </a:rPr>
                                  <m:t>0</m:t>
                                </m:r>
                              </m:e>
                            </m:mr>
                          </m:m>
                        </m:e>
                      </m:d>
                      <m:r>
                        <a:rPr kumimoji="1" lang="en-US" altLang="ja-JP" sz="2000" b="0" i="1" smtClean="0">
                          <a:latin typeface="Cambria Math" panose="02040503050406030204" pitchFamily="18" charset="0"/>
                        </a:rPr>
                        <m:t>,  </m:t>
                      </m:r>
                      <m:sSub>
                        <m:sSubPr>
                          <m:ctrlPr>
                            <a:rPr kumimoji="1" lang="en-US" altLang="ja-JP" sz="2000" b="0" i="1" smtClean="0">
                              <a:latin typeface="Cambria Math" charset="0"/>
                            </a:rPr>
                          </m:ctrlPr>
                        </m:sSubPr>
                        <m:e>
                          <m:r>
                            <a:rPr kumimoji="1" lang="en-US" altLang="ja-JP" sz="2000" b="0" i="1" smtClean="0">
                              <a:latin typeface="Cambria Math" panose="02040503050406030204" pitchFamily="18" charset="0"/>
                            </a:rPr>
                            <m:t>𝐴</m:t>
                          </m:r>
                        </m:e>
                        <m:sub>
                          <m:r>
                            <a:rPr kumimoji="1" lang="en-US" altLang="ja-JP" sz="2000" b="0" i="1" smtClean="0">
                              <a:latin typeface="Cambria Math" panose="02040503050406030204" pitchFamily="18" charset="0"/>
                            </a:rPr>
                            <m:t>2</m:t>
                          </m:r>
                        </m:sub>
                      </m:sSub>
                      <m:r>
                        <a:rPr kumimoji="1" lang="en-US" altLang="ja-JP" sz="2000" b="0" i="1" smtClean="0">
                          <a:latin typeface="Cambria Math" panose="02040503050406030204" pitchFamily="18" charset="0"/>
                        </a:rPr>
                        <m:t>=</m:t>
                      </m:r>
                      <m:d>
                        <m:dPr>
                          <m:begChr m:val="["/>
                          <m:endChr m:val="]"/>
                          <m:ctrlPr>
                            <a:rPr lang="en-US" altLang="ja-JP" sz="2000" i="1">
                              <a:latin typeface="Cambria Math" charset="0"/>
                            </a:rPr>
                          </m:ctrlPr>
                        </m:dPr>
                        <m:e>
                          <m:m>
                            <m:mPr>
                              <m:mcs>
                                <m:mc>
                                  <m:mcPr>
                                    <m:count m:val="2"/>
                                    <m:mcJc m:val="center"/>
                                  </m:mcPr>
                                </m:mc>
                              </m:mcs>
                              <m:ctrlPr>
                                <a:rPr lang="en-US" altLang="ja-JP" sz="2000" i="1">
                                  <a:latin typeface="Cambria Math" charset="0"/>
                                </a:rPr>
                              </m:ctrlPr>
                            </m:mPr>
                            <m:mr>
                              <m:e>
                                <m:r>
                                  <m:rPr>
                                    <m:brk m:alnAt="7"/>
                                  </m:rPr>
                                  <a:rPr lang="en-US" altLang="ja-JP" sz="2000" b="0" i="1" smtClean="0">
                                    <a:latin typeface="Cambria Math" panose="02040503050406030204" pitchFamily="18" charset="0"/>
                                  </a:rPr>
                                  <m:t>0</m:t>
                                </m:r>
                              </m:e>
                              <m:e>
                                <m:r>
                                  <a:rPr lang="en-US" altLang="ja-JP" sz="2000" i="1">
                                    <a:latin typeface="Cambria Math" panose="02040503050406030204" pitchFamily="18" charset="0"/>
                                  </a:rPr>
                                  <m:t>0</m:t>
                                </m:r>
                              </m:e>
                            </m:mr>
                            <m:mr>
                              <m:e>
                                <m:r>
                                  <a:rPr lang="en-US" altLang="ja-JP" sz="2000" i="1">
                                    <a:latin typeface="Cambria Math" panose="02040503050406030204" pitchFamily="18" charset="0"/>
                                  </a:rPr>
                                  <m:t>0</m:t>
                                </m:r>
                              </m:e>
                              <m:e>
                                <m:r>
                                  <a:rPr lang="en-US" altLang="ja-JP" sz="2000" b="0" i="1" smtClean="0">
                                    <a:latin typeface="Cambria Math" panose="02040503050406030204" pitchFamily="18" charset="0"/>
                                  </a:rPr>
                                  <m:t>1</m:t>
                                </m:r>
                              </m:e>
                            </m:mr>
                          </m:m>
                        </m:e>
                      </m:d>
                      <m:r>
                        <a:rPr lang="en-US" altLang="ja-JP" sz="2000" b="0" i="1" smtClean="0">
                          <a:latin typeface="Cambria Math" panose="02040503050406030204" pitchFamily="18" charset="0"/>
                        </a:rPr>
                        <m:t>,  </m:t>
                      </m:r>
                      <m:sSubSup>
                        <m:sSubSupPr>
                          <m:ctrlPr>
                            <a:rPr kumimoji="1" lang="en-US" altLang="ja-JP" sz="2000" b="0" i="1" smtClean="0">
                              <a:latin typeface="Cambria Math" charset="0"/>
                            </a:rPr>
                          </m:ctrlPr>
                        </m:sSubSupPr>
                        <m:e>
                          <m:r>
                            <a:rPr kumimoji="1" lang="en-US" altLang="ja-JP" sz="2000" b="0" i="1" smtClean="0">
                              <a:latin typeface="Cambria Math" panose="02040503050406030204" pitchFamily="18" charset="0"/>
                            </a:rPr>
                            <m:t>𝜎</m:t>
                          </m:r>
                        </m:e>
                        <m:sub>
                          <m:r>
                            <a:rPr kumimoji="1" lang="en-US" altLang="ja-JP" sz="2000" b="0" i="1" smtClean="0">
                              <a:latin typeface="Cambria Math" panose="02040503050406030204" pitchFamily="18" charset="0"/>
                            </a:rPr>
                            <m:t>𝑎</m:t>
                          </m:r>
                          <m:r>
                            <a:rPr kumimoji="1" lang="en-US" altLang="ja-JP" sz="2000" b="0" i="1" smtClean="0">
                              <a:latin typeface="Cambria Math" panose="02040503050406030204" pitchFamily="18" charset="0"/>
                            </a:rPr>
                            <m:t>,</m:t>
                          </m:r>
                          <m:r>
                            <a:rPr kumimoji="1" lang="en-US" altLang="ja-JP" sz="2000" b="0" i="1" smtClean="0">
                              <a:latin typeface="Cambria Math" panose="02040503050406030204" pitchFamily="18" charset="0"/>
                            </a:rPr>
                            <m:t>𝑟</m:t>
                          </m:r>
                        </m:sub>
                        <m:sup>
                          <m:r>
                            <a:rPr kumimoji="1" lang="en-US" altLang="ja-JP" sz="2000" b="0" i="1" smtClean="0">
                              <a:latin typeface="Cambria Math" panose="02040503050406030204" pitchFamily="18" charset="0"/>
                            </a:rPr>
                            <m:t>2</m:t>
                          </m:r>
                        </m:sup>
                      </m:sSubSup>
                      <m:r>
                        <a:rPr kumimoji="1" lang="en-US" altLang="ja-JP" sz="2000" b="0" i="1" smtClean="0">
                          <a:latin typeface="Cambria Math" panose="02040503050406030204" pitchFamily="18" charset="0"/>
                        </a:rPr>
                        <m:t>=0.01 </m:t>
                      </m:r>
                    </m:oMath>
                  </m:oMathPara>
                </a14:m>
                <a:endParaRPr kumimoji="1" lang="ja-JP" altLang="en-US" sz="2000" dirty="0"/>
              </a:p>
            </p:txBody>
          </p:sp>
        </mc:Choice>
        <mc:Fallback xmlns="">
          <p:sp>
            <p:nvSpPr>
              <p:cNvPr id="4" name="テキスト ボックス 3"/>
              <p:cNvSpPr txBox="1">
                <a:spLocks noRot="1" noChangeAspect="1" noMove="1" noResize="1" noEditPoints="1" noAdjustHandles="1" noChangeArrowheads="1" noChangeShapeType="1" noTextEdit="1"/>
              </p:cNvSpPr>
              <p:nvPr/>
            </p:nvSpPr>
            <p:spPr>
              <a:xfrm>
                <a:off x="180000" y="1678993"/>
                <a:ext cx="5364289" cy="547779"/>
              </a:xfrm>
              <a:prstGeom prst="rect">
                <a:avLst/>
              </a:prstGeom>
              <a:blipFill rotWithShape="0">
                <a:blip r:embed="rId4"/>
                <a:stretch>
                  <a:fillRect/>
                </a:stretch>
              </a:blipFill>
            </p:spPr>
            <p:txBody>
              <a:bodyPr/>
              <a:lstStyle/>
              <a:p>
                <a:r>
                  <a:rPr lang="ja-JP" altLang="en-US">
                    <a:noFill/>
                  </a:rPr>
                  <a:t> </a:t>
                </a:r>
              </a:p>
            </p:txBody>
          </p:sp>
        </mc:Fallback>
      </mc:AlternateContent>
      <p:sp>
        <p:nvSpPr>
          <p:cNvPr id="5" name="テキスト ボックス 4"/>
          <p:cNvSpPr txBox="1"/>
          <p:nvPr/>
        </p:nvSpPr>
        <p:spPr>
          <a:xfrm>
            <a:off x="180000" y="3140990"/>
            <a:ext cx="3275256" cy="584775"/>
          </a:xfrm>
          <a:prstGeom prst="rect">
            <a:avLst/>
          </a:prstGeom>
          <a:noFill/>
        </p:spPr>
        <p:txBody>
          <a:bodyPr wrap="none" rtlCol="0">
            <a:spAutoFit/>
          </a:bodyPr>
          <a:lstStyle/>
          <a:p>
            <a:r>
              <a:rPr lang="ja-JP" altLang="en-US" sz="3200" b="1" u="sng" dirty="0" smtClean="0"/>
              <a:t>結果：安定化確認</a:t>
            </a:r>
            <a:endParaRPr kumimoji="1" lang="ja-JP" altLang="en-US" sz="3200" b="1" u="sng" dirty="0"/>
          </a:p>
        </p:txBody>
      </p:sp>
      <p:sp>
        <p:nvSpPr>
          <p:cNvPr id="6" name="テキスト ボックス 5"/>
          <p:cNvSpPr txBox="1"/>
          <p:nvPr/>
        </p:nvSpPr>
        <p:spPr>
          <a:xfrm>
            <a:off x="180000" y="3725765"/>
            <a:ext cx="2906565" cy="461665"/>
          </a:xfrm>
          <a:prstGeom prst="rect">
            <a:avLst/>
          </a:prstGeom>
          <a:noFill/>
        </p:spPr>
        <p:txBody>
          <a:bodyPr wrap="none" rtlCol="0">
            <a:spAutoFit/>
          </a:bodyPr>
          <a:lstStyle/>
          <a:p>
            <a:r>
              <a:rPr kumimoji="1" lang="ja-JP" altLang="en-US" sz="2400" b="1" dirty="0" smtClean="0"/>
              <a:t>定理</a:t>
            </a:r>
            <a:r>
              <a:rPr kumimoji="1" lang="en-US" altLang="ja-JP" sz="2400" b="1" dirty="0" smtClean="0"/>
              <a:t>2 </a:t>
            </a:r>
            <a:r>
              <a:rPr kumimoji="1" lang="ja-JP" altLang="en-US" sz="2400" dirty="0" smtClean="0"/>
              <a:t>を適用すると，</a:t>
            </a:r>
            <a:endParaRPr kumimoji="1" lang="ja-JP" altLang="en-US" sz="2400" dirty="0"/>
          </a:p>
        </p:txBody>
      </p:sp>
      <mc:AlternateContent xmlns:mc="http://schemas.openxmlformats.org/markup-compatibility/2006" xmlns:a14="http://schemas.microsoft.com/office/drawing/2010/main">
        <mc:Choice Requires="a14">
          <p:sp>
            <p:nvSpPr>
              <p:cNvPr id="7" name="テキスト ボックス 6"/>
              <p:cNvSpPr txBox="1"/>
              <p:nvPr/>
            </p:nvSpPr>
            <p:spPr>
              <a:xfrm>
                <a:off x="1112595" y="4375043"/>
                <a:ext cx="3499099"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400" b="0" i="1" smtClean="0">
                          <a:latin typeface="Cambria Math" panose="02040503050406030204" pitchFamily="18" charset="0"/>
                        </a:rPr>
                        <m:t>𝐾</m:t>
                      </m:r>
                      <m:r>
                        <a:rPr kumimoji="1" lang="en-US" altLang="ja-JP" sz="2400" b="0" i="1" smtClean="0">
                          <a:latin typeface="Cambria Math" panose="02040503050406030204" pitchFamily="18" charset="0"/>
                        </a:rPr>
                        <m:t>=</m:t>
                      </m:r>
                      <m:d>
                        <m:dPr>
                          <m:begChr m:val="["/>
                          <m:endChr m:val="]"/>
                          <m:ctrlPr>
                            <a:rPr kumimoji="1" lang="en-US" altLang="ja-JP" sz="2400" b="0" i="1" smtClean="0">
                              <a:latin typeface="Cambria Math" charset="0"/>
                            </a:rPr>
                          </m:ctrlPr>
                        </m:dPr>
                        <m:e>
                          <m:m>
                            <m:mPr>
                              <m:mcs>
                                <m:mc>
                                  <m:mcPr>
                                    <m:count m:val="2"/>
                                    <m:mcJc m:val="center"/>
                                  </m:mcPr>
                                </m:mc>
                              </m:mcs>
                              <m:ctrlPr>
                                <a:rPr kumimoji="1" lang="en-US" altLang="ja-JP" sz="2400" b="0" i="1" smtClean="0">
                                  <a:latin typeface="Cambria Math" charset="0"/>
                                </a:rPr>
                              </m:ctrlPr>
                            </m:mPr>
                            <m:mr>
                              <m:e>
                                <m:r>
                                  <m:rPr>
                                    <m:brk m:alnAt="7"/>
                                  </m:rPr>
                                  <a:rPr kumimoji="1" lang="en-US" altLang="ja-JP" sz="2400" b="0" i="1" smtClean="0">
                                    <a:latin typeface="Cambria Math" panose="02040503050406030204" pitchFamily="18" charset="0"/>
                                  </a:rPr>
                                  <m:t>−</m:t>
                                </m:r>
                                <m:r>
                                  <a:rPr kumimoji="1" lang="en-US" altLang="ja-JP" sz="2400" b="0" i="1" smtClean="0">
                                    <a:latin typeface="Cambria Math" panose="02040503050406030204" pitchFamily="18" charset="0"/>
                                  </a:rPr>
                                  <m:t>1.7250</m:t>
                                </m:r>
                              </m:e>
                              <m:e>
                                <m:r>
                                  <a:rPr kumimoji="1" lang="en-US" altLang="ja-JP" sz="2400" b="0" i="1" smtClean="0">
                                    <a:latin typeface="Cambria Math" panose="02040503050406030204" pitchFamily="18" charset="0"/>
                                  </a:rPr>
                                  <m:t>−0.1143</m:t>
                                </m:r>
                              </m:e>
                            </m:mr>
                          </m:m>
                        </m:e>
                      </m:d>
                    </m:oMath>
                  </m:oMathPara>
                </a14:m>
                <a:endParaRPr kumimoji="1" lang="ja-JP" altLang="en-US" sz="2400" dirty="0"/>
              </a:p>
            </p:txBody>
          </p:sp>
        </mc:Choice>
        <mc:Fallback xmlns="">
          <p:sp>
            <p:nvSpPr>
              <p:cNvPr id="7" name="テキスト ボックス 6"/>
              <p:cNvSpPr txBox="1">
                <a:spLocks noRot="1" noChangeAspect="1" noMove="1" noResize="1" noEditPoints="1" noAdjustHandles="1" noChangeArrowheads="1" noChangeShapeType="1" noTextEdit="1"/>
              </p:cNvSpPr>
              <p:nvPr/>
            </p:nvSpPr>
            <p:spPr>
              <a:xfrm>
                <a:off x="1112595" y="4375043"/>
                <a:ext cx="3499099" cy="369332"/>
              </a:xfrm>
              <a:prstGeom prst="rect">
                <a:avLst/>
              </a:prstGeom>
              <a:blipFill rotWithShape="0">
                <a:blip r:embed="rId5"/>
                <a:stretch>
                  <a:fillRect l="-1742" b="-13333"/>
                </a:stretch>
              </a:blipFill>
            </p:spPr>
            <p:txBody>
              <a:bodyPr/>
              <a:lstStyle/>
              <a:p>
                <a:r>
                  <a:rPr lang="ja-JP" altLang="en-US">
                    <a:noFill/>
                  </a:rPr>
                  <a:t> </a:t>
                </a:r>
              </a:p>
            </p:txBody>
          </p:sp>
        </mc:Fallback>
      </mc:AlternateContent>
      <p:sp>
        <p:nvSpPr>
          <p:cNvPr id="8" name="テキスト ボックス 7"/>
          <p:cNvSpPr txBox="1"/>
          <p:nvPr/>
        </p:nvSpPr>
        <p:spPr>
          <a:xfrm>
            <a:off x="180000" y="4931989"/>
            <a:ext cx="5281000" cy="1421928"/>
          </a:xfrm>
          <a:prstGeom prst="rect">
            <a:avLst/>
          </a:prstGeom>
          <a:noFill/>
        </p:spPr>
        <p:txBody>
          <a:bodyPr wrap="square" rtlCol="0">
            <a:spAutoFit/>
          </a:bodyPr>
          <a:lstStyle/>
          <a:p>
            <a:pPr>
              <a:lnSpc>
                <a:spcPct val="120000"/>
              </a:lnSpc>
            </a:pPr>
            <a:r>
              <a:rPr lang="ja-JP" altLang="en-US" sz="2400" dirty="0" smtClean="0"/>
              <a:t>が得られた．</a:t>
            </a:r>
            <a:endParaRPr lang="en-US" altLang="ja-JP" sz="2400" dirty="0" smtClean="0"/>
          </a:p>
          <a:p>
            <a:pPr>
              <a:lnSpc>
                <a:spcPct val="120000"/>
              </a:lnSpc>
            </a:pPr>
            <a:r>
              <a:rPr lang="ja-JP" altLang="en-US" sz="2400" dirty="0" smtClean="0"/>
              <a:t>これを用い，状態</a:t>
            </a:r>
            <a:r>
              <a:rPr lang="ja-JP" altLang="en-US" sz="2400" dirty="0"/>
              <a:t>変数の振る舞いを</a:t>
            </a:r>
            <a:r>
              <a:rPr lang="en-US" altLang="ja-JP" sz="2400" dirty="0"/>
              <a:t>100</a:t>
            </a:r>
            <a:r>
              <a:rPr lang="ja-JP" altLang="en-US" sz="2400" dirty="0"/>
              <a:t>通り計算すると，右図のようになった</a:t>
            </a:r>
            <a:r>
              <a:rPr lang="ja-JP" altLang="en-US" sz="2400" dirty="0" smtClean="0"/>
              <a:t>．</a:t>
            </a:r>
            <a:endParaRPr lang="en-US" altLang="ja-JP" sz="2400" dirty="0"/>
          </a:p>
        </p:txBody>
      </p:sp>
      <p:sp>
        <p:nvSpPr>
          <p:cNvPr id="10" name="スライド番号プレースホルダー 9"/>
          <p:cNvSpPr>
            <a:spLocks noGrp="1"/>
          </p:cNvSpPr>
          <p:nvPr>
            <p:ph type="sldNum" sz="quarter" idx="12"/>
          </p:nvPr>
        </p:nvSpPr>
        <p:spPr/>
        <p:txBody>
          <a:bodyPr/>
          <a:lstStyle/>
          <a:p>
            <a:fld id="{8C6ED81D-0F42-4F3B-95CB-FC91357ABC7F}" type="slidenum">
              <a:rPr kumimoji="1" lang="ja-JP" altLang="en-US" smtClean="0"/>
              <a:t>18</a:t>
            </a:fld>
            <a:endParaRPr kumimoji="1" lang="ja-JP" altLang="en-US"/>
          </a:p>
        </p:txBody>
      </p:sp>
    </p:spTree>
    <p:extLst>
      <p:ext uri="{BB962C8B-B14F-4D97-AF65-F5344CB8AC3E}">
        <p14:creationId xmlns:p14="http://schemas.microsoft.com/office/powerpoint/2010/main" val="13961636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9050" y="215716"/>
            <a:ext cx="3687228" cy="584775"/>
          </a:xfrm>
          <a:prstGeom prst="rect">
            <a:avLst/>
          </a:prstGeom>
          <a:noFill/>
        </p:spPr>
        <p:txBody>
          <a:bodyPr wrap="none" rtlCol="0">
            <a:spAutoFit/>
          </a:bodyPr>
          <a:lstStyle/>
          <a:p>
            <a:r>
              <a:rPr lang="ja-JP" altLang="en-US" sz="3200" b="1" u="sng" dirty="0" smtClean="0"/>
              <a:t>結果②：保守性確認</a:t>
            </a:r>
            <a:endParaRPr lang="en-US" altLang="ja-JP" sz="3200" b="1" u="sng" dirty="0" smtClean="0"/>
          </a:p>
        </p:txBody>
      </p:sp>
      <mc:AlternateContent xmlns:mc="http://schemas.openxmlformats.org/markup-compatibility/2006" xmlns:a14="http://schemas.microsoft.com/office/drawing/2010/main">
        <mc:Choice Requires="a14">
          <p:sp>
            <p:nvSpPr>
              <p:cNvPr id="3" name="テキスト ボックス 2"/>
              <p:cNvSpPr txBox="1"/>
              <p:nvPr/>
            </p:nvSpPr>
            <p:spPr>
              <a:xfrm>
                <a:off x="406400" y="713215"/>
                <a:ext cx="8229600" cy="2012859"/>
              </a:xfrm>
              <a:prstGeom prst="rect">
                <a:avLst/>
              </a:prstGeom>
              <a:noFill/>
            </p:spPr>
            <p:txBody>
              <a:bodyPr wrap="square" rtlCol="0">
                <a:spAutoFit/>
              </a:bodyPr>
              <a:lstStyle/>
              <a:p>
                <a:pPr>
                  <a:lnSpc>
                    <a:spcPct val="130000"/>
                  </a:lnSpc>
                </a:pPr>
                <a14:m>
                  <m:oMath xmlns:m="http://schemas.openxmlformats.org/officeDocument/2006/math">
                    <m:r>
                      <a:rPr kumimoji="1" lang="en-US" altLang="ja-JP" sz="2400" b="0" i="1" smtClean="0">
                        <a:latin typeface="Cambria Math" panose="02040503050406030204" pitchFamily="18" charset="0"/>
                      </a:rPr>
                      <m:t>𝐾</m:t>
                    </m:r>
                    <m:r>
                      <a:rPr kumimoji="1" lang="en-US" altLang="ja-JP" sz="2400" b="0" i="1" smtClean="0">
                        <a:latin typeface="Cambria Math" panose="02040503050406030204" pitchFamily="18" charset="0"/>
                      </a:rPr>
                      <m:t>=[</m:t>
                    </m:r>
                    <m:sSub>
                      <m:sSubPr>
                        <m:ctrlPr>
                          <a:rPr kumimoji="1" lang="en-US" altLang="ja-JP" sz="2400" b="0" i="1" smtClean="0">
                            <a:latin typeface="Cambria Math" charset="0"/>
                          </a:rPr>
                        </m:ctrlPr>
                      </m:sSubPr>
                      <m:e>
                        <m:r>
                          <a:rPr kumimoji="1" lang="en-US" altLang="ja-JP" sz="2400" b="0" i="1" smtClean="0">
                            <a:latin typeface="Cambria Math" panose="02040503050406030204" pitchFamily="18" charset="0"/>
                          </a:rPr>
                          <m:t>𝑘</m:t>
                        </m:r>
                      </m:e>
                      <m:sub>
                        <m:r>
                          <a:rPr kumimoji="1" lang="en-US" altLang="ja-JP" sz="2400" b="0" i="1" smtClean="0">
                            <a:latin typeface="Cambria Math" panose="02040503050406030204" pitchFamily="18" charset="0"/>
                          </a:rPr>
                          <m:t>1</m:t>
                        </m:r>
                      </m:sub>
                    </m:sSub>
                    <m:r>
                      <a:rPr kumimoji="1" lang="en-US" altLang="ja-JP" sz="2400" b="0" i="1" smtClean="0">
                        <a:latin typeface="Cambria Math" panose="02040503050406030204" pitchFamily="18" charset="0"/>
                      </a:rPr>
                      <m:t>  </m:t>
                    </m:r>
                    <m:sSub>
                      <m:sSubPr>
                        <m:ctrlPr>
                          <a:rPr kumimoji="1" lang="en-US" altLang="ja-JP" sz="2400" b="0" i="1" smtClean="0">
                            <a:latin typeface="Cambria Math" charset="0"/>
                          </a:rPr>
                        </m:ctrlPr>
                      </m:sSubPr>
                      <m:e>
                        <m:r>
                          <a:rPr kumimoji="1" lang="en-US" altLang="ja-JP" sz="2400" b="0" i="1" smtClean="0">
                            <a:latin typeface="Cambria Math" panose="02040503050406030204" pitchFamily="18" charset="0"/>
                          </a:rPr>
                          <m:t>𝑘</m:t>
                        </m:r>
                      </m:e>
                      <m:sub>
                        <m:r>
                          <a:rPr kumimoji="1" lang="en-US" altLang="ja-JP" sz="2400" b="0" i="1" smtClean="0">
                            <a:latin typeface="Cambria Math" panose="02040503050406030204" pitchFamily="18" charset="0"/>
                          </a:rPr>
                          <m:t>2</m:t>
                        </m:r>
                      </m:sub>
                    </m:sSub>
                    <m:r>
                      <a:rPr kumimoji="1" lang="en-US" altLang="ja-JP" sz="2400" b="0" i="1" smtClean="0">
                        <a:latin typeface="Cambria Math" panose="02040503050406030204" pitchFamily="18" charset="0"/>
                      </a:rPr>
                      <m:t>]</m:t>
                    </m:r>
                  </m:oMath>
                </a14:m>
                <a:r>
                  <a:rPr kumimoji="1" lang="ja-JP" altLang="en-US" sz="2400" dirty="0" smtClean="0"/>
                  <a:t> について，</a:t>
                </a:r>
                <a14:m>
                  <m:oMath xmlns:m="http://schemas.openxmlformats.org/officeDocument/2006/math">
                    <m:sSub>
                      <m:sSubPr>
                        <m:ctrlPr>
                          <a:rPr lang="en-US" altLang="ja-JP" sz="2400" i="1">
                            <a:latin typeface="Cambria Math" charset="0"/>
                          </a:rPr>
                        </m:ctrlPr>
                      </m:sSubPr>
                      <m:e>
                        <m:r>
                          <a:rPr lang="en-US" altLang="ja-JP" sz="2400" i="1">
                            <a:latin typeface="Cambria Math" panose="02040503050406030204" pitchFamily="18" charset="0"/>
                          </a:rPr>
                          <m:t>𝑘</m:t>
                        </m:r>
                      </m:e>
                      <m:sub>
                        <m:r>
                          <a:rPr lang="en-US" altLang="ja-JP" sz="2400" i="1">
                            <a:latin typeface="Cambria Math" panose="02040503050406030204" pitchFamily="18" charset="0"/>
                          </a:rPr>
                          <m:t>1</m:t>
                        </m:r>
                      </m:sub>
                    </m:sSub>
                  </m:oMath>
                </a14:m>
                <a:r>
                  <a:rPr kumimoji="1" lang="ja-JP" altLang="en-US" sz="2400" dirty="0" smtClean="0"/>
                  <a:t> は区間 </a:t>
                </a:r>
                <a:r>
                  <a:rPr kumimoji="1" lang="en-US" altLang="ja-JP" sz="2400" dirty="0" smtClean="0"/>
                  <a:t>[-4, 0]</a:t>
                </a:r>
                <a:r>
                  <a:rPr kumimoji="1" lang="ja-JP" altLang="en-US" sz="2400" dirty="0" err="1" smtClean="0"/>
                  <a:t>，</a:t>
                </a:r>
                <a14:m>
                  <m:oMath xmlns:m="http://schemas.openxmlformats.org/officeDocument/2006/math">
                    <m:sSub>
                      <m:sSubPr>
                        <m:ctrlPr>
                          <a:rPr lang="en-US" altLang="ja-JP" sz="2400" i="1">
                            <a:latin typeface="Cambria Math" charset="0"/>
                          </a:rPr>
                        </m:ctrlPr>
                      </m:sSubPr>
                      <m:e>
                        <m:r>
                          <a:rPr lang="en-US" altLang="ja-JP" sz="2400" i="1">
                            <a:latin typeface="Cambria Math" panose="02040503050406030204" pitchFamily="18" charset="0"/>
                          </a:rPr>
                          <m:t>𝑘</m:t>
                        </m:r>
                      </m:e>
                      <m:sub>
                        <m:r>
                          <a:rPr lang="en-US" altLang="ja-JP" sz="2400" b="0" i="1" smtClean="0">
                            <a:latin typeface="Cambria Math" panose="02040503050406030204" pitchFamily="18" charset="0"/>
                          </a:rPr>
                          <m:t>2</m:t>
                        </m:r>
                      </m:sub>
                    </m:sSub>
                  </m:oMath>
                </a14:m>
                <a:r>
                  <a:rPr lang="ja-JP" altLang="en-US" sz="2400" dirty="0"/>
                  <a:t> は区間 </a:t>
                </a:r>
                <a:r>
                  <a:rPr lang="en-US" altLang="ja-JP" sz="2400" dirty="0" smtClean="0"/>
                  <a:t>[-2.5, 1]</a:t>
                </a:r>
                <a:r>
                  <a:rPr lang="ja-JP" altLang="en-US" sz="2400" dirty="0" smtClean="0"/>
                  <a:t> をそれぞれ</a:t>
                </a:r>
                <a:r>
                  <a:rPr lang="en-US" altLang="ja-JP" sz="2400" dirty="0" smtClean="0"/>
                  <a:t>100</a:t>
                </a:r>
                <a:r>
                  <a:rPr lang="ja-JP" altLang="en-US" sz="2400" dirty="0" smtClean="0"/>
                  <a:t>分割し，出来た</a:t>
                </a:r>
                <a:r>
                  <a:rPr lang="en-US" altLang="ja-JP" sz="2400" dirty="0" smtClean="0"/>
                  <a:t>10000</a:t>
                </a:r>
                <a:r>
                  <a:rPr lang="ja-JP" altLang="en-US" sz="2400" dirty="0" smtClean="0"/>
                  <a:t>個の </a:t>
                </a:r>
                <a14:m>
                  <m:oMath xmlns:m="http://schemas.openxmlformats.org/officeDocument/2006/math">
                    <m:r>
                      <a:rPr lang="en-US" altLang="ja-JP" sz="2400" b="0" i="1" smtClean="0">
                        <a:latin typeface="Cambria Math" panose="02040503050406030204" pitchFamily="18" charset="0"/>
                      </a:rPr>
                      <m:t>𝐾</m:t>
                    </m:r>
                  </m:oMath>
                </a14:m>
                <a:r>
                  <a:rPr lang="ja-JP" altLang="en-US" sz="2400" dirty="0" smtClean="0"/>
                  <a:t> について</a:t>
                </a:r>
                <a:r>
                  <a:rPr lang="ja-JP" altLang="en-US" sz="2400" b="1" dirty="0" smtClean="0">
                    <a:solidFill>
                      <a:srgbClr val="FF0000"/>
                    </a:solidFill>
                  </a:rPr>
                  <a:t>定理１</a:t>
                </a:r>
                <a:r>
                  <a:rPr lang="ja-JP" altLang="en-US" sz="2400" b="1" dirty="0" smtClean="0"/>
                  <a:t> </a:t>
                </a:r>
                <a:r>
                  <a:rPr lang="ja-JP" altLang="en-US" sz="2400" dirty="0" smtClean="0"/>
                  <a:t>と </a:t>
                </a:r>
                <a:r>
                  <a:rPr lang="ja-JP" altLang="en-US" sz="2400" dirty="0" smtClean="0">
                    <a:solidFill>
                      <a:srgbClr val="FF0000"/>
                    </a:solidFill>
                  </a:rPr>
                  <a:t>（＊）</a:t>
                </a:r>
                <a:r>
                  <a:rPr lang="ja-JP" altLang="en-US" sz="2400" dirty="0" smtClean="0"/>
                  <a:t>を満たすかを計算した．</a:t>
                </a:r>
                <a:endParaRPr lang="en-US" altLang="ja-JP" sz="2400" dirty="0" smtClean="0"/>
              </a:p>
              <a:p>
                <a:pPr>
                  <a:lnSpc>
                    <a:spcPct val="130000"/>
                  </a:lnSpc>
                </a:pPr>
                <a:r>
                  <a:rPr lang="ja-JP" altLang="en-US" sz="2400" dirty="0" smtClean="0"/>
                  <a:t>（青点は定理１のみ満たし，赤点は両方の条件式を満たした．）</a:t>
                </a:r>
                <a:endParaRPr lang="ja-JP" altLang="en-US" sz="2400" dirty="0"/>
              </a:p>
            </p:txBody>
          </p:sp>
        </mc:Choice>
        <mc:Fallback xmlns="">
          <p:sp>
            <p:nvSpPr>
              <p:cNvPr id="3" name="テキスト ボックス 2"/>
              <p:cNvSpPr txBox="1">
                <a:spLocks noRot="1" noChangeAspect="1" noMove="1" noResize="1" noEditPoints="1" noAdjustHandles="1" noChangeArrowheads="1" noChangeShapeType="1" noTextEdit="1"/>
              </p:cNvSpPr>
              <p:nvPr/>
            </p:nvSpPr>
            <p:spPr>
              <a:xfrm>
                <a:off x="406400" y="713215"/>
                <a:ext cx="8229600" cy="2012859"/>
              </a:xfrm>
              <a:prstGeom prst="rect">
                <a:avLst/>
              </a:prstGeom>
              <a:blipFill rotWithShape="0">
                <a:blip r:embed="rId2"/>
                <a:stretch>
                  <a:fillRect l="-1185" t="-303" r="-148" b="-2727"/>
                </a:stretch>
              </a:blipFill>
            </p:spPr>
            <p:txBody>
              <a:bodyPr/>
              <a:lstStyle/>
              <a:p>
                <a:r>
                  <a:rPr lang="ja-JP" altLang="en-US">
                    <a:noFill/>
                  </a:rPr>
                  <a:t> </a:t>
                </a:r>
              </a:p>
            </p:txBody>
          </p:sp>
        </mc:Fallback>
      </mc:AlternateContent>
      <p:grpSp>
        <p:nvGrpSpPr>
          <p:cNvPr id="16" name="グループ化 15"/>
          <p:cNvGrpSpPr/>
          <p:nvPr/>
        </p:nvGrpSpPr>
        <p:grpSpPr>
          <a:xfrm>
            <a:off x="199050" y="2687277"/>
            <a:ext cx="8911113" cy="3120955"/>
            <a:chOff x="222960" y="2482325"/>
            <a:chExt cx="8911113" cy="3120955"/>
          </a:xfrm>
        </p:grpSpPr>
        <p:pic>
          <p:nvPicPr>
            <p:cNvPr id="9" name="図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93331" y="2482325"/>
              <a:ext cx="2970371" cy="2560320"/>
            </a:xfrm>
            <a:prstGeom prst="rect">
              <a:avLst/>
            </a:prstGeom>
          </p:spPr>
        </p:pic>
        <p:pic>
          <p:nvPicPr>
            <p:cNvPr id="8" name="図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63702" y="2482325"/>
              <a:ext cx="2970371" cy="2560320"/>
            </a:xfrm>
            <a:prstGeom prst="rect">
              <a:avLst/>
            </a:prstGeom>
          </p:spPr>
        </p:pic>
        <p:pic>
          <p:nvPicPr>
            <p:cNvPr id="10" name="図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22960" y="2482325"/>
              <a:ext cx="2970371" cy="2560320"/>
            </a:xfrm>
            <a:prstGeom prst="rect">
              <a:avLst/>
            </a:prstGeom>
          </p:spPr>
        </p:pic>
        <mc:AlternateContent xmlns:mc="http://schemas.openxmlformats.org/markup-compatibility/2006" xmlns:a14="http://schemas.microsoft.com/office/drawing/2010/main">
          <mc:Choice Requires="a14">
            <p:sp>
              <p:nvSpPr>
                <p:cNvPr id="12" name="テキスト ボックス 11"/>
                <p:cNvSpPr txBox="1"/>
                <p:nvPr/>
              </p:nvSpPr>
              <p:spPr>
                <a:xfrm>
                  <a:off x="977462" y="5131676"/>
                  <a:ext cx="1701300" cy="471604"/>
                </a:xfrm>
                <a:prstGeom prst="rect">
                  <a:avLst/>
                </a:prstGeom>
                <a:noFill/>
              </p:spPr>
              <p:txBody>
                <a:bodyPr wrap="none" lIns="0" tIns="0" rIns="0" bIns="0" rtlCol="0">
                  <a:spAutoFit/>
                </a:bodyPr>
                <a:lstStyle/>
                <a:p>
                  <a:pPr>
                    <a:lnSpc>
                      <a:spcPct val="120000"/>
                    </a:lnSpc>
                  </a:pPr>
                  <a14:m>
                    <m:oMathPara xmlns:m="http://schemas.openxmlformats.org/officeDocument/2006/math">
                      <m:oMathParaPr>
                        <m:jc m:val="centerGroup"/>
                      </m:oMathParaPr>
                      <m:oMath xmlns:m="http://schemas.openxmlformats.org/officeDocument/2006/math">
                        <m:sSubSup>
                          <m:sSubSupPr>
                            <m:ctrlPr>
                              <a:rPr kumimoji="1" lang="en-US" altLang="ja-JP" sz="2400" b="0" i="1" smtClean="0">
                                <a:latin typeface="Cambria Math" charset="0"/>
                              </a:rPr>
                            </m:ctrlPr>
                          </m:sSubSupPr>
                          <m:e>
                            <m:r>
                              <a:rPr kumimoji="1" lang="en-US" altLang="ja-JP" sz="2400" b="0" i="1" smtClean="0">
                                <a:latin typeface="Cambria Math" panose="02040503050406030204" pitchFamily="18" charset="0"/>
                              </a:rPr>
                              <m:t>𝜎</m:t>
                            </m:r>
                          </m:e>
                          <m:sub>
                            <m:r>
                              <a:rPr kumimoji="1" lang="en-US" altLang="ja-JP" sz="2400" b="0" i="1" smtClean="0">
                                <a:latin typeface="Cambria Math" panose="02040503050406030204" pitchFamily="18" charset="0"/>
                              </a:rPr>
                              <m:t>𝑎</m:t>
                            </m:r>
                            <m:r>
                              <a:rPr kumimoji="1" lang="en-US" altLang="ja-JP" sz="2400" b="0" i="1" smtClean="0">
                                <a:latin typeface="Cambria Math" panose="02040503050406030204" pitchFamily="18" charset="0"/>
                              </a:rPr>
                              <m:t>,</m:t>
                            </m:r>
                            <m:r>
                              <a:rPr kumimoji="1" lang="en-US" altLang="ja-JP" sz="2400" b="0" i="1" smtClean="0">
                                <a:latin typeface="Cambria Math" panose="02040503050406030204" pitchFamily="18" charset="0"/>
                              </a:rPr>
                              <m:t>𝑟</m:t>
                            </m:r>
                          </m:sub>
                          <m:sup>
                            <m:r>
                              <a:rPr kumimoji="1" lang="en-US" altLang="ja-JP" sz="2400" b="0" i="1" smtClean="0">
                                <a:latin typeface="Cambria Math" panose="02040503050406030204" pitchFamily="18" charset="0"/>
                              </a:rPr>
                              <m:t>2</m:t>
                            </m:r>
                          </m:sup>
                        </m:sSubSup>
                        <m:r>
                          <a:rPr kumimoji="1" lang="en-US" altLang="ja-JP" sz="2400" b="0" i="1" smtClean="0">
                            <a:latin typeface="Cambria Math" panose="02040503050406030204" pitchFamily="18" charset="0"/>
                          </a:rPr>
                          <m:t>=0.001</m:t>
                        </m:r>
                      </m:oMath>
                    </m:oMathPara>
                  </a14:m>
                  <a:endParaRPr kumimoji="1" lang="ja-JP" altLang="en-US" sz="2400" dirty="0"/>
                </a:p>
              </p:txBody>
            </p:sp>
          </mc:Choice>
          <mc:Fallback xmlns="">
            <p:sp>
              <p:nvSpPr>
                <p:cNvPr id="12" name="テキスト ボックス 11"/>
                <p:cNvSpPr txBox="1">
                  <a:spLocks noRot="1" noChangeAspect="1" noMove="1" noResize="1" noEditPoints="1" noAdjustHandles="1" noChangeArrowheads="1" noChangeShapeType="1" noTextEdit="1"/>
                </p:cNvSpPr>
                <p:nvPr/>
              </p:nvSpPr>
              <p:spPr>
                <a:xfrm>
                  <a:off x="977462" y="5131676"/>
                  <a:ext cx="1701300" cy="471604"/>
                </a:xfrm>
                <a:prstGeom prst="rect">
                  <a:avLst/>
                </a:prstGeom>
                <a:blipFill rotWithShape="0">
                  <a:blip r:embed="rId6"/>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3" name="テキスト ボックス 12"/>
                <p:cNvSpPr txBox="1"/>
                <p:nvPr/>
              </p:nvSpPr>
              <p:spPr>
                <a:xfrm>
                  <a:off x="3912826" y="5131676"/>
                  <a:ext cx="1531380" cy="471604"/>
                </a:xfrm>
                <a:prstGeom prst="rect">
                  <a:avLst/>
                </a:prstGeom>
                <a:noFill/>
              </p:spPr>
              <p:txBody>
                <a:bodyPr wrap="none" lIns="0" tIns="0" rIns="0" bIns="0" rtlCol="0">
                  <a:spAutoFit/>
                </a:bodyPr>
                <a:lstStyle/>
                <a:p>
                  <a:pPr>
                    <a:lnSpc>
                      <a:spcPct val="120000"/>
                    </a:lnSpc>
                  </a:pPr>
                  <a14:m>
                    <m:oMathPara xmlns:m="http://schemas.openxmlformats.org/officeDocument/2006/math">
                      <m:oMathParaPr>
                        <m:jc m:val="centerGroup"/>
                      </m:oMathParaPr>
                      <m:oMath xmlns:m="http://schemas.openxmlformats.org/officeDocument/2006/math">
                        <m:sSubSup>
                          <m:sSubSupPr>
                            <m:ctrlPr>
                              <a:rPr kumimoji="1" lang="en-US" altLang="ja-JP" sz="2400" b="0" i="1" smtClean="0">
                                <a:latin typeface="Cambria Math" charset="0"/>
                              </a:rPr>
                            </m:ctrlPr>
                          </m:sSubSupPr>
                          <m:e>
                            <m:r>
                              <a:rPr kumimoji="1" lang="en-US" altLang="ja-JP" sz="2400" b="0" i="1" smtClean="0">
                                <a:latin typeface="Cambria Math" panose="02040503050406030204" pitchFamily="18" charset="0"/>
                              </a:rPr>
                              <m:t>𝜎</m:t>
                            </m:r>
                          </m:e>
                          <m:sub>
                            <m:r>
                              <a:rPr kumimoji="1" lang="en-US" altLang="ja-JP" sz="2400" b="0" i="1" smtClean="0">
                                <a:latin typeface="Cambria Math" panose="02040503050406030204" pitchFamily="18" charset="0"/>
                              </a:rPr>
                              <m:t>𝑎</m:t>
                            </m:r>
                            <m:r>
                              <a:rPr kumimoji="1" lang="en-US" altLang="ja-JP" sz="2400" b="0" i="1" smtClean="0">
                                <a:latin typeface="Cambria Math" panose="02040503050406030204" pitchFamily="18" charset="0"/>
                              </a:rPr>
                              <m:t>,</m:t>
                            </m:r>
                            <m:r>
                              <a:rPr kumimoji="1" lang="en-US" altLang="ja-JP" sz="2400" b="0" i="1" smtClean="0">
                                <a:latin typeface="Cambria Math" panose="02040503050406030204" pitchFamily="18" charset="0"/>
                              </a:rPr>
                              <m:t>𝑟</m:t>
                            </m:r>
                          </m:sub>
                          <m:sup>
                            <m:r>
                              <a:rPr kumimoji="1" lang="en-US" altLang="ja-JP" sz="2400" b="0" i="1" smtClean="0">
                                <a:latin typeface="Cambria Math" panose="02040503050406030204" pitchFamily="18" charset="0"/>
                              </a:rPr>
                              <m:t>2</m:t>
                            </m:r>
                          </m:sup>
                        </m:sSubSup>
                        <m:r>
                          <a:rPr kumimoji="1" lang="en-US" altLang="ja-JP" sz="2400" b="0" i="1" smtClean="0">
                            <a:latin typeface="Cambria Math" panose="02040503050406030204" pitchFamily="18" charset="0"/>
                          </a:rPr>
                          <m:t>=0.01</m:t>
                        </m:r>
                      </m:oMath>
                    </m:oMathPara>
                  </a14:m>
                  <a:endParaRPr kumimoji="1" lang="ja-JP" altLang="en-US" sz="2400" dirty="0"/>
                </a:p>
              </p:txBody>
            </p:sp>
          </mc:Choice>
          <mc:Fallback xmlns="">
            <p:sp>
              <p:nvSpPr>
                <p:cNvPr id="13" name="テキスト ボックス 12"/>
                <p:cNvSpPr txBox="1">
                  <a:spLocks noRot="1" noChangeAspect="1" noMove="1" noResize="1" noEditPoints="1" noAdjustHandles="1" noChangeArrowheads="1" noChangeShapeType="1" noTextEdit="1"/>
                </p:cNvSpPr>
                <p:nvPr/>
              </p:nvSpPr>
              <p:spPr>
                <a:xfrm>
                  <a:off x="3912826" y="5131676"/>
                  <a:ext cx="1531380" cy="471604"/>
                </a:xfrm>
                <a:prstGeom prst="rect">
                  <a:avLst/>
                </a:prstGeom>
                <a:blipFill rotWithShape="0">
                  <a:blip r:embed="rId7"/>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4" name="テキスト ボックス 13"/>
                <p:cNvSpPr txBox="1"/>
                <p:nvPr/>
              </p:nvSpPr>
              <p:spPr>
                <a:xfrm>
                  <a:off x="6883196" y="5131676"/>
                  <a:ext cx="1531381" cy="471604"/>
                </a:xfrm>
                <a:prstGeom prst="rect">
                  <a:avLst/>
                </a:prstGeom>
                <a:noFill/>
              </p:spPr>
              <p:txBody>
                <a:bodyPr wrap="none" lIns="0" tIns="0" rIns="0" bIns="0" rtlCol="0">
                  <a:spAutoFit/>
                </a:bodyPr>
                <a:lstStyle/>
                <a:p>
                  <a:pPr>
                    <a:lnSpc>
                      <a:spcPct val="120000"/>
                    </a:lnSpc>
                  </a:pPr>
                  <a14:m>
                    <m:oMathPara xmlns:m="http://schemas.openxmlformats.org/officeDocument/2006/math">
                      <m:oMathParaPr>
                        <m:jc m:val="centerGroup"/>
                      </m:oMathParaPr>
                      <m:oMath xmlns:m="http://schemas.openxmlformats.org/officeDocument/2006/math">
                        <m:sSubSup>
                          <m:sSubSupPr>
                            <m:ctrlPr>
                              <a:rPr kumimoji="1" lang="en-US" altLang="ja-JP" sz="2400" b="0" i="1" smtClean="0">
                                <a:latin typeface="Cambria Math" charset="0"/>
                              </a:rPr>
                            </m:ctrlPr>
                          </m:sSubSupPr>
                          <m:e>
                            <m:r>
                              <a:rPr kumimoji="1" lang="en-US" altLang="ja-JP" sz="2400" b="0" i="1" smtClean="0">
                                <a:latin typeface="Cambria Math" panose="02040503050406030204" pitchFamily="18" charset="0"/>
                              </a:rPr>
                              <m:t>𝜎</m:t>
                            </m:r>
                          </m:e>
                          <m:sub>
                            <m:r>
                              <a:rPr kumimoji="1" lang="en-US" altLang="ja-JP" sz="2400" b="0" i="1" smtClean="0">
                                <a:latin typeface="Cambria Math" panose="02040503050406030204" pitchFamily="18" charset="0"/>
                              </a:rPr>
                              <m:t>𝑎</m:t>
                            </m:r>
                            <m:r>
                              <a:rPr kumimoji="1" lang="en-US" altLang="ja-JP" sz="2400" b="0" i="1" smtClean="0">
                                <a:latin typeface="Cambria Math" panose="02040503050406030204" pitchFamily="18" charset="0"/>
                              </a:rPr>
                              <m:t>,</m:t>
                            </m:r>
                            <m:r>
                              <a:rPr kumimoji="1" lang="en-US" altLang="ja-JP" sz="2400" b="0" i="1" smtClean="0">
                                <a:latin typeface="Cambria Math" panose="02040503050406030204" pitchFamily="18" charset="0"/>
                              </a:rPr>
                              <m:t>𝑟</m:t>
                            </m:r>
                          </m:sub>
                          <m:sup>
                            <m:r>
                              <a:rPr kumimoji="1" lang="en-US" altLang="ja-JP" sz="2400" b="0" i="1" smtClean="0">
                                <a:latin typeface="Cambria Math" panose="02040503050406030204" pitchFamily="18" charset="0"/>
                              </a:rPr>
                              <m:t>2</m:t>
                            </m:r>
                          </m:sup>
                        </m:sSubSup>
                        <m:r>
                          <a:rPr kumimoji="1" lang="en-US" altLang="ja-JP" sz="2400" b="0" i="1" smtClean="0">
                            <a:latin typeface="Cambria Math" panose="02040503050406030204" pitchFamily="18" charset="0"/>
                          </a:rPr>
                          <m:t>=0.03</m:t>
                        </m:r>
                      </m:oMath>
                    </m:oMathPara>
                  </a14:m>
                  <a:endParaRPr kumimoji="1" lang="ja-JP" altLang="en-US" sz="2400" dirty="0"/>
                </a:p>
              </p:txBody>
            </p:sp>
          </mc:Choice>
          <mc:Fallback xmlns="">
            <p:sp>
              <p:nvSpPr>
                <p:cNvPr id="14" name="テキスト ボックス 13"/>
                <p:cNvSpPr txBox="1">
                  <a:spLocks noRot="1" noChangeAspect="1" noMove="1" noResize="1" noEditPoints="1" noAdjustHandles="1" noChangeArrowheads="1" noChangeShapeType="1" noTextEdit="1"/>
                </p:cNvSpPr>
                <p:nvPr/>
              </p:nvSpPr>
              <p:spPr>
                <a:xfrm>
                  <a:off x="6883196" y="5131676"/>
                  <a:ext cx="1531381" cy="471604"/>
                </a:xfrm>
                <a:prstGeom prst="rect">
                  <a:avLst/>
                </a:prstGeom>
                <a:blipFill rotWithShape="0">
                  <a:blip r:embed="rId8"/>
                  <a:stretch>
                    <a:fillRect/>
                  </a:stretch>
                </a:blipFill>
              </p:spPr>
              <p:txBody>
                <a:bodyPr/>
                <a:lstStyle/>
                <a:p>
                  <a:r>
                    <a:rPr lang="ja-JP" altLang="en-US">
                      <a:noFill/>
                    </a:rPr>
                    <a:t> </a:t>
                  </a:r>
                </a:p>
              </p:txBody>
            </p:sp>
          </mc:Fallback>
        </mc:AlternateContent>
      </p:grpSp>
      <p:sp>
        <p:nvSpPr>
          <p:cNvPr id="15" name="テキスト ボックス 14"/>
          <p:cNvSpPr txBox="1"/>
          <p:nvPr/>
        </p:nvSpPr>
        <p:spPr>
          <a:xfrm>
            <a:off x="1287513" y="6003382"/>
            <a:ext cx="7069564" cy="500009"/>
          </a:xfrm>
          <a:prstGeom prst="rect">
            <a:avLst/>
          </a:prstGeom>
          <a:noFill/>
        </p:spPr>
        <p:txBody>
          <a:bodyPr wrap="none" rtlCol="0">
            <a:spAutoFit/>
          </a:bodyPr>
          <a:lstStyle/>
          <a:p>
            <a:pPr>
              <a:lnSpc>
                <a:spcPct val="120000"/>
              </a:lnSpc>
            </a:pPr>
            <a:r>
              <a:rPr lang="ja-JP" altLang="en-US" sz="2400" dirty="0" smtClean="0"/>
              <a:t> </a:t>
            </a:r>
            <a:r>
              <a:rPr lang="ja-JP" altLang="en-US" sz="2400" dirty="0" smtClean="0">
                <a:solidFill>
                  <a:srgbClr val="FF0000"/>
                </a:solidFill>
              </a:rPr>
              <a:t>乗法的雑音の分散が増えるほど保守性は上昇する．</a:t>
            </a:r>
            <a:endParaRPr kumimoji="1" lang="ja-JP" altLang="en-US" sz="2400" dirty="0">
              <a:solidFill>
                <a:srgbClr val="FF0000"/>
              </a:solidFill>
            </a:endParaRPr>
          </a:p>
        </p:txBody>
      </p:sp>
      <p:sp>
        <p:nvSpPr>
          <p:cNvPr id="4" name="スライド番号プレースホルダー 3"/>
          <p:cNvSpPr>
            <a:spLocks noGrp="1"/>
          </p:cNvSpPr>
          <p:nvPr>
            <p:ph type="sldNum" sz="quarter" idx="12"/>
          </p:nvPr>
        </p:nvSpPr>
        <p:spPr/>
        <p:txBody>
          <a:bodyPr/>
          <a:lstStyle/>
          <a:p>
            <a:fld id="{F70A3C22-C9DF-4DB7-9348-79C01CFB5760}" type="slidenum">
              <a:rPr kumimoji="1" lang="ja-JP" altLang="en-US" smtClean="0"/>
              <a:t>19</a:t>
            </a:fld>
            <a:endParaRPr kumimoji="1" lang="ja-JP" altLang="en-US"/>
          </a:p>
        </p:txBody>
      </p:sp>
      <p:sp>
        <p:nvSpPr>
          <p:cNvPr id="5" name="右矢印 4"/>
          <p:cNvSpPr/>
          <p:nvPr/>
        </p:nvSpPr>
        <p:spPr>
          <a:xfrm>
            <a:off x="453439" y="6028831"/>
            <a:ext cx="834074" cy="484632"/>
          </a:xfrm>
          <a:prstGeom prst="rightArrow">
            <a:avLst/>
          </a:prstGeom>
          <a:solidFill>
            <a:schemeClr val="accent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69026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180000"/>
            <a:ext cx="2501006" cy="646331"/>
          </a:xfrm>
          <a:prstGeom prst="rect">
            <a:avLst/>
          </a:prstGeom>
          <a:noFill/>
        </p:spPr>
        <p:txBody>
          <a:bodyPr wrap="none" rtlCol="0">
            <a:spAutoFit/>
          </a:bodyPr>
          <a:lstStyle/>
          <a:p>
            <a:r>
              <a:rPr kumimoji="1" lang="ja-JP" altLang="en-US" sz="3600" b="1" u="sng" dirty="0" smtClean="0"/>
              <a:t>発表の流れ</a:t>
            </a:r>
            <a:endParaRPr kumimoji="1" lang="ja-JP" altLang="en-US" sz="3600" b="1" u="sng" dirty="0"/>
          </a:p>
        </p:txBody>
      </p:sp>
      <p:sp>
        <p:nvSpPr>
          <p:cNvPr id="3" name="テキスト ボックス 2"/>
          <p:cNvSpPr txBox="1"/>
          <p:nvPr/>
        </p:nvSpPr>
        <p:spPr>
          <a:xfrm>
            <a:off x="613774" y="937641"/>
            <a:ext cx="1117614" cy="523220"/>
          </a:xfrm>
          <a:prstGeom prst="rect">
            <a:avLst/>
          </a:prstGeom>
          <a:noFill/>
        </p:spPr>
        <p:txBody>
          <a:bodyPr wrap="none" rtlCol="0">
            <a:spAutoFit/>
          </a:bodyPr>
          <a:lstStyle/>
          <a:p>
            <a:r>
              <a:rPr kumimoji="1" lang="ja-JP" altLang="en-US" sz="2800" b="1" dirty="0" smtClean="0">
                <a:latin typeface="+mn-ea"/>
              </a:rPr>
              <a:t>◦ </a:t>
            </a:r>
            <a:r>
              <a:rPr lang="ja-JP" altLang="en-US" sz="2800" b="1" dirty="0">
                <a:latin typeface="+mn-ea"/>
              </a:rPr>
              <a:t>背景</a:t>
            </a:r>
            <a:endParaRPr kumimoji="1" lang="ja-JP" altLang="en-US" sz="2800" b="1" dirty="0">
              <a:latin typeface="+mn-ea"/>
            </a:endParaRPr>
          </a:p>
        </p:txBody>
      </p:sp>
      <p:sp>
        <p:nvSpPr>
          <p:cNvPr id="5" name="テキスト ボックス 4"/>
          <p:cNvSpPr txBox="1"/>
          <p:nvPr/>
        </p:nvSpPr>
        <p:spPr>
          <a:xfrm>
            <a:off x="633810" y="3538705"/>
            <a:ext cx="6532558" cy="523220"/>
          </a:xfrm>
          <a:prstGeom prst="rect">
            <a:avLst/>
          </a:prstGeom>
          <a:noFill/>
        </p:spPr>
        <p:txBody>
          <a:bodyPr wrap="none" rtlCol="0">
            <a:spAutoFit/>
          </a:bodyPr>
          <a:lstStyle/>
          <a:p>
            <a:r>
              <a:rPr kumimoji="1" lang="ja-JP" altLang="en-US" sz="2800" b="1" dirty="0" smtClean="0"/>
              <a:t>◦ </a:t>
            </a:r>
            <a:r>
              <a:rPr kumimoji="1" lang="en-US" altLang="ja-JP" sz="2800" b="1" dirty="0" smtClean="0"/>
              <a:t>MB-NCS </a:t>
            </a:r>
            <a:r>
              <a:rPr kumimoji="1" lang="ja-JP" altLang="en-US" sz="2800" b="1" dirty="0" err="1" smtClean="0"/>
              <a:t>の乗</a:t>
            </a:r>
            <a:r>
              <a:rPr kumimoji="1" lang="ja-JP" altLang="en-US" sz="2800" b="1" dirty="0" smtClean="0"/>
              <a:t>法的雑音のもとでの安定性</a:t>
            </a:r>
            <a:endParaRPr kumimoji="1" lang="ja-JP" altLang="en-US" sz="2800" b="1" dirty="0"/>
          </a:p>
        </p:txBody>
      </p:sp>
      <p:sp>
        <p:nvSpPr>
          <p:cNvPr id="9" name="テキスト ボックス 8"/>
          <p:cNvSpPr txBox="1"/>
          <p:nvPr/>
        </p:nvSpPr>
        <p:spPr>
          <a:xfrm>
            <a:off x="633810" y="5110075"/>
            <a:ext cx="1443024" cy="523220"/>
          </a:xfrm>
          <a:prstGeom prst="rect">
            <a:avLst/>
          </a:prstGeom>
          <a:noFill/>
        </p:spPr>
        <p:txBody>
          <a:bodyPr wrap="none" rtlCol="0">
            <a:spAutoFit/>
          </a:bodyPr>
          <a:lstStyle/>
          <a:p>
            <a:r>
              <a:rPr kumimoji="1" lang="ja-JP" altLang="en-US" sz="2800" b="1" dirty="0" smtClean="0"/>
              <a:t>◦ 数値例</a:t>
            </a:r>
            <a:endParaRPr kumimoji="1" lang="ja-JP" altLang="en-US" sz="2800" b="1" dirty="0"/>
          </a:p>
        </p:txBody>
      </p:sp>
      <p:sp>
        <p:nvSpPr>
          <p:cNvPr id="10" name="テキスト ボックス 9"/>
          <p:cNvSpPr txBox="1"/>
          <p:nvPr/>
        </p:nvSpPr>
        <p:spPr>
          <a:xfrm>
            <a:off x="633810" y="5895761"/>
            <a:ext cx="1088760" cy="523220"/>
          </a:xfrm>
          <a:prstGeom prst="rect">
            <a:avLst/>
          </a:prstGeom>
          <a:noFill/>
        </p:spPr>
        <p:txBody>
          <a:bodyPr wrap="none" rtlCol="0">
            <a:spAutoFit/>
          </a:bodyPr>
          <a:lstStyle/>
          <a:p>
            <a:r>
              <a:rPr kumimoji="1" lang="ja-JP" altLang="en-US" sz="2800" b="1" dirty="0" smtClean="0"/>
              <a:t>◦ </a:t>
            </a:r>
            <a:r>
              <a:rPr lang="ja-JP" altLang="en-US" sz="2800" b="1" dirty="0"/>
              <a:t>結論</a:t>
            </a:r>
            <a:endParaRPr kumimoji="1" lang="ja-JP" altLang="en-US" sz="2800" b="1" dirty="0"/>
          </a:p>
        </p:txBody>
      </p:sp>
      <p:grpSp>
        <p:nvGrpSpPr>
          <p:cNvPr id="12" name="グループ化 11"/>
          <p:cNvGrpSpPr/>
          <p:nvPr/>
        </p:nvGrpSpPr>
        <p:grpSpPr>
          <a:xfrm>
            <a:off x="613774" y="1723326"/>
            <a:ext cx="6836472" cy="1552914"/>
            <a:chOff x="613774" y="1559561"/>
            <a:chExt cx="6836472" cy="1552914"/>
          </a:xfrm>
        </p:grpSpPr>
        <p:sp>
          <p:nvSpPr>
            <p:cNvPr id="4" name="テキスト ボックス 3"/>
            <p:cNvSpPr txBox="1"/>
            <p:nvPr/>
          </p:nvSpPr>
          <p:spPr>
            <a:xfrm>
              <a:off x="613774" y="1559561"/>
              <a:ext cx="1810111" cy="523220"/>
            </a:xfrm>
            <a:prstGeom prst="rect">
              <a:avLst/>
            </a:prstGeom>
            <a:noFill/>
          </p:spPr>
          <p:txBody>
            <a:bodyPr wrap="none" rtlCol="0">
              <a:spAutoFit/>
            </a:bodyPr>
            <a:lstStyle/>
            <a:p>
              <a:r>
                <a:rPr kumimoji="1" lang="ja-JP" altLang="en-US" sz="2800" b="1" dirty="0" smtClean="0"/>
                <a:t>◦ </a:t>
              </a:r>
              <a:r>
                <a:rPr lang="ja-JP" altLang="en-US" sz="2800" b="1" dirty="0" smtClean="0"/>
                <a:t>問題設定</a:t>
              </a:r>
              <a:endParaRPr kumimoji="1" lang="ja-JP" altLang="en-US" sz="2800" b="1" dirty="0"/>
            </a:p>
          </p:txBody>
        </p:sp>
        <p:sp>
          <p:nvSpPr>
            <p:cNvPr id="6" name="テキスト ボックス 5"/>
            <p:cNvSpPr txBox="1"/>
            <p:nvPr/>
          </p:nvSpPr>
          <p:spPr>
            <a:xfrm>
              <a:off x="830036" y="2135963"/>
              <a:ext cx="6620210" cy="461665"/>
            </a:xfrm>
            <a:prstGeom prst="rect">
              <a:avLst/>
            </a:prstGeom>
            <a:noFill/>
          </p:spPr>
          <p:txBody>
            <a:bodyPr wrap="none" rtlCol="0">
              <a:spAutoFit/>
            </a:bodyPr>
            <a:lstStyle/>
            <a:p>
              <a:r>
                <a:rPr kumimoji="1" lang="en-US" altLang="ja-JP" sz="2400" dirty="0" smtClean="0"/>
                <a:t>Model Based Networked Control Systems (MB-NCS)</a:t>
              </a:r>
              <a:endParaRPr kumimoji="1" lang="ja-JP" altLang="en-US" sz="2400" dirty="0"/>
            </a:p>
          </p:txBody>
        </p:sp>
        <p:sp>
          <p:nvSpPr>
            <p:cNvPr id="7" name="テキスト ボックス 6"/>
            <p:cNvSpPr txBox="1"/>
            <p:nvPr/>
          </p:nvSpPr>
          <p:spPr>
            <a:xfrm>
              <a:off x="830036" y="2650810"/>
              <a:ext cx="1723549" cy="461665"/>
            </a:xfrm>
            <a:prstGeom prst="rect">
              <a:avLst/>
            </a:prstGeom>
            <a:noFill/>
          </p:spPr>
          <p:txBody>
            <a:bodyPr wrap="none" rtlCol="0">
              <a:spAutoFit/>
            </a:bodyPr>
            <a:lstStyle/>
            <a:p>
              <a:r>
                <a:rPr lang="ja-JP" altLang="en-US" sz="2400" dirty="0" smtClean="0"/>
                <a:t>乗法的</a:t>
              </a:r>
              <a:r>
                <a:rPr lang="ja-JP" altLang="en-US" sz="2400" dirty="0"/>
                <a:t>雑音</a:t>
              </a:r>
              <a:endParaRPr kumimoji="1" lang="ja-JP" altLang="en-US" sz="2400" dirty="0"/>
            </a:p>
          </p:txBody>
        </p:sp>
      </p:grpSp>
      <p:sp>
        <p:nvSpPr>
          <p:cNvPr id="15" name="テキスト ボックス 14"/>
          <p:cNvSpPr txBox="1"/>
          <p:nvPr/>
        </p:nvSpPr>
        <p:spPr>
          <a:xfrm>
            <a:off x="633810" y="4324390"/>
            <a:ext cx="6532558" cy="523220"/>
          </a:xfrm>
          <a:prstGeom prst="rect">
            <a:avLst/>
          </a:prstGeom>
          <a:noFill/>
        </p:spPr>
        <p:txBody>
          <a:bodyPr wrap="none" rtlCol="0">
            <a:spAutoFit/>
          </a:bodyPr>
          <a:lstStyle/>
          <a:p>
            <a:r>
              <a:rPr kumimoji="1" lang="ja-JP" altLang="en-US" sz="2800" b="1" dirty="0" smtClean="0"/>
              <a:t>◦ </a:t>
            </a:r>
            <a:r>
              <a:rPr kumimoji="1" lang="en-US" altLang="ja-JP" sz="2800" b="1" dirty="0" smtClean="0"/>
              <a:t>MB-NCS </a:t>
            </a:r>
            <a:r>
              <a:rPr kumimoji="1" lang="ja-JP" altLang="en-US" sz="2800" b="1" dirty="0" err="1" smtClean="0"/>
              <a:t>の乗</a:t>
            </a:r>
            <a:r>
              <a:rPr kumimoji="1" lang="ja-JP" altLang="en-US" sz="2800" b="1" dirty="0" smtClean="0"/>
              <a:t>法的雑音のもとでの安定化</a:t>
            </a:r>
            <a:endParaRPr kumimoji="1" lang="ja-JP" altLang="en-US" sz="2800" b="1" dirty="0"/>
          </a:p>
        </p:txBody>
      </p:sp>
      <p:sp>
        <p:nvSpPr>
          <p:cNvPr id="8" name="スライド番号プレースホルダー 7"/>
          <p:cNvSpPr>
            <a:spLocks noGrp="1"/>
          </p:cNvSpPr>
          <p:nvPr>
            <p:ph type="sldNum" sz="quarter" idx="12"/>
          </p:nvPr>
        </p:nvSpPr>
        <p:spPr/>
        <p:txBody>
          <a:bodyPr/>
          <a:lstStyle/>
          <a:p>
            <a:fld id="{F70A3C22-C9DF-4DB7-9348-79C01CFB5760}" type="slidenum">
              <a:rPr kumimoji="1" lang="ja-JP" altLang="en-US" smtClean="0"/>
              <a:t>2</a:t>
            </a:fld>
            <a:endParaRPr kumimoji="1" lang="ja-JP" altLang="en-US"/>
          </a:p>
        </p:txBody>
      </p:sp>
    </p:spTree>
    <p:extLst>
      <p:ext uri="{BB962C8B-B14F-4D97-AF65-F5344CB8AC3E}">
        <p14:creationId xmlns:p14="http://schemas.microsoft.com/office/powerpoint/2010/main" val="424876549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180000"/>
            <a:ext cx="2501006" cy="646331"/>
          </a:xfrm>
          <a:prstGeom prst="rect">
            <a:avLst/>
          </a:prstGeom>
          <a:noFill/>
        </p:spPr>
        <p:txBody>
          <a:bodyPr wrap="none" rtlCol="0">
            <a:spAutoFit/>
          </a:bodyPr>
          <a:lstStyle/>
          <a:p>
            <a:r>
              <a:rPr kumimoji="1" lang="ja-JP" altLang="en-US" sz="3600" b="1" u="sng" dirty="0" smtClean="0"/>
              <a:t>発表の流れ</a:t>
            </a:r>
            <a:endParaRPr kumimoji="1" lang="ja-JP" altLang="en-US" sz="3600" b="1" u="sng" dirty="0"/>
          </a:p>
        </p:txBody>
      </p:sp>
      <p:sp>
        <p:nvSpPr>
          <p:cNvPr id="3" name="テキスト ボックス 2"/>
          <p:cNvSpPr txBox="1"/>
          <p:nvPr/>
        </p:nvSpPr>
        <p:spPr>
          <a:xfrm>
            <a:off x="613774" y="937641"/>
            <a:ext cx="1117614" cy="523220"/>
          </a:xfrm>
          <a:prstGeom prst="rect">
            <a:avLst/>
          </a:prstGeom>
          <a:noFill/>
        </p:spPr>
        <p:txBody>
          <a:bodyPr wrap="none" rtlCol="0">
            <a:spAutoFit/>
          </a:bodyPr>
          <a:lstStyle/>
          <a:p>
            <a:r>
              <a:rPr kumimoji="1" lang="ja-JP" altLang="en-US" sz="2800" b="1" dirty="0" smtClean="0">
                <a:solidFill>
                  <a:schemeClr val="bg2"/>
                </a:solidFill>
                <a:latin typeface="+mn-ea"/>
              </a:rPr>
              <a:t>◦ </a:t>
            </a:r>
            <a:r>
              <a:rPr lang="ja-JP" altLang="en-US" sz="2800" b="1" dirty="0">
                <a:solidFill>
                  <a:schemeClr val="bg2"/>
                </a:solidFill>
                <a:latin typeface="+mn-ea"/>
              </a:rPr>
              <a:t>背景</a:t>
            </a:r>
            <a:endParaRPr kumimoji="1" lang="ja-JP" altLang="en-US" sz="2800" b="1" dirty="0">
              <a:solidFill>
                <a:schemeClr val="bg2"/>
              </a:solidFill>
              <a:latin typeface="+mn-ea"/>
            </a:endParaRPr>
          </a:p>
        </p:txBody>
      </p:sp>
      <p:sp>
        <p:nvSpPr>
          <p:cNvPr id="5" name="テキスト ボックス 4"/>
          <p:cNvSpPr txBox="1"/>
          <p:nvPr/>
        </p:nvSpPr>
        <p:spPr>
          <a:xfrm>
            <a:off x="633810" y="3538705"/>
            <a:ext cx="6532558" cy="523220"/>
          </a:xfrm>
          <a:prstGeom prst="rect">
            <a:avLst/>
          </a:prstGeom>
          <a:noFill/>
        </p:spPr>
        <p:txBody>
          <a:bodyPr wrap="none" rtlCol="0">
            <a:spAutoFit/>
          </a:bodyPr>
          <a:lstStyle/>
          <a:p>
            <a:r>
              <a:rPr kumimoji="1" lang="ja-JP" altLang="en-US" sz="2800" b="1" dirty="0" smtClean="0">
                <a:solidFill>
                  <a:schemeClr val="bg2"/>
                </a:solidFill>
              </a:rPr>
              <a:t>◦ </a:t>
            </a:r>
            <a:r>
              <a:rPr kumimoji="1" lang="en-US" altLang="ja-JP" sz="2800" b="1" dirty="0" smtClean="0">
                <a:solidFill>
                  <a:schemeClr val="bg2"/>
                </a:solidFill>
              </a:rPr>
              <a:t>MB-NCS </a:t>
            </a:r>
            <a:r>
              <a:rPr kumimoji="1" lang="ja-JP" altLang="en-US" sz="2800" b="1" dirty="0" err="1" smtClean="0">
                <a:solidFill>
                  <a:schemeClr val="bg2"/>
                </a:solidFill>
              </a:rPr>
              <a:t>の乗</a:t>
            </a:r>
            <a:r>
              <a:rPr kumimoji="1" lang="ja-JP" altLang="en-US" sz="2800" b="1" dirty="0" smtClean="0">
                <a:solidFill>
                  <a:schemeClr val="bg2"/>
                </a:solidFill>
              </a:rPr>
              <a:t>法的雑音のもとでの安定性</a:t>
            </a:r>
            <a:endParaRPr kumimoji="1" lang="ja-JP" altLang="en-US" sz="2800" b="1" dirty="0">
              <a:solidFill>
                <a:schemeClr val="bg2"/>
              </a:solidFill>
            </a:endParaRPr>
          </a:p>
        </p:txBody>
      </p:sp>
      <p:sp>
        <p:nvSpPr>
          <p:cNvPr id="9" name="テキスト ボックス 8"/>
          <p:cNvSpPr txBox="1"/>
          <p:nvPr/>
        </p:nvSpPr>
        <p:spPr>
          <a:xfrm>
            <a:off x="633810" y="5110075"/>
            <a:ext cx="1443024" cy="523220"/>
          </a:xfrm>
          <a:prstGeom prst="rect">
            <a:avLst/>
          </a:prstGeom>
          <a:noFill/>
        </p:spPr>
        <p:txBody>
          <a:bodyPr wrap="none" rtlCol="0">
            <a:spAutoFit/>
          </a:bodyPr>
          <a:lstStyle/>
          <a:p>
            <a:r>
              <a:rPr kumimoji="1" lang="ja-JP" altLang="en-US" sz="2800" b="1" dirty="0" smtClean="0">
                <a:solidFill>
                  <a:schemeClr val="bg2"/>
                </a:solidFill>
              </a:rPr>
              <a:t>◦ 数値例</a:t>
            </a:r>
            <a:endParaRPr kumimoji="1" lang="ja-JP" altLang="en-US" sz="2800" b="1" dirty="0">
              <a:solidFill>
                <a:schemeClr val="bg2"/>
              </a:solidFill>
            </a:endParaRPr>
          </a:p>
        </p:txBody>
      </p:sp>
      <p:sp>
        <p:nvSpPr>
          <p:cNvPr id="10" name="テキスト ボックス 9"/>
          <p:cNvSpPr txBox="1"/>
          <p:nvPr/>
        </p:nvSpPr>
        <p:spPr>
          <a:xfrm>
            <a:off x="633810" y="5895761"/>
            <a:ext cx="1088760" cy="523220"/>
          </a:xfrm>
          <a:prstGeom prst="rect">
            <a:avLst/>
          </a:prstGeom>
          <a:noFill/>
        </p:spPr>
        <p:txBody>
          <a:bodyPr wrap="none" rtlCol="0">
            <a:spAutoFit/>
          </a:bodyPr>
          <a:lstStyle/>
          <a:p>
            <a:r>
              <a:rPr kumimoji="1" lang="ja-JP" altLang="en-US" sz="2800" b="1" dirty="0" smtClean="0"/>
              <a:t>◦ </a:t>
            </a:r>
            <a:r>
              <a:rPr lang="ja-JP" altLang="en-US" sz="2800" b="1" dirty="0"/>
              <a:t>結論</a:t>
            </a:r>
            <a:endParaRPr kumimoji="1" lang="ja-JP" altLang="en-US" sz="2800" b="1" dirty="0"/>
          </a:p>
        </p:txBody>
      </p:sp>
      <p:grpSp>
        <p:nvGrpSpPr>
          <p:cNvPr id="12" name="グループ化 11"/>
          <p:cNvGrpSpPr/>
          <p:nvPr/>
        </p:nvGrpSpPr>
        <p:grpSpPr>
          <a:xfrm>
            <a:off x="613774" y="1723326"/>
            <a:ext cx="6836472" cy="1552914"/>
            <a:chOff x="613774" y="1559561"/>
            <a:chExt cx="6836472" cy="1552914"/>
          </a:xfrm>
        </p:grpSpPr>
        <p:sp>
          <p:nvSpPr>
            <p:cNvPr id="4" name="テキスト ボックス 3"/>
            <p:cNvSpPr txBox="1"/>
            <p:nvPr/>
          </p:nvSpPr>
          <p:spPr>
            <a:xfrm>
              <a:off x="613774" y="1559561"/>
              <a:ext cx="1810111" cy="523220"/>
            </a:xfrm>
            <a:prstGeom prst="rect">
              <a:avLst/>
            </a:prstGeom>
            <a:noFill/>
          </p:spPr>
          <p:txBody>
            <a:bodyPr wrap="none" rtlCol="0">
              <a:spAutoFit/>
            </a:bodyPr>
            <a:lstStyle/>
            <a:p>
              <a:r>
                <a:rPr kumimoji="1" lang="ja-JP" altLang="en-US" sz="2800" b="1" dirty="0" smtClean="0">
                  <a:solidFill>
                    <a:schemeClr val="bg2"/>
                  </a:solidFill>
                </a:rPr>
                <a:t>◦ </a:t>
              </a:r>
              <a:r>
                <a:rPr lang="ja-JP" altLang="en-US" sz="2800" b="1" dirty="0" smtClean="0">
                  <a:solidFill>
                    <a:schemeClr val="bg2"/>
                  </a:solidFill>
                </a:rPr>
                <a:t>問題設定</a:t>
              </a:r>
              <a:endParaRPr kumimoji="1" lang="ja-JP" altLang="en-US" sz="2800" b="1" dirty="0">
                <a:solidFill>
                  <a:schemeClr val="bg2"/>
                </a:solidFill>
              </a:endParaRPr>
            </a:p>
          </p:txBody>
        </p:sp>
        <p:sp>
          <p:nvSpPr>
            <p:cNvPr id="6" name="テキスト ボックス 5"/>
            <p:cNvSpPr txBox="1"/>
            <p:nvPr/>
          </p:nvSpPr>
          <p:spPr>
            <a:xfrm>
              <a:off x="830036" y="2135963"/>
              <a:ext cx="6620210" cy="461665"/>
            </a:xfrm>
            <a:prstGeom prst="rect">
              <a:avLst/>
            </a:prstGeom>
            <a:noFill/>
          </p:spPr>
          <p:txBody>
            <a:bodyPr wrap="none" rtlCol="0">
              <a:spAutoFit/>
            </a:bodyPr>
            <a:lstStyle/>
            <a:p>
              <a:r>
                <a:rPr kumimoji="1" lang="en-US" altLang="ja-JP" sz="2400" dirty="0" smtClean="0">
                  <a:solidFill>
                    <a:schemeClr val="bg2"/>
                  </a:solidFill>
                </a:rPr>
                <a:t>Model Based Networked Control Systems (MB-NCS)</a:t>
              </a:r>
              <a:endParaRPr kumimoji="1" lang="ja-JP" altLang="en-US" sz="2400" dirty="0">
                <a:solidFill>
                  <a:schemeClr val="bg2"/>
                </a:solidFill>
              </a:endParaRPr>
            </a:p>
          </p:txBody>
        </p:sp>
        <p:sp>
          <p:nvSpPr>
            <p:cNvPr id="7" name="テキスト ボックス 6"/>
            <p:cNvSpPr txBox="1"/>
            <p:nvPr/>
          </p:nvSpPr>
          <p:spPr>
            <a:xfrm>
              <a:off x="830036" y="2650810"/>
              <a:ext cx="1723549" cy="461665"/>
            </a:xfrm>
            <a:prstGeom prst="rect">
              <a:avLst/>
            </a:prstGeom>
            <a:noFill/>
          </p:spPr>
          <p:txBody>
            <a:bodyPr wrap="none" rtlCol="0">
              <a:spAutoFit/>
            </a:bodyPr>
            <a:lstStyle/>
            <a:p>
              <a:r>
                <a:rPr lang="ja-JP" altLang="en-US" sz="2400" dirty="0" smtClean="0">
                  <a:solidFill>
                    <a:schemeClr val="bg2"/>
                  </a:solidFill>
                </a:rPr>
                <a:t>乗法的</a:t>
              </a:r>
              <a:r>
                <a:rPr lang="ja-JP" altLang="en-US" sz="2400" dirty="0">
                  <a:solidFill>
                    <a:schemeClr val="bg2"/>
                  </a:solidFill>
                </a:rPr>
                <a:t>雑音</a:t>
              </a:r>
              <a:endParaRPr kumimoji="1" lang="ja-JP" altLang="en-US" sz="2400" dirty="0">
                <a:solidFill>
                  <a:schemeClr val="bg2"/>
                </a:solidFill>
              </a:endParaRPr>
            </a:p>
          </p:txBody>
        </p:sp>
      </p:grpSp>
      <p:sp>
        <p:nvSpPr>
          <p:cNvPr id="15" name="テキスト ボックス 14"/>
          <p:cNvSpPr txBox="1"/>
          <p:nvPr/>
        </p:nvSpPr>
        <p:spPr>
          <a:xfrm>
            <a:off x="633810" y="4324390"/>
            <a:ext cx="6532558" cy="523220"/>
          </a:xfrm>
          <a:prstGeom prst="rect">
            <a:avLst/>
          </a:prstGeom>
          <a:noFill/>
        </p:spPr>
        <p:txBody>
          <a:bodyPr wrap="none" rtlCol="0">
            <a:spAutoFit/>
          </a:bodyPr>
          <a:lstStyle/>
          <a:p>
            <a:r>
              <a:rPr kumimoji="1" lang="ja-JP" altLang="en-US" sz="2800" b="1" dirty="0" smtClean="0">
                <a:solidFill>
                  <a:schemeClr val="bg2"/>
                </a:solidFill>
              </a:rPr>
              <a:t>◦ </a:t>
            </a:r>
            <a:r>
              <a:rPr kumimoji="1" lang="en-US" altLang="ja-JP" sz="2800" b="1" dirty="0" smtClean="0">
                <a:solidFill>
                  <a:schemeClr val="bg2"/>
                </a:solidFill>
              </a:rPr>
              <a:t>MB-NCS </a:t>
            </a:r>
            <a:r>
              <a:rPr kumimoji="1" lang="ja-JP" altLang="en-US" sz="2800" b="1" dirty="0" err="1" smtClean="0">
                <a:solidFill>
                  <a:schemeClr val="bg2"/>
                </a:solidFill>
              </a:rPr>
              <a:t>の乗</a:t>
            </a:r>
            <a:r>
              <a:rPr kumimoji="1" lang="ja-JP" altLang="en-US" sz="2800" b="1" dirty="0" smtClean="0">
                <a:solidFill>
                  <a:schemeClr val="bg2"/>
                </a:solidFill>
              </a:rPr>
              <a:t>法的雑音のもとでの安定化</a:t>
            </a:r>
            <a:endParaRPr kumimoji="1" lang="ja-JP" altLang="en-US" sz="2800" b="1" dirty="0">
              <a:solidFill>
                <a:schemeClr val="bg2"/>
              </a:solidFill>
            </a:endParaRPr>
          </a:p>
        </p:txBody>
      </p:sp>
      <p:sp>
        <p:nvSpPr>
          <p:cNvPr id="8" name="スライド番号プレースホルダー 7"/>
          <p:cNvSpPr>
            <a:spLocks noGrp="1"/>
          </p:cNvSpPr>
          <p:nvPr>
            <p:ph type="sldNum" sz="quarter" idx="12"/>
          </p:nvPr>
        </p:nvSpPr>
        <p:spPr/>
        <p:txBody>
          <a:bodyPr/>
          <a:lstStyle/>
          <a:p>
            <a:fld id="{F70A3C22-C9DF-4DB7-9348-79C01CFB5760}" type="slidenum">
              <a:rPr kumimoji="1" lang="ja-JP" altLang="en-US" smtClean="0"/>
              <a:t>20</a:t>
            </a:fld>
            <a:endParaRPr kumimoji="1" lang="ja-JP" altLang="en-US"/>
          </a:p>
        </p:txBody>
      </p:sp>
    </p:spTree>
    <p:extLst>
      <p:ext uri="{BB962C8B-B14F-4D97-AF65-F5344CB8AC3E}">
        <p14:creationId xmlns:p14="http://schemas.microsoft.com/office/powerpoint/2010/main" val="30206325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p:cNvPicPr>
            <a:picLocks noChangeAspect="1"/>
          </p:cNvPicPr>
          <p:nvPr/>
        </p:nvPicPr>
        <p:blipFill rotWithShape="1">
          <a:blip r:embed="rId2" cstate="print">
            <a:extLst>
              <a:ext uri="{28A0092B-C50C-407E-A947-70E740481C1C}">
                <a14:useLocalDpi xmlns:a14="http://schemas.microsoft.com/office/drawing/2010/main" val="0"/>
              </a:ext>
            </a:extLst>
          </a:blip>
          <a:srcRect r="11259"/>
          <a:stretch/>
        </p:blipFill>
        <p:spPr>
          <a:xfrm>
            <a:off x="6329328" y="225062"/>
            <a:ext cx="2344772" cy="1980841"/>
          </a:xfrm>
          <a:prstGeom prst="rect">
            <a:avLst/>
          </a:prstGeom>
        </p:spPr>
      </p:pic>
      <p:grpSp>
        <p:nvGrpSpPr>
          <p:cNvPr id="11" name="グループ化 10"/>
          <p:cNvGrpSpPr/>
          <p:nvPr/>
        </p:nvGrpSpPr>
        <p:grpSpPr>
          <a:xfrm>
            <a:off x="191788" y="225062"/>
            <a:ext cx="5902589" cy="1448612"/>
            <a:chOff x="191788" y="632467"/>
            <a:chExt cx="5902589" cy="1448612"/>
          </a:xfrm>
        </p:grpSpPr>
        <p:sp>
          <p:nvSpPr>
            <p:cNvPr id="2" name="テキスト ボックス 1"/>
            <p:cNvSpPr txBox="1"/>
            <p:nvPr/>
          </p:nvSpPr>
          <p:spPr>
            <a:xfrm>
              <a:off x="191788" y="632467"/>
              <a:ext cx="906017" cy="567912"/>
            </a:xfrm>
            <a:prstGeom prst="rect">
              <a:avLst/>
            </a:prstGeom>
            <a:noFill/>
          </p:spPr>
          <p:txBody>
            <a:bodyPr wrap="none" rtlCol="0">
              <a:spAutoFit/>
            </a:bodyPr>
            <a:lstStyle/>
            <a:p>
              <a:pPr>
                <a:lnSpc>
                  <a:spcPct val="120000"/>
                </a:lnSpc>
              </a:pPr>
              <a:r>
                <a:rPr kumimoji="1" lang="ja-JP" altLang="en-US" sz="2800" b="1" u="sng" dirty="0" smtClean="0"/>
                <a:t>概要</a:t>
              </a:r>
              <a:endParaRPr kumimoji="1" lang="ja-JP" altLang="en-US" sz="2800" b="1" u="sng" dirty="0"/>
            </a:p>
          </p:txBody>
        </p:sp>
        <p:sp>
          <p:nvSpPr>
            <p:cNvPr id="4" name="テキスト ボックス 3"/>
            <p:cNvSpPr txBox="1"/>
            <p:nvPr/>
          </p:nvSpPr>
          <p:spPr>
            <a:xfrm>
              <a:off x="191788" y="1102350"/>
              <a:ext cx="5902589" cy="978729"/>
            </a:xfrm>
            <a:prstGeom prst="rect">
              <a:avLst/>
            </a:prstGeom>
            <a:noFill/>
          </p:spPr>
          <p:txBody>
            <a:bodyPr wrap="square" rtlCol="0">
              <a:spAutoFit/>
            </a:bodyPr>
            <a:lstStyle/>
            <a:p>
              <a:pPr>
                <a:lnSpc>
                  <a:spcPct val="120000"/>
                </a:lnSpc>
                <a:tabLst>
                  <a:tab pos="177800" algn="l"/>
                </a:tabLst>
              </a:pPr>
              <a:r>
                <a:rPr kumimoji="1" lang="ja-JP" altLang="en-US" sz="2400" dirty="0" smtClean="0"/>
                <a:t>◦ </a:t>
              </a:r>
              <a:r>
                <a:rPr kumimoji="1" lang="en-US" altLang="ja-JP" sz="2400" dirty="0" smtClean="0"/>
                <a:t>	MB-NCS </a:t>
              </a:r>
              <a:r>
                <a:rPr kumimoji="1" lang="ja-JP" altLang="en-US" sz="2400" dirty="0" err="1" smtClean="0"/>
                <a:t>の乗</a:t>
              </a:r>
              <a:r>
                <a:rPr kumimoji="1" lang="ja-JP" altLang="en-US" sz="2400" dirty="0" smtClean="0"/>
                <a:t>法的雑音のもとでの</a:t>
              </a:r>
              <a:r>
                <a:rPr kumimoji="1" lang="ja-JP" altLang="en-US" sz="2400" dirty="0" smtClean="0">
                  <a:solidFill>
                    <a:srgbClr val="FF0000"/>
                  </a:solidFill>
                </a:rPr>
                <a:t>安定条件</a:t>
              </a:r>
              <a:r>
                <a:rPr kumimoji="1" lang="en-US" altLang="ja-JP" sz="2400" dirty="0" smtClean="0"/>
                <a:t>	</a:t>
              </a:r>
              <a:r>
                <a:rPr kumimoji="1" lang="ja-JP" altLang="en-US" sz="2400" dirty="0" smtClean="0"/>
                <a:t>および</a:t>
              </a:r>
              <a:r>
                <a:rPr kumimoji="1" lang="ja-JP" altLang="en-US" sz="2400" dirty="0" smtClean="0">
                  <a:solidFill>
                    <a:srgbClr val="FF0000"/>
                  </a:solidFill>
                </a:rPr>
                <a:t>安定化のための条件式</a:t>
              </a:r>
              <a:r>
                <a:rPr kumimoji="1" lang="ja-JP" altLang="en-US" sz="2400" dirty="0" smtClean="0"/>
                <a:t>を求めた．</a:t>
              </a:r>
              <a:endParaRPr kumimoji="1" lang="ja-JP" altLang="en-US" sz="2400" dirty="0"/>
            </a:p>
          </p:txBody>
        </p:sp>
      </p:grpSp>
      <p:sp>
        <p:nvSpPr>
          <p:cNvPr id="8" name="スライド番号プレースホルダー 7"/>
          <p:cNvSpPr>
            <a:spLocks noGrp="1"/>
          </p:cNvSpPr>
          <p:nvPr>
            <p:ph type="sldNum" sz="quarter" idx="12"/>
          </p:nvPr>
        </p:nvSpPr>
        <p:spPr/>
        <p:txBody>
          <a:bodyPr/>
          <a:lstStyle/>
          <a:p>
            <a:fld id="{F70A3C22-C9DF-4DB7-9348-79C01CFB5760}" type="slidenum">
              <a:rPr kumimoji="1" lang="ja-JP" altLang="en-US" smtClean="0"/>
              <a:t>21</a:t>
            </a:fld>
            <a:endParaRPr kumimoji="1" lang="ja-JP" altLang="en-US" dirty="0"/>
          </a:p>
        </p:txBody>
      </p:sp>
      <p:grpSp>
        <p:nvGrpSpPr>
          <p:cNvPr id="13" name="グループ化 12"/>
          <p:cNvGrpSpPr/>
          <p:nvPr/>
        </p:nvGrpSpPr>
        <p:grpSpPr>
          <a:xfrm>
            <a:off x="191788" y="1695621"/>
            <a:ext cx="8672506" cy="1911081"/>
            <a:chOff x="191788" y="1966399"/>
            <a:chExt cx="8672506" cy="1911081"/>
          </a:xfrm>
        </p:grpSpPr>
        <p:sp>
          <p:nvSpPr>
            <p:cNvPr id="5" name="テキスト ボックス 4"/>
            <p:cNvSpPr txBox="1"/>
            <p:nvPr/>
          </p:nvSpPr>
          <p:spPr>
            <a:xfrm>
              <a:off x="191788" y="2455552"/>
              <a:ext cx="8672506" cy="1421928"/>
            </a:xfrm>
            <a:prstGeom prst="rect">
              <a:avLst/>
            </a:prstGeom>
            <a:noFill/>
          </p:spPr>
          <p:txBody>
            <a:bodyPr wrap="square" rtlCol="0">
              <a:spAutoFit/>
            </a:bodyPr>
            <a:lstStyle/>
            <a:p>
              <a:pPr>
                <a:lnSpc>
                  <a:spcPct val="120000"/>
                </a:lnSpc>
                <a:tabLst>
                  <a:tab pos="177800" algn="l"/>
                </a:tabLst>
              </a:pPr>
              <a:r>
                <a:rPr kumimoji="1" lang="ja-JP" altLang="en-US" sz="2400" dirty="0" smtClean="0"/>
                <a:t>◦ </a:t>
              </a:r>
              <a:r>
                <a:rPr kumimoji="1" lang="en-US" altLang="ja-JP" sz="2400" dirty="0" smtClean="0"/>
                <a:t>	『</a:t>
              </a:r>
              <a:r>
                <a:rPr kumimoji="1" lang="ja-JP" altLang="en-US" sz="2400" dirty="0" smtClean="0"/>
                <a:t>周期時変システム＋乗法的雑音</a:t>
              </a:r>
              <a:r>
                <a:rPr kumimoji="1" lang="en-US" altLang="ja-JP" sz="2400" dirty="0" smtClean="0"/>
                <a:t>』 </a:t>
              </a:r>
              <a:r>
                <a:rPr kumimoji="1" lang="ja-JP" altLang="en-US" sz="2400" dirty="0" smtClean="0"/>
                <a:t>という特性を考慮し，リフティ</a:t>
              </a:r>
              <a:r>
                <a:rPr kumimoji="1" lang="en-US" altLang="ja-JP" sz="2400" dirty="0" smtClean="0"/>
                <a:t>	</a:t>
              </a:r>
              <a:r>
                <a:rPr kumimoji="1" lang="ja-JP" altLang="en-US" sz="2400" dirty="0" smtClean="0"/>
                <a:t>ングしたシステム</a:t>
              </a:r>
              <a:r>
                <a:rPr lang="ja-JP" altLang="en-US" sz="2400" dirty="0" smtClean="0"/>
                <a:t>にリアプノフ安定論を適用することで</a:t>
              </a:r>
              <a:r>
                <a:rPr kumimoji="1" lang="ja-JP" altLang="en-US" sz="2400" dirty="0" smtClean="0"/>
                <a:t>，安定性の</a:t>
              </a:r>
              <a:r>
                <a:rPr kumimoji="1" lang="en-US" altLang="ja-JP" sz="2400" dirty="0" smtClean="0"/>
                <a:t>	</a:t>
              </a:r>
              <a:r>
                <a:rPr kumimoji="1" lang="ja-JP" altLang="en-US" sz="2400" dirty="0" smtClean="0"/>
                <a:t>ための</a:t>
              </a:r>
              <a:r>
                <a:rPr kumimoji="1" lang="ja-JP" altLang="en-US" sz="2400" dirty="0" smtClean="0">
                  <a:solidFill>
                    <a:srgbClr val="FF0000"/>
                  </a:solidFill>
                </a:rPr>
                <a:t>必要十分条件</a:t>
              </a:r>
              <a:r>
                <a:rPr kumimoji="1" lang="ja-JP" altLang="en-US" sz="2400" dirty="0" smtClean="0"/>
                <a:t>を</a:t>
              </a:r>
              <a:r>
                <a:rPr kumimoji="1" lang="en-US" altLang="ja-JP" sz="2400" dirty="0" smtClean="0">
                  <a:solidFill>
                    <a:srgbClr val="FF0000"/>
                  </a:solidFill>
                </a:rPr>
                <a:t>LMI</a:t>
              </a:r>
              <a:r>
                <a:rPr kumimoji="1" lang="ja-JP" altLang="en-US" sz="2400" dirty="0" smtClean="0"/>
                <a:t>で導出．</a:t>
              </a:r>
              <a:endParaRPr kumimoji="1" lang="ja-JP" altLang="en-US" sz="2400" dirty="0"/>
            </a:p>
          </p:txBody>
        </p:sp>
        <p:sp>
          <p:nvSpPr>
            <p:cNvPr id="10" name="テキスト ボックス 9"/>
            <p:cNvSpPr txBox="1"/>
            <p:nvPr/>
          </p:nvSpPr>
          <p:spPr>
            <a:xfrm>
              <a:off x="191788" y="1966399"/>
              <a:ext cx="1988045" cy="567912"/>
            </a:xfrm>
            <a:prstGeom prst="rect">
              <a:avLst/>
            </a:prstGeom>
            <a:noFill/>
          </p:spPr>
          <p:txBody>
            <a:bodyPr wrap="none" rtlCol="0">
              <a:spAutoFit/>
            </a:bodyPr>
            <a:lstStyle/>
            <a:p>
              <a:pPr>
                <a:lnSpc>
                  <a:spcPct val="120000"/>
                </a:lnSpc>
              </a:pPr>
              <a:r>
                <a:rPr kumimoji="1" lang="ja-JP" altLang="en-US" sz="2800" b="1" u="sng" dirty="0" smtClean="0"/>
                <a:t>安定性解析</a:t>
              </a:r>
              <a:endParaRPr kumimoji="1" lang="ja-JP" altLang="en-US" sz="2800" b="1" u="sng" dirty="0"/>
            </a:p>
          </p:txBody>
        </p:sp>
      </p:grpSp>
      <p:grpSp>
        <p:nvGrpSpPr>
          <p:cNvPr id="14" name="グループ化 13"/>
          <p:cNvGrpSpPr/>
          <p:nvPr/>
        </p:nvGrpSpPr>
        <p:grpSpPr>
          <a:xfrm>
            <a:off x="191788" y="3628649"/>
            <a:ext cx="8672506" cy="1467882"/>
            <a:chOff x="191788" y="3932250"/>
            <a:chExt cx="8672506" cy="1467882"/>
          </a:xfrm>
        </p:grpSpPr>
        <p:sp>
          <p:nvSpPr>
            <p:cNvPr id="6" name="テキスト ボックス 5"/>
            <p:cNvSpPr txBox="1"/>
            <p:nvPr/>
          </p:nvSpPr>
          <p:spPr>
            <a:xfrm>
              <a:off x="191788" y="4421403"/>
              <a:ext cx="8672506" cy="978729"/>
            </a:xfrm>
            <a:prstGeom prst="rect">
              <a:avLst/>
            </a:prstGeom>
            <a:noFill/>
          </p:spPr>
          <p:txBody>
            <a:bodyPr wrap="square" rtlCol="0">
              <a:spAutoFit/>
            </a:bodyPr>
            <a:lstStyle/>
            <a:p>
              <a:pPr>
                <a:lnSpc>
                  <a:spcPct val="120000"/>
                </a:lnSpc>
                <a:tabLst>
                  <a:tab pos="177800" algn="l"/>
                </a:tabLst>
              </a:pPr>
              <a:r>
                <a:rPr kumimoji="1" lang="ja-JP" altLang="en-US" sz="2400" dirty="0" smtClean="0"/>
                <a:t>◦ </a:t>
              </a:r>
              <a:r>
                <a:rPr kumimoji="1" lang="en-US" altLang="ja-JP" sz="2400" dirty="0" smtClean="0"/>
                <a:t>	</a:t>
              </a:r>
              <a:r>
                <a:rPr kumimoji="1" lang="ja-JP" altLang="en-US" sz="2400" dirty="0" smtClean="0"/>
                <a:t>非</a:t>
              </a:r>
              <a:r>
                <a:rPr lang="ja-JP" altLang="en-US" sz="2400" dirty="0"/>
                <a:t>線形</a:t>
              </a:r>
              <a:r>
                <a:rPr kumimoji="1" lang="ja-JP" altLang="en-US" sz="2400" dirty="0" smtClean="0"/>
                <a:t>の条件式を</a:t>
              </a:r>
              <a:r>
                <a:rPr lang="ja-JP" altLang="en-US" sz="2400" dirty="0"/>
                <a:t>変換</a:t>
              </a:r>
              <a:r>
                <a:rPr kumimoji="1" lang="ja-JP" altLang="en-US" sz="2400" dirty="0" smtClean="0"/>
                <a:t>することで</a:t>
              </a:r>
              <a:r>
                <a:rPr kumimoji="1" lang="en-US" altLang="ja-JP" sz="2400" dirty="0" smtClean="0">
                  <a:solidFill>
                    <a:srgbClr val="FF0000"/>
                  </a:solidFill>
                </a:rPr>
                <a:t>LMI</a:t>
              </a:r>
              <a:r>
                <a:rPr kumimoji="1" lang="ja-JP" altLang="en-US" sz="2400" dirty="0" smtClean="0"/>
                <a:t>を導出．保守性の特性は数</a:t>
              </a:r>
              <a:r>
                <a:rPr kumimoji="1" lang="en-US" altLang="ja-JP" sz="2400" smtClean="0"/>
                <a:t>	</a:t>
              </a:r>
              <a:r>
                <a:rPr kumimoji="1" lang="ja-JP" altLang="en-US" sz="2400" smtClean="0"/>
                <a:t>値例</a:t>
              </a:r>
              <a:r>
                <a:rPr kumimoji="1" lang="ja-JP" altLang="en-US" sz="2400" dirty="0" smtClean="0"/>
                <a:t>にて確認．</a:t>
              </a:r>
              <a:endParaRPr kumimoji="1" lang="en-US" altLang="ja-JP" sz="2400" dirty="0" smtClean="0"/>
            </a:p>
          </p:txBody>
        </p:sp>
        <p:sp>
          <p:nvSpPr>
            <p:cNvPr id="12" name="テキスト ボックス 11"/>
            <p:cNvSpPr txBox="1"/>
            <p:nvPr/>
          </p:nvSpPr>
          <p:spPr>
            <a:xfrm>
              <a:off x="191788" y="3932250"/>
              <a:ext cx="4985660" cy="567912"/>
            </a:xfrm>
            <a:prstGeom prst="rect">
              <a:avLst/>
            </a:prstGeom>
            <a:noFill/>
          </p:spPr>
          <p:txBody>
            <a:bodyPr wrap="none" rtlCol="0">
              <a:spAutoFit/>
            </a:bodyPr>
            <a:lstStyle/>
            <a:p>
              <a:pPr>
                <a:lnSpc>
                  <a:spcPct val="120000"/>
                </a:lnSpc>
              </a:pPr>
              <a:r>
                <a:rPr kumimoji="1" lang="ja-JP" altLang="en-US" sz="2800" b="1" u="sng" dirty="0" smtClean="0"/>
                <a:t>安定化フィードバックゲイン設計</a:t>
              </a:r>
              <a:endParaRPr kumimoji="1" lang="ja-JP" altLang="en-US" sz="2800" b="1" u="sng" dirty="0"/>
            </a:p>
          </p:txBody>
        </p:sp>
      </p:grpSp>
      <p:grpSp>
        <p:nvGrpSpPr>
          <p:cNvPr id="16" name="グループ化 15"/>
          <p:cNvGrpSpPr/>
          <p:nvPr/>
        </p:nvGrpSpPr>
        <p:grpSpPr>
          <a:xfrm>
            <a:off x="191787" y="5118478"/>
            <a:ext cx="8672507" cy="1465580"/>
            <a:chOff x="191787" y="5118478"/>
            <a:chExt cx="8672507" cy="1465580"/>
          </a:xfrm>
        </p:grpSpPr>
        <p:sp>
          <p:nvSpPr>
            <p:cNvPr id="7" name="テキスト ボックス 6"/>
            <p:cNvSpPr txBox="1"/>
            <p:nvPr/>
          </p:nvSpPr>
          <p:spPr>
            <a:xfrm>
              <a:off x="191788" y="5605329"/>
              <a:ext cx="8672506" cy="978729"/>
            </a:xfrm>
            <a:prstGeom prst="rect">
              <a:avLst/>
            </a:prstGeom>
            <a:noFill/>
          </p:spPr>
          <p:txBody>
            <a:bodyPr wrap="square" rtlCol="0">
              <a:spAutoFit/>
            </a:bodyPr>
            <a:lstStyle/>
            <a:p>
              <a:pPr>
                <a:lnSpc>
                  <a:spcPct val="120000"/>
                </a:lnSpc>
                <a:tabLst>
                  <a:tab pos="177800" algn="l"/>
                </a:tabLst>
              </a:pPr>
              <a:r>
                <a:rPr kumimoji="1" lang="ja-JP" altLang="en-US" sz="2400" dirty="0" smtClean="0"/>
                <a:t>◦ </a:t>
              </a:r>
              <a:r>
                <a:rPr kumimoji="1" lang="en-US" altLang="ja-JP" sz="2400" dirty="0" smtClean="0"/>
                <a:t>	</a:t>
              </a:r>
              <a:r>
                <a:rPr kumimoji="1" lang="ja-JP" altLang="en-US" sz="2400" dirty="0" smtClean="0"/>
                <a:t>モデル誤差を考慮しつつ解析や設計を行えたので， </a:t>
              </a:r>
              <a:r>
                <a:rPr kumimoji="1" lang="en-US" altLang="ja-JP" sz="2400" dirty="0" smtClean="0"/>
                <a:t>MB-NCS </a:t>
              </a:r>
              <a:r>
                <a:rPr kumimoji="1" lang="ja-JP" altLang="en-US" sz="2400" dirty="0" smtClean="0"/>
                <a:t>の</a:t>
              </a:r>
              <a:r>
                <a:rPr kumimoji="1" lang="en-US" altLang="ja-JP" sz="2400" dirty="0" smtClean="0"/>
                <a:t>	</a:t>
              </a:r>
              <a:r>
                <a:rPr kumimoji="1" lang="ja-JP" altLang="en-US" sz="2400" dirty="0" smtClean="0"/>
                <a:t>理論の実用性を高めることが出来た．</a:t>
              </a:r>
              <a:endParaRPr kumimoji="1" lang="ja-JP" altLang="en-US" sz="2400" dirty="0"/>
            </a:p>
          </p:txBody>
        </p:sp>
        <p:sp>
          <p:nvSpPr>
            <p:cNvPr id="15" name="テキスト ボックス 14"/>
            <p:cNvSpPr txBox="1"/>
            <p:nvPr/>
          </p:nvSpPr>
          <p:spPr>
            <a:xfrm>
              <a:off x="191787" y="5118478"/>
              <a:ext cx="906017" cy="567912"/>
            </a:xfrm>
            <a:prstGeom prst="rect">
              <a:avLst/>
            </a:prstGeom>
            <a:noFill/>
          </p:spPr>
          <p:txBody>
            <a:bodyPr wrap="none" rtlCol="0">
              <a:spAutoFit/>
            </a:bodyPr>
            <a:lstStyle/>
            <a:p>
              <a:pPr>
                <a:lnSpc>
                  <a:spcPct val="120000"/>
                </a:lnSpc>
              </a:pPr>
              <a:r>
                <a:rPr kumimoji="1" lang="ja-JP" altLang="en-US" sz="2800" b="1" u="sng" dirty="0" smtClean="0"/>
                <a:t>結論</a:t>
              </a:r>
              <a:endParaRPr kumimoji="1" lang="ja-JP" altLang="en-US" sz="2800" b="1" u="sng" dirty="0"/>
            </a:p>
          </p:txBody>
        </p:sp>
      </p:grpSp>
    </p:spTree>
    <p:extLst>
      <p:ext uri="{BB962C8B-B14F-4D97-AF65-F5344CB8AC3E}">
        <p14:creationId xmlns:p14="http://schemas.microsoft.com/office/powerpoint/2010/main" val="18976457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180000"/>
            <a:ext cx="2501006" cy="646331"/>
          </a:xfrm>
          <a:prstGeom prst="rect">
            <a:avLst/>
          </a:prstGeom>
          <a:noFill/>
        </p:spPr>
        <p:txBody>
          <a:bodyPr wrap="none" rtlCol="0">
            <a:spAutoFit/>
          </a:bodyPr>
          <a:lstStyle/>
          <a:p>
            <a:r>
              <a:rPr kumimoji="1" lang="ja-JP" altLang="en-US" sz="3600" b="1" u="sng" dirty="0" smtClean="0"/>
              <a:t>発表の流れ</a:t>
            </a:r>
            <a:endParaRPr kumimoji="1" lang="ja-JP" altLang="en-US" sz="3600" b="1" u="sng" dirty="0"/>
          </a:p>
        </p:txBody>
      </p:sp>
      <p:sp>
        <p:nvSpPr>
          <p:cNvPr id="3" name="テキスト ボックス 2"/>
          <p:cNvSpPr txBox="1"/>
          <p:nvPr/>
        </p:nvSpPr>
        <p:spPr>
          <a:xfrm>
            <a:off x="613774" y="937641"/>
            <a:ext cx="1117614" cy="523220"/>
          </a:xfrm>
          <a:prstGeom prst="rect">
            <a:avLst/>
          </a:prstGeom>
          <a:noFill/>
        </p:spPr>
        <p:txBody>
          <a:bodyPr wrap="none" rtlCol="0">
            <a:spAutoFit/>
          </a:bodyPr>
          <a:lstStyle/>
          <a:p>
            <a:r>
              <a:rPr kumimoji="1" lang="ja-JP" altLang="en-US" sz="2800" b="1" dirty="0" smtClean="0">
                <a:latin typeface="+mn-ea"/>
              </a:rPr>
              <a:t>◦ </a:t>
            </a:r>
            <a:r>
              <a:rPr lang="ja-JP" altLang="en-US" sz="2800" b="1" dirty="0">
                <a:latin typeface="+mn-ea"/>
              </a:rPr>
              <a:t>背景</a:t>
            </a:r>
            <a:endParaRPr kumimoji="1" lang="ja-JP" altLang="en-US" sz="2800" b="1" dirty="0">
              <a:latin typeface="+mn-ea"/>
            </a:endParaRPr>
          </a:p>
        </p:txBody>
      </p:sp>
      <p:sp>
        <p:nvSpPr>
          <p:cNvPr id="5" name="テキスト ボックス 4"/>
          <p:cNvSpPr txBox="1"/>
          <p:nvPr/>
        </p:nvSpPr>
        <p:spPr>
          <a:xfrm>
            <a:off x="633810" y="3538705"/>
            <a:ext cx="6532558" cy="523220"/>
          </a:xfrm>
          <a:prstGeom prst="rect">
            <a:avLst/>
          </a:prstGeom>
          <a:noFill/>
        </p:spPr>
        <p:txBody>
          <a:bodyPr wrap="none" rtlCol="0">
            <a:spAutoFit/>
          </a:bodyPr>
          <a:lstStyle/>
          <a:p>
            <a:r>
              <a:rPr kumimoji="1" lang="ja-JP" altLang="en-US" sz="2800" b="1" dirty="0" smtClean="0">
                <a:solidFill>
                  <a:schemeClr val="bg2"/>
                </a:solidFill>
              </a:rPr>
              <a:t>◦ </a:t>
            </a:r>
            <a:r>
              <a:rPr kumimoji="1" lang="en-US" altLang="ja-JP" sz="2800" b="1" dirty="0" smtClean="0">
                <a:solidFill>
                  <a:schemeClr val="bg2"/>
                </a:solidFill>
              </a:rPr>
              <a:t>MB-NCS </a:t>
            </a:r>
            <a:r>
              <a:rPr kumimoji="1" lang="ja-JP" altLang="en-US" sz="2800" b="1" dirty="0" err="1" smtClean="0">
                <a:solidFill>
                  <a:schemeClr val="bg2"/>
                </a:solidFill>
              </a:rPr>
              <a:t>の乗</a:t>
            </a:r>
            <a:r>
              <a:rPr kumimoji="1" lang="ja-JP" altLang="en-US" sz="2800" b="1" dirty="0" smtClean="0">
                <a:solidFill>
                  <a:schemeClr val="bg2"/>
                </a:solidFill>
              </a:rPr>
              <a:t>法的雑音のもとでの安定性</a:t>
            </a:r>
            <a:endParaRPr kumimoji="1" lang="ja-JP" altLang="en-US" sz="2800" b="1" dirty="0">
              <a:solidFill>
                <a:schemeClr val="bg2"/>
              </a:solidFill>
            </a:endParaRPr>
          </a:p>
        </p:txBody>
      </p:sp>
      <p:sp>
        <p:nvSpPr>
          <p:cNvPr id="9" name="テキスト ボックス 8"/>
          <p:cNvSpPr txBox="1"/>
          <p:nvPr/>
        </p:nvSpPr>
        <p:spPr>
          <a:xfrm>
            <a:off x="633810" y="5110075"/>
            <a:ext cx="1443024" cy="523220"/>
          </a:xfrm>
          <a:prstGeom prst="rect">
            <a:avLst/>
          </a:prstGeom>
          <a:noFill/>
        </p:spPr>
        <p:txBody>
          <a:bodyPr wrap="none" rtlCol="0">
            <a:spAutoFit/>
          </a:bodyPr>
          <a:lstStyle/>
          <a:p>
            <a:r>
              <a:rPr kumimoji="1" lang="ja-JP" altLang="en-US" sz="2800" b="1" dirty="0" smtClean="0">
                <a:solidFill>
                  <a:schemeClr val="bg2"/>
                </a:solidFill>
              </a:rPr>
              <a:t>◦ 数値例</a:t>
            </a:r>
            <a:endParaRPr kumimoji="1" lang="ja-JP" altLang="en-US" sz="2800" b="1" dirty="0">
              <a:solidFill>
                <a:schemeClr val="bg2"/>
              </a:solidFill>
            </a:endParaRPr>
          </a:p>
        </p:txBody>
      </p:sp>
      <p:sp>
        <p:nvSpPr>
          <p:cNvPr id="10" name="テキスト ボックス 9"/>
          <p:cNvSpPr txBox="1"/>
          <p:nvPr/>
        </p:nvSpPr>
        <p:spPr>
          <a:xfrm>
            <a:off x="633810" y="5895761"/>
            <a:ext cx="1088760" cy="523220"/>
          </a:xfrm>
          <a:prstGeom prst="rect">
            <a:avLst/>
          </a:prstGeom>
          <a:noFill/>
        </p:spPr>
        <p:txBody>
          <a:bodyPr wrap="none" rtlCol="0">
            <a:spAutoFit/>
          </a:bodyPr>
          <a:lstStyle/>
          <a:p>
            <a:r>
              <a:rPr kumimoji="1" lang="ja-JP" altLang="en-US" sz="2800" b="1" dirty="0" smtClean="0">
                <a:solidFill>
                  <a:schemeClr val="bg2"/>
                </a:solidFill>
              </a:rPr>
              <a:t>◦ </a:t>
            </a:r>
            <a:r>
              <a:rPr lang="ja-JP" altLang="en-US" sz="2800" b="1" dirty="0">
                <a:solidFill>
                  <a:schemeClr val="bg2"/>
                </a:solidFill>
              </a:rPr>
              <a:t>結論</a:t>
            </a:r>
            <a:endParaRPr kumimoji="1" lang="ja-JP" altLang="en-US" sz="2800" b="1" dirty="0">
              <a:solidFill>
                <a:schemeClr val="bg2"/>
              </a:solidFill>
            </a:endParaRPr>
          </a:p>
        </p:txBody>
      </p:sp>
      <p:grpSp>
        <p:nvGrpSpPr>
          <p:cNvPr id="12" name="グループ化 11"/>
          <p:cNvGrpSpPr/>
          <p:nvPr/>
        </p:nvGrpSpPr>
        <p:grpSpPr>
          <a:xfrm>
            <a:off x="613774" y="1723326"/>
            <a:ext cx="6836472" cy="1552914"/>
            <a:chOff x="613774" y="1559561"/>
            <a:chExt cx="6836472" cy="1552914"/>
          </a:xfrm>
        </p:grpSpPr>
        <p:sp>
          <p:nvSpPr>
            <p:cNvPr id="4" name="テキスト ボックス 3"/>
            <p:cNvSpPr txBox="1"/>
            <p:nvPr/>
          </p:nvSpPr>
          <p:spPr>
            <a:xfrm>
              <a:off x="613774" y="1559561"/>
              <a:ext cx="1810111" cy="523220"/>
            </a:xfrm>
            <a:prstGeom prst="rect">
              <a:avLst/>
            </a:prstGeom>
            <a:noFill/>
          </p:spPr>
          <p:txBody>
            <a:bodyPr wrap="none" rtlCol="0">
              <a:spAutoFit/>
            </a:bodyPr>
            <a:lstStyle/>
            <a:p>
              <a:r>
                <a:rPr kumimoji="1" lang="ja-JP" altLang="en-US" sz="2800" b="1" dirty="0" smtClean="0">
                  <a:solidFill>
                    <a:schemeClr val="bg2"/>
                  </a:solidFill>
                </a:rPr>
                <a:t>◦ </a:t>
              </a:r>
              <a:r>
                <a:rPr lang="ja-JP" altLang="en-US" sz="2800" b="1" dirty="0" smtClean="0">
                  <a:solidFill>
                    <a:schemeClr val="bg2"/>
                  </a:solidFill>
                </a:rPr>
                <a:t>問題設定</a:t>
              </a:r>
              <a:endParaRPr kumimoji="1" lang="ja-JP" altLang="en-US" sz="2800" b="1" dirty="0">
                <a:solidFill>
                  <a:schemeClr val="bg2"/>
                </a:solidFill>
              </a:endParaRPr>
            </a:p>
          </p:txBody>
        </p:sp>
        <p:sp>
          <p:nvSpPr>
            <p:cNvPr id="6" name="テキスト ボックス 5"/>
            <p:cNvSpPr txBox="1"/>
            <p:nvPr/>
          </p:nvSpPr>
          <p:spPr>
            <a:xfrm>
              <a:off x="830036" y="2135963"/>
              <a:ext cx="6620210" cy="461665"/>
            </a:xfrm>
            <a:prstGeom prst="rect">
              <a:avLst/>
            </a:prstGeom>
            <a:noFill/>
          </p:spPr>
          <p:txBody>
            <a:bodyPr wrap="none" rtlCol="0">
              <a:spAutoFit/>
            </a:bodyPr>
            <a:lstStyle/>
            <a:p>
              <a:r>
                <a:rPr kumimoji="1" lang="en-US" altLang="ja-JP" sz="2400" dirty="0" smtClean="0">
                  <a:solidFill>
                    <a:schemeClr val="bg2"/>
                  </a:solidFill>
                </a:rPr>
                <a:t>Model Based Networked Control Systems (MB-NCS)</a:t>
              </a:r>
              <a:endParaRPr kumimoji="1" lang="ja-JP" altLang="en-US" sz="2400" dirty="0">
                <a:solidFill>
                  <a:schemeClr val="bg2"/>
                </a:solidFill>
              </a:endParaRPr>
            </a:p>
          </p:txBody>
        </p:sp>
        <p:sp>
          <p:nvSpPr>
            <p:cNvPr id="7" name="テキスト ボックス 6"/>
            <p:cNvSpPr txBox="1"/>
            <p:nvPr/>
          </p:nvSpPr>
          <p:spPr>
            <a:xfrm>
              <a:off x="830036" y="2650810"/>
              <a:ext cx="1723549" cy="461665"/>
            </a:xfrm>
            <a:prstGeom prst="rect">
              <a:avLst/>
            </a:prstGeom>
            <a:noFill/>
          </p:spPr>
          <p:txBody>
            <a:bodyPr wrap="none" rtlCol="0">
              <a:spAutoFit/>
            </a:bodyPr>
            <a:lstStyle/>
            <a:p>
              <a:r>
                <a:rPr lang="ja-JP" altLang="en-US" sz="2400" dirty="0" smtClean="0">
                  <a:solidFill>
                    <a:schemeClr val="bg2"/>
                  </a:solidFill>
                </a:rPr>
                <a:t>乗法的</a:t>
              </a:r>
              <a:r>
                <a:rPr lang="ja-JP" altLang="en-US" sz="2400" dirty="0">
                  <a:solidFill>
                    <a:schemeClr val="bg2"/>
                  </a:solidFill>
                </a:rPr>
                <a:t>雑音</a:t>
              </a:r>
              <a:endParaRPr kumimoji="1" lang="ja-JP" altLang="en-US" sz="2400" dirty="0">
                <a:solidFill>
                  <a:schemeClr val="bg2"/>
                </a:solidFill>
              </a:endParaRPr>
            </a:p>
          </p:txBody>
        </p:sp>
      </p:grpSp>
      <p:sp>
        <p:nvSpPr>
          <p:cNvPr id="15" name="テキスト ボックス 14"/>
          <p:cNvSpPr txBox="1"/>
          <p:nvPr/>
        </p:nvSpPr>
        <p:spPr>
          <a:xfrm>
            <a:off x="633810" y="4324390"/>
            <a:ext cx="6532558" cy="523220"/>
          </a:xfrm>
          <a:prstGeom prst="rect">
            <a:avLst/>
          </a:prstGeom>
          <a:noFill/>
        </p:spPr>
        <p:txBody>
          <a:bodyPr wrap="none" rtlCol="0">
            <a:spAutoFit/>
          </a:bodyPr>
          <a:lstStyle/>
          <a:p>
            <a:r>
              <a:rPr kumimoji="1" lang="ja-JP" altLang="en-US" sz="2800" b="1" dirty="0" smtClean="0">
                <a:solidFill>
                  <a:schemeClr val="bg2"/>
                </a:solidFill>
              </a:rPr>
              <a:t>◦ </a:t>
            </a:r>
            <a:r>
              <a:rPr kumimoji="1" lang="en-US" altLang="ja-JP" sz="2800" b="1" dirty="0" smtClean="0">
                <a:solidFill>
                  <a:schemeClr val="bg2"/>
                </a:solidFill>
              </a:rPr>
              <a:t>MB-NCS </a:t>
            </a:r>
            <a:r>
              <a:rPr kumimoji="1" lang="ja-JP" altLang="en-US" sz="2800" b="1" dirty="0" err="1" smtClean="0">
                <a:solidFill>
                  <a:schemeClr val="bg2"/>
                </a:solidFill>
              </a:rPr>
              <a:t>の乗</a:t>
            </a:r>
            <a:r>
              <a:rPr kumimoji="1" lang="ja-JP" altLang="en-US" sz="2800" b="1" dirty="0" smtClean="0">
                <a:solidFill>
                  <a:schemeClr val="bg2"/>
                </a:solidFill>
              </a:rPr>
              <a:t>法的雑音のもとでの安定化</a:t>
            </a:r>
            <a:endParaRPr kumimoji="1" lang="ja-JP" altLang="en-US" sz="2800" b="1" dirty="0">
              <a:solidFill>
                <a:schemeClr val="bg2"/>
              </a:solidFill>
            </a:endParaRPr>
          </a:p>
        </p:txBody>
      </p:sp>
      <p:sp>
        <p:nvSpPr>
          <p:cNvPr id="8" name="スライド番号プレースホルダー 7"/>
          <p:cNvSpPr>
            <a:spLocks noGrp="1"/>
          </p:cNvSpPr>
          <p:nvPr>
            <p:ph type="sldNum" sz="quarter" idx="12"/>
          </p:nvPr>
        </p:nvSpPr>
        <p:spPr/>
        <p:txBody>
          <a:bodyPr/>
          <a:lstStyle/>
          <a:p>
            <a:fld id="{F70A3C22-C9DF-4DB7-9348-79C01CFB5760}" type="slidenum">
              <a:rPr kumimoji="1" lang="ja-JP" altLang="en-US" smtClean="0"/>
              <a:t>3</a:t>
            </a:fld>
            <a:endParaRPr kumimoji="1" lang="ja-JP" altLang="en-US"/>
          </a:p>
        </p:txBody>
      </p:sp>
    </p:spTree>
    <p:extLst>
      <p:ext uri="{BB962C8B-B14F-4D97-AF65-F5344CB8AC3E}">
        <p14:creationId xmlns:p14="http://schemas.microsoft.com/office/powerpoint/2010/main" val="30671662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 name="図 34"/>
          <p:cNvPicPr>
            <a:picLocks noChangeAspect="1"/>
          </p:cNvPicPr>
          <p:nvPr/>
        </p:nvPicPr>
        <p:blipFill rotWithShape="1">
          <a:blip r:embed="rId2" cstate="print">
            <a:extLst>
              <a:ext uri="{28A0092B-C50C-407E-A947-70E740481C1C}">
                <a14:useLocalDpi xmlns:a14="http://schemas.microsoft.com/office/drawing/2010/main" val="0"/>
              </a:ext>
            </a:extLst>
          </a:blip>
          <a:srcRect r="11259"/>
          <a:stretch/>
        </p:blipFill>
        <p:spPr>
          <a:xfrm>
            <a:off x="6183998" y="726616"/>
            <a:ext cx="2769917" cy="2340000"/>
          </a:xfrm>
          <a:prstGeom prst="rect">
            <a:avLst/>
          </a:prstGeom>
        </p:spPr>
      </p:pic>
      <p:grpSp>
        <p:nvGrpSpPr>
          <p:cNvPr id="5" name="グループ化 4"/>
          <p:cNvGrpSpPr/>
          <p:nvPr/>
        </p:nvGrpSpPr>
        <p:grpSpPr>
          <a:xfrm>
            <a:off x="108000" y="180000"/>
            <a:ext cx="7878888" cy="923330"/>
            <a:chOff x="180000" y="48527"/>
            <a:chExt cx="7878888" cy="923330"/>
          </a:xfrm>
        </p:grpSpPr>
        <p:sp>
          <p:nvSpPr>
            <p:cNvPr id="2" name="テキスト ボックス 1"/>
            <p:cNvSpPr txBox="1"/>
            <p:nvPr/>
          </p:nvSpPr>
          <p:spPr>
            <a:xfrm>
              <a:off x="180000" y="48527"/>
              <a:ext cx="7878888" cy="523220"/>
            </a:xfrm>
            <a:prstGeom prst="rect">
              <a:avLst/>
            </a:prstGeom>
            <a:noFill/>
          </p:spPr>
          <p:txBody>
            <a:bodyPr wrap="none" rtlCol="0">
              <a:spAutoFit/>
            </a:bodyPr>
            <a:lstStyle/>
            <a:p>
              <a:r>
                <a:rPr kumimoji="1" lang="en-US" altLang="ja-JP" sz="2800" b="1" u="sng" dirty="0" smtClean="0"/>
                <a:t>Model Based Networked Control Systems (MB-NCS)</a:t>
              </a:r>
              <a:endParaRPr kumimoji="1" lang="ja-JP" altLang="en-US" sz="2800" b="1" u="sng" dirty="0"/>
            </a:p>
          </p:txBody>
        </p:sp>
        <p:sp>
          <p:nvSpPr>
            <p:cNvPr id="4" name="正方形/長方形 3"/>
            <p:cNvSpPr/>
            <p:nvPr/>
          </p:nvSpPr>
          <p:spPr>
            <a:xfrm>
              <a:off x="252000" y="571747"/>
              <a:ext cx="4949817" cy="400110"/>
            </a:xfrm>
            <a:prstGeom prst="rect">
              <a:avLst/>
            </a:prstGeom>
          </p:spPr>
          <p:txBody>
            <a:bodyPr wrap="none">
              <a:spAutoFit/>
            </a:bodyPr>
            <a:lstStyle/>
            <a:p>
              <a:r>
                <a:rPr lang="en-US" altLang="ja-JP" sz="2000" dirty="0"/>
                <a:t>(</a:t>
              </a:r>
              <a:r>
                <a:rPr lang="en-US" altLang="ja-JP" sz="2000" dirty="0" smtClean="0"/>
                <a:t>L. A. </a:t>
              </a:r>
              <a:r>
                <a:rPr lang="en-US" altLang="ja-JP" sz="2000" dirty="0" err="1" smtClean="0"/>
                <a:t>Montestruque</a:t>
              </a:r>
              <a:r>
                <a:rPr lang="ja-JP" altLang="en-US" sz="2000" dirty="0" smtClean="0"/>
                <a:t> </a:t>
              </a:r>
              <a:r>
                <a:rPr lang="en-US" altLang="ja-JP" sz="2000" dirty="0" smtClean="0"/>
                <a:t>and P. J. </a:t>
              </a:r>
              <a:r>
                <a:rPr lang="en-US" altLang="ja-JP" sz="2000" dirty="0" err="1" smtClean="0"/>
                <a:t>Antsaklis</a:t>
              </a:r>
              <a:r>
                <a:rPr lang="en-US" altLang="ja-JP" sz="2000" dirty="0" smtClean="0"/>
                <a:t>, 2003</a:t>
              </a:r>
              <a:r>
                <a:rPr lang="en-US" altLang="ja-JP" sz="2000" dirty="0"/>
                <a:t>)</a:t>
              </a:r>
              <a:endParaRPr lang="ja-JP" altLang="en-US" sz="2000" dirty="0"/>
            </a:p>
          </p:txBody>
        </p:sp>
      </p:grpSp>
      <p:grpSp>
        <p:nvGrpSpPr>
          <p:cNvPr id="39" name="グループ化 38"/>
          <p:cNvGrpSpPr/>
          <p:nvPr/>
        </p:nvGrpSpPr>
        <p:grpSpPr>
          <a:xfrm>
            <a:off x="108000" y="1236213"/>
            <a:ext cx="6032421" cy="1034194"/>
            <a:chOff x="108000" y="4406028"/>
            <a:chExt cx="6032421" cy="1034194"/>
          </a:xfrm>
        </p:grpSpPr>
        <p:sp>
          <p:nvSpPr>
            <p:cNvPr id="3" name="テキスト ボックス 2"/>
            <p:cNvSpPr txBox="1"/>
            <p:nvPr/>
          </p:nvSpPr>
          <p:spPr>
            <a:xfrm>
              <a:off x="108000" y="4406028"/>
              <a:ext cx="6032421" cy="1034194"/>
            </a:xfrm>
            <a:prstGeom prst="rect">
              <a:avLst/>
            </a:prstGeom>
            <a:noFill/>
          </p:spPr>
          <p:txBody>
            <a:bodyPr wrap="none" rtlCol="0">
              <a:spAutoFit/>
            </a:bodyPr>
            <a:lstStyle/>
            <a:p>
              <a:pPr>
                <a:tabLst>
                  <a:tab pos="177800" algn="l"/>
                  <a:tab pos="3587750" algn="l"/>
                </a:tabLst>
              </a:pPr>
              <a:r>
                <a:rPr kumimoji="1" lang="ja-JP" altLang="en-US" sz="2400" b="1" dirty="0" smtClean="0"/>
                <a:t>◦</a:t>
              </a:r>
              <a:r>
                <a:rPr kumimoji="1" lang="ja-JP" altLang="en-US" sz="2400" dirty="0" smtClean="0"/>
                <a:t> </a:t>
              </a:r>
              <a:r>
                <a:rPr kumimoji="1" lang="en-US" altLang="ja-JP" sz="2400" dirty="0" smtClean="0"/>
                <a:t>	</a:t>
              </a:r>
              <a:r>
                <a:rPr kumimoji="1" lang="ja-JP" altLang="en-US" sz="2400" dirty="0" smtClean="0"/>
                <a:t>低い通信周期で制御 →</a:t>
              </a:r>
              <a:r>
                <a:rPr kumimoji="1" lang="en-US" altLang="ja-JP" sz="2400" dirty="0" smtClean="0"/>
                <a:t>	</a:t>
              </a:r>
              <a:r>
                <a:rPr lang="ja-JP" altLang="en-US" sz="2400" dirty="0"/>
                <a:t> </a:t>
              </a:r>
              <a:r>
                <a:rPr kumimoji="1" lang="ja-JP" altLang="en-US" sz="2400" dirty="0" smtClean="0">
                  <a:solidFill>
                    <a:srgbClr val="FF0000"/>
                  </a:solidFill>
                </a:rPr>
                <a:t>通信コスト削減</a:t>
              </a:r>
              <a:endParaRPr kumimoji="1" lang="en-US" altLang="ja-JP" sz="2000" dirty="0" smtClean="0">
                <a:solidFill>
                  <a:srgbClr val="FF0000"/>
                </a:solidFill>
              </a:endParaRPr>
            </a:p>
            <a:p>
              <a:pPr>
                <a:lnSpc>
                  <a:spcPct val="150000"/>
                </a:lnSpc>
                <a:tabLst>
                  <a:tab pos="3232150" algn="l"/>
                </a:tabLst>
              </a:pPr>
              <a:r>
                <a:rPr lang="en-US" altLang="ja-JP" sz="2000" dirty="0" smtClean="0">
                  <a:solidFill>
                    <a:srgbClr val="FF0000"/>
                  </a:solidFill>
                </a:rPr>
                <a:t>	 	</a:t>
              </a:r>
              <a:r>
                <a:rPr lang="ja-JP" altLang="en-US" sz="2400" dirty="0" smtClean="0">
                  <a:solidFill>
                    <a:srgbClr val="FF0000"/>
                  </a:solidFill>
                </a:rPr>
                <a:t>狭帯域の実現</a:t>
              </a:r>
              <a:endParaRPr kumimoji="1" lang="ja-JP" altLang="en-US" sz="2400" dirty="0">
                <a:solidFill>
                  <a:srgbClr val="FF0000"/>
                </a:solidFill>
              </a:endParaRPr>
            </a:p>
          </p:txBody>
        </p:sp>
        <p:sp>
          <p:nvSpPr>
            <p:cNvPr id="38" name="左中かっこ 37"/>
            <p:cNvSpPr/>
            <p:nvPr/>
          </p:nvSpPr>
          <p:spPr>
            <a:xfrm>
              <a:off x="3604035" y="4465724"/>
              <a:ext cx="104365" cy="788895"/>
            </a:xfrm>
            <a:prstGeom prst="leftBrace">
              <a:avLst>
                <a:gd name="adj1" fmla="val 36764"/>
                <a:gd name="adj2" fmla="val 22222"/>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sp>
        <p:nvSpPr>
          <p:cNvPr id="7" name="スライド番号プレースホルダー 6"/>
          <p:cNvSpPr>
            <a:spLocks noGrp="1"/>
          </p:cNvSpPr>
          <p:nvPr>
            <p:ph type="sldNum" sz="quarter" idx="12"/>
          </p:nvPr>
        </p:nvSpPr>
        <p:spPr>
          <a:xfrm>
            <a:off x="6894479" y="6379283"/>
            <a:ext cx="2057400" cy="365125"/>
          </a:xfrm>
        </p:spPr>
        <p:txBody>
          <a:bodyPr/>
          <a:lstStyle/>
          <a:p>
            <a:fld id="{F70A3C22-C9DF-4DB7-9348-79C01CFB5760}" type="slidenum">
              <a:rPr kumimoji="1" lang="ja-JP" altLang="en-US" smtClean="0"/>
              <a:t>4</a:t>
            </a:fld>
            <a:endParaRPr kumimoji="1" lang="ja-JP" altLang="en-US"/>
          </a:p>
        </p:txBody>
      </p:sp>
      <p:sp>
        <p:nvSpPr>
          <p:cNvPr id="8" name="テキスト ボックス 7"/>
          <p:cNvSpPr txBox="1"/>
          <p:nvPr/>
        </p:nvSpPr>
        <p:spPr>
          <a:xfrm>
            <a:off x="108000" y="2334401"/>
            <a:ext cx="5502788" cy="609398"/>
          </a:xfrm>
          <a:prstGeom prst="rect">
            <a:avLst/>
          </a:prstGeom>
          <a:noFill/>
        </p:spPr>
        <p:txBody>
          <a:bodyPr wrap="none" rtlCol="0">
            <a:spAutoFit/>
          </a:bodyPr>
          <a:lstStyle/>
          <a:p>
            <a:pPr>
              <a:lnSpc>
                <a:spcPct val="120000"/>
              </a:lnSpc>
            </a:pPr>
            <a:r>
              <a:rPr lang="ja-JP" altLang="en-US" sz="2400" b="1" dirty="0" smtClean="0"/>
              <a:t>◦</a:t>
            </a:r>
            <a:r>
              <a:rPr lang="ja-JP" altLang="en-US" sz="2400" dirty="0" smtClean="0"/>
              <a:t> </a:t>
            </a:r>
            <a:r>
              <a:rPr lang="ja-JP" altLang="en-US" sz="2800" b="1" dirty="0" smtClean="0">
                <a:solidFill>
                  <a:schemeClr val="accent5"/>
                </a:solidFill>
              </a:rPr>
              <a:t>例：</a:t>
            </a:r>
            <a:r>
              <a:rPr lang="ja-JP" altLang="en-US" sz="2400" dirty="0" smtClean="0"/>
              <a:t> スマートグリッド，プラント制御，</a:t>
            </a:r>
            <a:r>
              <a:rPr lang="en-US" altLang="ja-JP" sz="2400" dirty="0" smtClean="0"/>
              <a:t>etc. </a:t>
            </a:r>
          </a:p>
        </p:txBody>
      </p:sp>
      <p:sp>
        <p:nvSpPr>
          <p:cNvPr id="16" name="テキスト ボックス 15"/>
          <p:cNvSpPr txBox="1"/>
          <p:nvPr/>
        </p:nvSpPr>
        <p:spPr>
          <a:xfrm>
            <a:off x="149541" y="3280083"/>
            <a:ext cx="4291559" cy="567912"/>
          </a:xfrm>
          <a:prstGeom prst="rect">
            <a:avLst/>
          </a:prstGeom>
          <a:noFill/>
        </p:spPr>
        <p:txBody>
          <a:bodyPr wrap="none" rtlCol="0">
            <a:spAutoFit/>
          </a:bodyPr>
          <a:lstStyle/>
          <a:p>
            <a:pPr>
              <a:lnSpc>
                <a:spcPct val="120000"/>
              </a:lnSpc>
            </a:pPr>
            <a:r>
              <a:rPr lang="en-US" altLang="ja-JP" sz="2800" b="1" u="sng" dirty="0" smtClean="0"/>
              <a:t>MB-NCS </a:t>
            </a:r>
            <a:r>
              <a:rPr lang="ja-JP" altLang="en-US" sz="2800" b="1" u="sng" dirty="0" smtClean="0"/>
              <a:t>の安定性と安定化</a:t>
            </a:r>
            <a:endParaRPr kumimoji="1" lang="ja-JP" altLang="en-US" sz="2800" b="1" u="sng" dirty="0"/>
          </a:p>
        </p:txBody>
      </p:sp>
      <p:sp>
        <p:nvSpPr>
          <p:cNvPr id="17" name="テキスト ボックス 16"/>
          <p:cNvSpPr txBox="1"/>
          <p:nvPr/>
        </p:nvSpPr>
        <p:spPr>
          <a:xfrm>
            <a:off x="149541" y="3879080"/>
            <a:ext cx="5513048" cy="535531"/>
          </a:xfrm>
          <a:prstGeom prst="rect">
            <a:avLst/>
          </a:prstGeom>
          <a:noFill/>
        </p:spPr>
        <p:txBody>
          <a:bodyPr wrap="none" rtlCol="0">
            <a:spAutoFit/>
          </a:bodyPr>
          <a:lstStyle/>
          <a:p>
            <a:pPr>
              <a:lnSpc>
                <a:spcPct val="120000"/>
              </a:lnSpc>
            </a:pPr>
            <a:r>
              <a:rPr kumimoji="1" lang="ja-JP" altLang="en-US" sz="2400" dirty="0" smtClean="0"/>
              <a:t>安定性はプラントとモデルの誤差に依存．</a:t>
            </a:r>
            <a:endParaRPr kumimoji="1" lang="ja-JP" altLang="en-US" sz="2400" dirty="0"/>
          </a:p>
        </p:txBody>
      </p:sp>
      <p:sp>
        <p:nvSpPr>
          <p:cNvPr id="18" name="テキスト ボックス 17"/>
          <p:cNvSpPr txBox="1"/>
          <p:nvPr/>
        </p:nvSpPr>
        <p:spPr>
          <a:xfrm>
            <a:off x="149541" y="5870207"/>
            <a:ext cx="8715848" cy="609398"/>
          </a:xfrm>
          <a:prstGeom prst="rect">
            <a:avLst/>
          </a:prstGeom>
          <a:noFill/>
        </p:spPr>
        <p:txBody>
          <a:bodyPr wrap="none" rtlCol="0">
            <a:spAutoFit/>
          </a:bodyPr>
          <a:lstStyle/>
          <a:p>
            <a:pPr>
              <a:lnSpc>
                <a:spcPct val="120000"/>
              </a:lnSpc>
            </a:pPr>
            <a:r>
              <a:rPr lang="ja-JP" altLang="en-US" sz="2800" b="1" dirty="0">
                <a:solidFill>
                  <a:schemeClr val="accent5"/>
                </a:solidFill>
              </a:rPr>
              <a:t>今回</a:t>
            </a:r>
            <a:r>
              <a:rPr kumimoji="1" lang="ja-JP" altLang="en-US" sz="2800" b="1" dirty="0" smtClean="0">
                <a:solidFill>
                  <a:schemeClr val="accent5"/>
                </a:solidFill>
              </a:rPr>
              <a:t>：</a:t>
            </a:r>
            <a:r>
              <a:rPr kumimoji="1" lang="ja-JP" altLang="en-US" sz="2400" dirty="0" smtClean="0"/>
              <a:t> </a:t>
            </a:r>
            <a:r>
              <a:rPr kumimoji="1" lang="ja-JP" altLang="en-US" sz="2400" dirty="0" smtClean="0">
                <a:solidFill>
                  <a:srgbClr val="FF0000"/>
                </a:solidFill>
              </a:rPr>
              <a:t>確率的な誤差表現，誤差を考慮しつつコントローラを設計</a:t>
            </a:r>
            <a:endParaRPr kumimoji="1" lang="ja-JP" altLang="en-US" sz="2400" dirty="0">
              <a:solidFill>
                <a:srgbClr val="FF0000"/>
              </a:solidFill>
            </a:endParaRPr>
          </a:p>
        </p:txBody>
      </p:sp>
      <p:grpSp>
        <p:nvGrpSpPr>
          <p:cNvPr id="19" name="グループ化 18"/>
          <p:cNvGrpSpPr/>
          <p:nvPr/>
        </p:nvGrpSpPr>
        <p:grpSpPr>
          <a:xfrm>
            <a:off x="149541" y="4997374"/>
            <a:ext cx="9097362" cy="872833"/>
            <a:chOff x="222250" y="5130367"/>
            <a:chExt cx="9097362" cy="872833"/>
          </a:xfrm>
        </p:grpSpPr>
        <p:sp>
          <p:nvSpPr>
            <p:cNvPr id="20" name="テキスト ボックス 19"/>
            <p:cNvSpPr txBox="1"/>
            <p:nvPr/>
          </p:nvSpPr>
          <p:spPr>
            <a:xfrm>
              <a:off x="222250" y="5130367"/>
              <a:ext cx="9097362" cy="609398"/>
            </a:xfrm>
            <a:prstGeom prst="rect">
              <a:avLst/>
            </a:prstGeom>
            <a:noFill/>
          </p:spPr>
          <p:txBody>
            <a:bodyPr wrap="none" rtlCol="0">
              <a:spAutoFit/>
            </a:bodyPr>
            <a:lstStyle/>
            <a:p>
              <a:pPr>
                <a:lnSpc>
                  <a:spcPct val="120000"/>
                </a:lnSpc>
              </a:pPr>
              <a:r>
                <a:rPr kumimoji="1" lang="ja-JP" altLang="en-US" sz="2800" b="1" dirty="0" smtClean="0">
                  <a:solidFill>
                    <a:schemeClr val="accent5"/>
                  </a:solidFill>
                </a:rPr>
                <a:t>従来：</a:t>
              </a:r>
              <a:r>
                <a:rPr kumimoji="1" lang="ja-JP" altLang="en-US" sz="2400" dirty="0" smtClean="0"/>
                <a:t> </a:t>
              </a:r>
              <a:r>
                <a:rPr lang="ja-JP" altLang="en-US" sz="2400" dirty="0"/>
                <a:t>確定</a:t>
              </a:r>
              <a:r>
                <a:rPr kumimoji="1" lang="ja-JP" altLang="en-US" sz="2400" dirty="0" smtClean="0"/>
                <a:t>的な誤差表現，誤差無しの場合のみコントローラを設計</a:t>
              </a:r>
              <a:endParaRPr kumimoji="1" lang="ja-JP" altLang="en-US" sz="2400" dirty="0"/>
            </a:p>
          </p:txBody>
        </p:sp>
        <p:sp>
          <p:nvSpPr>
            <p:cNvPr id="21" name="テキスト ボックス 20"/>
            <p:cNvSpPr txBox="1"/>
            <p:nvPr/>
          </p:nvSpPr>
          <p:spPr>
            <a:xfrm>
              <a:off x="3672596" y="5578468"/>
              <a:ext cx="5311519" cy="424732"/>
            </a:xfrm>
            <a:prstGeom prst="rect">
              <a:avLst/>
            </a:prstGeom>
            <a:noFill/>
          </p:spPr>
          <p:txBody>
            <a:bodyPr wrap="none" rtlCol="0">
              <a:spAutoFit/>
            </a:bodyPr>
            <a:lstStyle/>
            <a:p>
              <a:pPr>
                <a:lnSpc>
                  <a:spcPct val="120000"/>
                </a:lnSpc>
              </a:pPr>
              <a:r>
                <a:rPr kumimoji="1" lang="en-US" altLang="ja-JP" dirty="0" smtClean="0"/>
                <a:t>(E. Garcia, P. J. </a:t>
              </a:r>
              <a:r>
                <a:rPr kumimoji="1" lang="en-US" altLang="ja-JP" dirty="0" err="1" smtClean="0"/>
                <a:t>Antsaklis</a:t>
              </a:r>
              <a:r>
                <a:rPr kumimoji="1" lang="en-US" altLang="ja-JP" dirty="0" smtClean="0"/>
                <a:t> and L. A. </a:t>
              </a:r>
              <a:r>
                <a:rPr kumimoji="1" lang="en-US" altLang="ja-JP" dirty="0" err="1" smtClean="0"/>
                <a:t>Montestruque</a:t>
              </a:r>
              <a:r>
                <a:rPr kumimoji="1" lang="en-US" altLang="ja-JP" dirty="0" smtClean="0"/>
                <a:t>, 2014)</a:t>
              </a:r>
              <a:endParaRPr kumimoji="1" lang="ja-JP" altLang="en-US" dirty="0"/>
            </a:p>
          </p:txBody>
        </p:sp>
      </p:grpSp>
      <p:sp>
        <p:nvSpPr>
          <p:cNvPr id="10" name="テキスト ボックス 9"/>
          <p:cNvSpPr txBox="1"/>
          <p:nvPr/>
        </p:nvSpPr>
        <p:spPr>
          <a:xfrm>
            <a:off x="149541" y="4412073"/>
            <a:ext cx="7359707" cy="609398"/>
          </a:xfrm>
          <a:prstGeom prst="rect">
            <a:avLst/>
          </a:prstGeom>
          <a:noFill/>
        </p:spPr>
        <p:txBody>
          <a:bodyPr wrap="none" rtlCol="0">
            <a:spAutoFit/>
          </a:bodyPr>
          <a:lstStyle/>
          <a:p>
            <a:pPr>
              <a:lnSpc>
                <a:spcPct val="120000"/>
              </a:lnSpc>
            </a:pPr>
            <a:r>
              <a:rPr lang="ja-JP" altLang="en-US" sz="2800" b="1" dirty="0" smtClean="0"/>
              <a:t>→</a:t>
            </a:r>
            <a:r>
              <a:rPr lang="ja-JP" altLang="en-US" sz="2400" dirty="0" smtClean="0"/>
              <a:t> </a:t>
            </a:r>
            <a:r>
              <a:rPr lang="ja-JP" altLang="en-US" sz="2800" b="1" dirty="0" smtClean="0"/>
              <a:t>モデル</a:t>
            </a:r>
            <a:r>
              <a:rPr lang="ja-JP" altLang="en-US" sz="2800" b="1" dirty="0"/>
              <a:t>誤差</a:t>
            </a:r>
            <a:r>
              <a:rPr lang="ja-JP" altLang="en-US" sz="2800" b="1" dirty="0" smtClean="0"/>
              <a:t>の表現形式が解析や設計に重要</a:t>
            </a:r>
            <a:endParaRPr lang="en-US" altLang="ja-JP" sz="2800" b="1" dirty="0" smtClean="0"/>
          </a:p>
        </p:txBody>
      </p:sp>
      <p:sp>
        <p:nvSpPr>
          <p:cNvPr id="6" name="角丸四角形吹き出し 5"/>
          <p:cNvSpPr/>
          <p:nvPr/>
        </p:nvSpPr>
        <p:spPr>
          <a:xfrm>
            <a:off x="6140421" y="3144594"/>
            <a:ext cx="2570129" cy="881223"/>
          </a:xfrm>
          <a:prstGeom prst="wedgeRoundRectCallout">
            <a:avLst>
              <a:gd name="adj1" fmla="val -4134"/>
              <a:gd name="adj2" fmla="val -69193"/>
              <a:gd name="adj3" fmla="val 16667"/>
            </a:avLst>
          </a:prstGeom>
          <a:solidFill>
            <a:schemeClr val="accent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プラントのモデルでプラントの振る舞いを予測</a:t>
            </a:r>
            <a:endParaRPr kumimoji="1" lang="ja-JP" altLang="en-US" dirty="0"/>
          </a:p>
        </p:txBody>
      </p:sp>
    </p:spTree>
    <p:extLst>
      <p:ext uri="{BB962C8B-B14F-4D97-AF65-F5344CB8AC3E}">
        <p14:creationId xmlns:p14="http://schemas.microsoft.com/office/powerpoint/2010/main" val="13543762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180000"/>
            <a:ext cx="2501006" cy="646331"/>
          </a:xfrm>
          <a:prstGeom prst="rect">
            <a:avLst/>
          </a:prstGeom>
          <a:noFill/>
        </p:spPr>
        <p:txBody>
          <a:bodyPr wrap="none" rtlCol="0">
            <a:spAutoFit/>
          </a:bodyPr>
          <a:lstStyle/>
          <a:p>
            <a:r>
              <a:rPr kumimoji="1" lang="ja-JP" altLang="en-US" sz="3600" b="1" u="sng" dirty="0" smtClean="0"/>
              <a:t>発表の流れ</a:t>
            </a:r>
            <a:endParaRPr kumimoji="1" lang="ja-JP" altLang="en-US" sz="3600" b="1" u="sng" dirty="0"/>
          </a:p>
        </p:txBody>
      </p:sp>
      <p:sp>
        <p:nvSpPr>
          <p:cNvPr id="3" name="テキスト ボックス 2"/>
          <p:cNvSpPr txBox="1"/>
          <p:nvPr/>
        </p:nvSpPr>
        <p:spPr>
          <a:xfrm>
            <a:off x="613774" y="937641"/>
            <a:ext cx="1117614" cy="523220"/>
          </a:xfrm>
          <a:prstGeom prst="rect">
            <a:avLst/>
          </a:prstGeom>
          <a:noFill/>
        </p:spPr>
        <p:txBody>
          <a:bodyPr wrap="none" rtlCol="0">
            <a:spAutoFit/>
          </a:bodyPr>
          <a:lstStyle/>
          <a:p>
            <a:r>
              <a:rPr kumimoji="1" lang="ja-JP" altLang="en-US" sz="2800" b="1" dirty="0" smtClean="0">
                <a:solidFill>
                  <a:schemeClr val="bg2"/>
                </a:solidFill>
                <a:latin typeface="+mn-ea"/>
              </a:rPr>
              <a:t>◦ </a:t>
            </a:r>
            <a:r>
              <a:rPr lang="ja-JP" altLang="en-US" sz="2800" b="1" dirty="0">
                <a:solidFill>
                  <a:schemeClr val="bg2"/>
                </a:solidFill>
                <a:latin typeface="+mn-ea"/>
              </a:rPr>
              <a:t>背景</a:t>
            </a:r>
            <a:endParaRPr kumimoji="1" lang="ja-JP" altLang="en-US" sz="2800" b="1" dirty="0">
              <a:solidFill>
                <a:schemeClr val="bg2"/>
              </a:solidFill>
              <a:latin typeface="+mn-ea"/>
            </a:endParaRPr>
          </a:p>
        </p:txBody>
      </p:sp>
      <p:sp>
        <p:nvSpPr>
          <p:cNvPr id="5" name="テキスト ボックス 4"/>
          <p:cNvSpPr txBox="1"/>
          <p:nvPr/>
        </p:nvSpPr>
        <p:spPr>
          <a:xfrm>
            <a:off x="633810" y="3538705"/>
            <a:ext cx="6532558" cy="523220"/>
          </a:xfrm>
          <a:prstGeom prst="rect">
            <a:avLst/>
          </a:prstGeom>
          <a:noFill/>
        </p:spPr>
        <p:txBody>
          <a:bodyPr wrap="none" rtlCol="0">
            <a:spAutoFit/>
          </a:bodyPr>
          <a:lstStyle/>
          <a:p>
            <a:r>
              <a:rPr kumimoji="1" lang="ja-JP" altLang="en-US" sz="2800" b="1" dirty="0" smtClean="0">
                <a:solidFill>
                  <a:schemeClr val="bg2"/>
                </a:solidFill>
              </a:rPr>
              <a:t>◦ </a:t>
            </a:r>
            <a:r>
              <a:rPr kumimoji="1" lang="en-US" altLang="ja-JP" sz="2800" b="1" dirty="0" smtClean="0">
                <a:solidFill>
                  <a:schemeClr val="bg2"/>
                </a:solidFill>
              </a:rPr>
              <a:t>MB-NCS </a:t>
            </a:r>
            <a:r>
              <a:rPr kumimoji="1" lang="ja-JP" altLang="en-US" sz="2800" b="1" dirty="0" err="1" smtClean="0">
                <a:solidFill>
                  <a:schemeClr val="bg2"/>
                </a:solidFill>
              </a:rPr>
              <a:t>の乗</a:t>
            </a:r>
            <a:r>
              <a:rPr kumimoji="1" lang="ja-JP" altLang="en-US" sz="2800" b="1" dirty="0" smtClean="0">
                <a:solidFill>
                  <a:schemeClr val="bg2"/>
                </a:solidFill>
              </a:rPr>
              <a:t>法的雑音のもとでの安定性</a:t>
            </a:r>
            <a:endParaRPr kumimoji="1" lang="ja-JP" altLang="en-US" sz="2800" b="1" dirty="0">
              <a:solidFill>
                <a:schemeClr val="bg2"/>
              </a:solidFill>
            </a:endParaRPr>
          </a:p>
        </p:txBody>
      </p:sp>
      <p:sp>
        <p:nvSpPr>
          <p:cNvPr id="9" name="テキスト ボックス 8"/>
          <p:cNvSpPr txBox="1"/>
          <p:nvPr/>
        </p:nvSpPr>
        <p:spPr>
          <a:xfrm>
            <a:off x="633810" y="5110075"/>
            <a:ext cx="1443024" cy="523220"/>
          </a:xfrm>
          <a:prstGeom prst="rect">
            <a:avLst/>
          </a:prstGeom>
          <a:noFill/>
        </p:spPr>
        <p:txBody>
          <a:bodyPr wrap="none" rtlCol="0">
            <a:spAutoFit/>
          </a:bodyPr>
          <a:lstStyle/>
          <a:p>
            <a:r>
              <a:rPr kumimoji="1" lang="ja-JP" altLang="en-US" sz="2800" b="1" dirty="0" smtClean="0">
                <a:solidFill>
                  <a:schemeClr val="bg2"/>
                </a:solidFill>
              </a:rPr>
              <a:t>◦ 数値例</a:t>
            </a:r>
            <a:endParaRPr kumimoji="1" lang="ja-JP" altLang="en-US" sz="2800" b="1" dirty="0">
              <a:solidFill>
                <a:schemeClr val="bg2"/>
              </a:solidFill>
            </a:endParaRPr>
          </a:p>
        </p:txBody>
      </p:sp>
      <p:sp>
        <p:nvSpPr>
          <p:cNvPr id="10" name="テキスト ボックス 9"/>
          <p:cNvSpPr txBox="1"/>
          <p:nvPr/>
        </p:nvSpPr>
        <p:spPr>
          <a:xfrm>
            <a:off x="633810" y="5895761"/>
            <a:ext cx="1088760" cy="523220"/>
          </a:xfrm>
          <a:prstGeom prst="rect">
            <a:avLst/>
          </a:prstGeom>
          <a:noFill/>
        </p:spPr>
        <p:txBody>
          <a:bodyPr wrap="none" rtlCol="0">
            <a:spAutoFit/>
          </a:bodyPr>
          <a:lstStyle/>
          <a:p>
            <a:r>
              <a:rPr kumimoji="1" lang="ja-JP" altLang="en-US" sz="2800" b="1" dirty="0" smtClean="0">
                <a:solidFill>
                  <a:schemeClr val="bg2"/>
                </a:solidFill>
              </a:rPr>
              <a:t>◦ </a:t>
            </a:r>
            <a:r>
              <a:rPr lang="ja-JP" altLang="en-US" sz="2800" b="1" dirty="0">
                <a:solidFill>
                  <a:schemeClr val="bg2"/>
                </a:solidFill>
              </a:rPr>
              <a:t>結論</a:t>
            </a:r>
            <a:endParaRPr kumimoji="1" lang="ja-JP" altLang="en-US" sz="2800" b="1" dirty="0">
              <a:solidFill>
                <a:schemeClr val="bg2"/>
              </a:solidFill>
            </a:endParaRPr>
          </a:p>
        </p:txBody>
      </p:sp>
      <p:grpSp>
        <p:nvGrpSpPr>
          <p:cNvPr id="12" name="グループ化 11"/>
          <p:cNvGrpSpPr/>
          <p:nvPr/>
        </p:nvGrpSpPr>
        <p:grpSpPr>
          <a:xfrm>
            <a:off x="613774" y="1723326"/>
            <a:ext cx="6836472" cy="1552914"/>
            <a:chOff x="613774" y="1559561"/>
            <a:chExt cx="6836472" cy="1552914"/>
          </a:xfrm>
        </p:grpSpPr>
        <p:sp>
          <p:nvSpPr>
            <p:cNvPr id="4" name="テキスト ボックス 3"/>
            <p:cNvSpPr txBox="1"/>
            <p:nvPr/>
          </p:nvSpPr>
          <p:spPr>
            <a:xfrm>
              <a:off x="613774" y="1559561"/>
              <a:ext cx="1810111" cy="523220"/>
            </a:xfrm>
            <a:prstGeom prst="rect">
              <a:avLst/>
            </a:prstGeom>
            <a:noFill/>
          </p:spPr>
          <p:txBody>
            <a:bodyPr wrap="none" rtlCol="0">
              <a:spAutoFit/>
            </a:bodyPr>
            <a:lstStyle/>
            <a:p>
              <a:r>
                <a:rPr kumimoji="1" lang="ja-JP" altLang="en-US" sz="2800" b="1" dirty="0" smtClean="0"/>
                <a:t>◦ </a:t>
              </a:r>
              <a:r>
                <a:rPr lang="ja-JP" altLang="en-US" sz="2800" b="1" dirty="0" smtClean="0"/>
                <a:t>問題設定</a:t>
              </a:r>
              <a:endParaRPr kumimoji="1" lang="ja-JP" altLang="en-US" sz="2800" b="1" dirty="0"/>
            </a:p>
          </p:txBody>
        </p:sp>
        <p:sp>
          <p:nvSpPr>
            <p:cNvPr id="6" name="テキスト ボックス 5"/>
            <p:cNvSpPr txBox="1"/>
            <p:nvPr/>
          </p:nvSpPr>
          <p:spPr>
            <a:xfrm>
              <a:off x="830036" y="2135963"/>
              <a:ext cx="6620210" cy="461665"/>
            </a:xfrm>
            <a:prstGeom prst="rect">
              <a:avLst/>
            </a:prstGeom>
            <a:noFill/>
          </p:spPr>
          <p:txBody>
            <a:bodyPr wrap="none" rtlCol="0">
              <a:spAutoFit/>
            </a:bodyPr>
            <a:lstStyle/>
            <a:p>
              <a:r>
                <a:rPr kumimoji="1" lang="en-US" altLang="ja-JP" sz="2400" dirty="0" smtClean="0"/>
                <a:t>Model Based Networked Control Systems (MB-NCS)</a:t>
              </a:r>
              <a:endParaRPr kumimoji="1" lang="ja-JP" altLang="en-US" sz="2400" dirty="0"/>
            </a:p>
          </p:txBody>
        </p:sp>
        <p:sp>
          <p:nvSpPr>
            <p:cNvPr id="7" name="テキスト ボックス 6"/>
            <p:cNvSpPr txBox="1"/>
            <p:nvPr/>
          </p:nvSpPr>
          <p:spPr>
            <a:xfrm>
              <a:off x="830036" y="2650810"/>
              <a:ext cx="1723549" cy="461665"/>
            </a:xfrm>
            <a:prstGeom prst="rect">
              <a:avLst/>
            </a:prstGeom>
            <a:noFill/>
          </p:spPr>
          <p:txBody>
            <a:bodyPr wrap="none" rtlCol="0">
              <a:spAutoFit/>
            </a:bodyPr>
            <a:lstStyle/>
            <a:p>
              <a:r>
                <a:rPr lang="ja-JP" altLang="en-US" sz="2400" dirty="0" smtClean="0"/>
                <a:t>乗法的</a:t>
              </a:r>
              <a:r>
                <a:rPr lang="ja-JP" altLang="en-US" sz="2400" dirty="0"/>
                <a:t>雑音</a:t>
              </a:r>
              <a:endParaRPr kumimoji="1" lang="ja-JP" altLang="en-US" sz="2400" dirty="0"/>
            </a:p>
          </p:txBody>
        </p:sp>
      </p:grpSp>
      <p:sp>
        <p:nvSpPr>
          <p:cNvPr id="15" name="テキスト ボックス 14"/>
          <p:cNvSpPr txBox="1"/>
          <p:nvPr/>
        </p:nvSpPr>
        <p:spPr>
          <a:xfrm>
            <a:off x="633810" y="4324390"/>
            <a:ext cx="6532558" cy="523220"/>
          </a:xfrm>
          <a:prstGeom prst="rect">
            <a:avLst/>
          </a:prstGeom>
          <a:noFill/>
        </p:spPr>
        <p:txBody>
          <a:bodyPr wrap="none" rtlCol="0">
            <a:spAutoFit/>
          </a:bodyPr>
          <a:lstStyle/>
          <a:p>
            <a:r>
              <a:rPr kumimoji="1" lang="ja-JP" altLang="en-US" sz="2800" b="1" dirty="0" smtClean="0">
                <a:solidFill>
                  <a:schemeClr val="bg2"/>
                </a:solidFill>
              </a:rPr>
              <a:t>◦ </a:t>
            </a:r>
            <a:r>
              <a:rPr kumimoji="1" lang="en-US" altLang="ja-JP" sz="2800" b="1" dirty="0" smtClean="0">
                <a:solidFill>
                  <a:schemeClr val="bg2"/>
                </a:solidFill>
              </a:rPr>
              <a:t>MB-NCS </a:t>
            </a:r>
            <a:r>
              <a:rPr kumimoji="1" lang="ja-JP" altLang="en-US" sz="2800" b="1" dirty="0" err="1" smtClean="0">
                <a:solidFill>
                  <a:schemeClr val="bg2"/>
                </a:solidFill>
              </a:rPr>
              <a:t>の乗</a:t>
            </a:r>
            <a:r>
              <a:rPr kumimoji="1" lang="ja-JP" altLang="en-US" sz="2800" b="1" dirty="0" smtClean="0">
                <a:solidFill>
                  <a:schemeClr val="bg2"/>
                </a:solidFill>
              </a:rPr>
              <a:t>法的雑音のもとでの安定化</a:t>
            </a:r>
            <a:endParaRPr kumimoji="1" lang="ja-JP" altLang="en-US" sz="2800" b="1" dirty="0">
              <a:solidFill>
                <a:schemeClr val="bg2"/>
              </a:solidFill>
            </a:endParaRPr>
          </a:p>
        </p:txBody>
      </p:sp>
      <p:sp>
        <p:nvSpPr>
          <p:cNvPr id="8" name="スライド番号プレースホルダー 7"/>
          <p:cNvSpPr>
            <a:spLocks noGrp="1"/>
          </p:cNvSpPr>
          <p:nvPr>
            <p:ph type="sldNum" sz="quarter" idx="12"/>
          </p:nvPr>
        </p:nvSpPr>
        <p:spPr/>
        <p:txBody>
          <a:bodyPr/>
          <a:lstStyle/>
          <a:p>
            <a:fld id="{F70A3C22-C9DF-4DB7-9348-79C01CFB5760}" type="slidenum">
              <a:rPr kumimoji="1" lang="ja-JP" altLang="en-US" smtClean="0"/>
              <a:t>5</a:t>
            </a:fld>
            <a:endParaRPr kumimoji="1" lang="ja-JP" altLang="en-US"/>
          </a:p>
        </p:txBody>
      </p:sp>
    </p:spTree>
    <p:extLst>
      <p:ext uri="{BB962C8B-B14F-4D97-AF65-F5344CB8AC3E}">
        <p14:creationId xmlns:p14="http://schemas.microsoft.com/office/powerpoint/2010/main" val="29110930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図 2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51184" y="525549"/>
            <a:ext cx="2921451" cy="2191088"/>
          </a:xfrm>
          <a:prstGeom prst="rect">
            <a:avLst/>
          </a:prstGeom>
        </p:spPr>
      </p:pic>
      <p:sp>
        <p:nvSpPr>
          <p:cNvPr id="2" name="テキスト ボックス 1"/>
          <p:cNvSpPr txBox="1"/>
          <p:nvPr/>
        </p:nvSpPr>
        <p:spPr>
          <a:xfrm>
            <a:off x="180000" y="180000"/>
            <a:ext cx="5102679" cy="646331"/>
          </a:xfrm>
          <a:prstGeom prst="rect">
            <a:avLst/>
          </a:prstGeom>
          <a:noFill/>
        </p:spPr>
        <p:txBody>
          <a:bodyPr wrap="none" rtlCol="0">
            <a:spAutoFit/>
          </a:bodyPr>
          <a:lstStyle/>
          <a:p>
            <a:r>
              <a:rPr kumimoji="1" lang="en-US" altLang="ja-JP" sz="3600" b="1" u="sng" dirty="0" smtClean="0"/>
              <a:t>MB-NCS </a:t>
            </a:r>
            <a:r>
              <a:rPr kumimoji="1" lang="ja-JP" altLang="en-US" sz="3600" b="1" u="sng" dirty="0" smtClean="0"/>
              <a:t>の定式化（従来）</a:t>
            </a:r>
            <a:endParaRPr kumimoji="1" lang="ja-JP" altLang="en-US" sz="3600" b="1" u="sng" dirty="0"/>
          </a:p>
        </p:txBody>
      </p:sp>
      <p:grpSp>
        <p:nvGrpSpPr>
          <p:cNvPr id="9" name="グループ化 8"/>
          <p:cNvGrpSpPr/>
          <p:nvPr/>
        </p:nvGrpSpPr>
        <p:grpSpPr>
          <a:xfrm>
            <a:off x="353758" y="1010640"/>
            <a:ext cx="4928921" cy="1021818"/>
            <a:chOff x="501757" y="1118772"/>
            <a:chExt cx="4928921" cy="1021818"/>
          </a:xfrm>
        </p:grpSpPr>
        <mc:AlternateContent xmlns:mc="http://schemas.openxmlformats.org/markup-compatibility/2006" xmlns:a14="http://schemas.microsoft.com/office/drawing/2010/main">
          <mc:Choice Requires="a14">
            <p:sp>
              <p:nvSpPr>
                <p:cNvPr id="8" name="テキスト ボックス 7"/>
                <p:cNvSpPr txBox="1"/>
                <p:nvPr/>
              </p:nvSpPr>
              <p:spPr>
                <a:xfrm>
                  <a:off x="1053774" y="1580437"/>
                  <a:ext cx="4376904" cy="560153"/>
                </a:xfrm>
                <a:prstGeom prst="rect">
                  <a:avLst/>
                </a:prstGeom>
                <a:noFill/>
              </p:spPr>
              <p:txBody>
                <a:bodyPr wrap="none" lIns="0" tIns="0" rIns="0" bIns="0" rtlCol="0">
                  <a:spAutoFit/>
                </a:bodyPr>
                <a:lstStyle/>
                <a:p>
                  <a:pPr>
                    <a:lnSpc>
                      <a:spcPct val="130000"/>
                    </a:lnSpc>
                  </a:pPr>
                  <a14:m>
                    <m:oMathPara xmlns:m="http://schemas.openxmlformats.org/officeDocument/2006/math">
                      <m:oMathParaPr>
                        <m:jc m:val="centerGroup"/>
                      </m:oMathParaPr>
                      <m:oMath xmlns:m="http://schemas.openxmlformats.org/officeDocument/2006/math">
                        <m:r>
                          <a:rPr kumimoji="1" lang="en-US" altLang="ja-JP" sz="2800" b="0" i="1" smtClean="0">
                            <a:latin typeface="Cambria Math" panose="02040503050406030204" pitchFamily="18" charset="0"/>
                          </a:rPr>
                          <m:t>𝑥</m:t>
                        </m:r>
                        <m:d>
                          <m:dPr>
                            <m:ctrlPr>
                              <a:rPr kumimoji="1" lang="en-US" altLang="ja-JP" sz="2800" b="0" i="1" smtClean="0">
                                <a:latin typeface="Cambria Math" charset="0"/>
                              </a:rPr>
                            </m:ctrlPr>
                          </m:dPr>
                          <m:e>
                            <m:r>
                              <a:rPr kumimoji="1" lang="en-US" altLang="ja-JP" sz="2800" b="0" i="1" smtClean="0">
                                <a:latin typeface="Cambria Math" panose="02040503050406030204" pitchFamily="18" charset="0"/>
                              </a:rPr>
                              <m:t>𝑘</m:t>
                            </m:r>
                            <m:r>
                              <a:rPr kumimoji="1" lang="en-US" altLang="ja-JP" sz="2800" b="0" i="1" smtClean="0">
                                <a:latin typeface="Cambria Math" panose="02040503050406030204" pitchFamily="18" charset="0"/>
                              </a:rPr>
                              <m:t>+1</m:t>
                            </m:r>
                          </m:e>
                        </m:d>
                        <m:r>
                          <m:rPr>
                            <m:aln/>
                          </m:rPr>
                          <a:rPr kumimoji="1" lang="en-US" altLang="ja-JP" sz="2800" b="0" i="1" smtClean="0">
                            <a:latin typeface="Cambria Math" panose="02040503050406030204" pitchFamily="18" charset="0"/>
                          </a:rPr>
                          <m:t>=</m:t>
                        </m:r>
                        <m:r>
                          <a:rPr kumimoji="1" lang="en-US" altLang="ja-JP" sz="2800" b="0" i="1" smtClean="0">
                            <a:solidFill>
                              <a:srgbClr val="FF0000"/>
                            </a:solidFill>
                            <a:latin typeface="Cambria Math" panose="02040503050406030204" pitchFamily="18" charset="0"/>
                          </a:rPr>
                          <m:t>𝐴</m:t>
                        </m:r>
                        <m:r>
                          <a:rPr kumimoji="1" lang="en-US" altLang="ja-JP" sz="2800" b="0" i="1" smtClean="0">
                            <a:latin typeface="Cambria Math" panose="02040503050406030204" pitchFamily="18" charset="0"/>
                          </a:rPr>
                          <m:t> </m:t>
                        </m:r>
                        <m:r>
                          <a:rPr kumimoji="1" lang="en-US" altLang="ja-JP" sz="2800" b="0" i="1" smtClean="0">
                            <a:latin typeface="Cambria Math" panose="02040503050406030204" pitchFamily="18" charset="0"/>
                          </a:rPr>
                          <m:t>𝑥</m:t>
                        </m:r>
                        <m:d>
                          <m:dPr>
                            <m:ctrlPr>
                              <a:rPr kumimoji="1" lang="en-US" altLang="ja-JP" sz="2800" b="0" i="1" smtClean="0">
                                <a:latin typeface="Cambria Math" charset="0"/>
                              </a:rPr>
                            </m:ctrlPr>
                          </m:dPr>
                          <m:e>
                            <m:r>
                              <a:rPr kumimoji="1" lang="en-US" altLang="ja-JP" sz="2800" b="0" i="1" smtClean="0">
                                <a:latin typeface="Cambria Math" panose="02040503050406030204" pitchFamily="18" charset="0"/>
                              </a:rPr>
                              <m:t>𝑘</m:t>
                            </m:r>
                          </m:e>
                        </m:d>
                        <m:r>
                          <a:rPr kumimoji="1" lang="en-US" altLang="ja-JP" sz="2800" b="0" i="1" smtClean="0">
                            <a:latin typeface="Cambria Math" panose="02040503050406030204" pitchFamily="18" charset="0"/>
                          </a:rPr>
                          <m:t>+</m:t>
                        </m:r>
                        <m:r>
                          <a:rPr kumimoji="1" lang="en-US" altLang="ja-JP" sz="2800" b="0" i="1" smtClean="0">
                            <a:solidFill>
                              <a:srgbClr val="FF0000"/>
                            </a:solidFill>
                            <a:latin typeface="Cambria Math" panose="02040503050406030204" pitchFamily="18" charset="0"/>
                          </a:rPr>
                          <m:t>𝐵</m:t>
                        </m:r>
                        <m:r>
                          <a:rPr kumimoji="1" lang="en-US" altLang="ja-JP" sz="2800" b="0" i="1" smtClean="0">
                            <a:latin typeface="Cambria Math" panose="02040503050406030204" pitchFamily="18" charset="0"/>
                          </a:rPr>
                          <m:t> </m:t>
                        </m:r>
                        <m:r>
                          <a:rPr kumimoji="1" lang="en-US" altLang="ja-JP" sz="2800" b="0" i="1" smtClean="0">
                            <a:latin typeface="Cambria Math" panose="02040503050406030204" pitchFamily="18" charset="0"/>
                          </a:rPr>
                          <m:t>𝑢</m:t>
                        </m:r>
                        <m:d>
                          <m:dPr>
                            <m:ctrlPr>
                              <a:rPr kumimoji="1" lang="en-US" altLang="ja-JP" sz="2800" b="0" i="1" smtClean="0">
                                <a:latin typeface="Cambria Math" charset="0"/>
                              </a:rPr>
                            </m:ctrlPr>
                          </m:dPr>
                          <m:e>
                            <m:r>
                              <a:rPr kumimoji="1" lang="en-US" altLang="ja-JP" sz="2800" b="0" i="1" smtClean="0">
                                <a:latin typeface="Cambria Math" panose="02040503050406030204" pitchFamily="18" charset="0"/>
                              </a:rPr>
                              <m:t>𝑘</m:t>
                            </m:r>
                          </m:e>
                        </m:d>
                      </m:oMath>
                    </m:oMathPara>
                  </a14:m>
                  <a:endParaRPr kumimoji="1" lang="ja-JP" altLang="en-US" sz="2800" dirty="0"/>
                </a:p>
              </p:txBody>
            </p:sp>
          </mc:Choice>
          <mc:Fallback xmlns="">
            <p:sp>
              <p:nvSpPr>
                <p:cNvPr id="8" name="テキスト ボックス 7"/>
                <p:cNvSpPr txBox="1">
                  <a:spLocks noRot="1" noChangeAspect="1" noMove="1" noResize="1" noEditPoints="1" noAdjustHandles="1" noChangeArrowheads="1" noChangeShapeType="1" noTextEdit="1"/>
                </p:cNvSpPr>
                <p:nvPr/>
              </p:nvSpPr>
              <p:spPr>
                <a:xfrm>
                  <a:off x="1053774" y="1580437"/>
                  <a:ext cx="4376904" cy="560153"/>
                </a:xfrm>
                <a:prstGeom prst="rect">
                  <a:avLst/>
                </a:prstGeom>
                <a:blipFill rotWithShape="0">
                  <a:blip r:embed="rId22"/>
                  <a:stretch>
                    <a:fillRect/>
                  </a:stretch>
                </a:blipFill>
              </p:spPr>
              <p:txBody>
                <a:bodyPr/>
                <a:lstStyle/>
                <a:p>
                  <a:r>
                    <a:rPr lang="ja-JP" altLang="en-US">
                      <a:noFill/>
                    </a:rPr>
                    <a:t> </a:t>
                  </a:r>
                </a:p>
              </p:txBody>
            </p:sp>
          </mc:Fallback>
        </mc:AlternateContent>
        <p:sp>
          <p:nvSpPr>
            <p:cNvPr id="5" name="テキスト ボックス 4"/>
            <p:cNvSpPr txBox="1"/>
            <p:nvPr/>
          </p:nvSpPr>
          <p:spPr>
            <a:xfrm>
              <a:off x="501757" y="1118772"/>
              <a:ext cx="3355406" cy="461665"/>
            </a:xfrm>
            <a:prstGeom prst="rect">
              <a:avLst/>
            </a:prstGeom>
            <a:noFill/>
          </p:spPr>
          <p:txBody>
            <a:bodyPr wrap="none" rtlCol="0">
              <a:spAutoFit/>
            </a:bodyPr>
            <a:lstStyle/>
            <a:p>
              <a:r>
                <a:rPr lang="ja-JP" altLang="en-US" sz="2400" b="1" dirty="0" smtClean="0"/>
                <a:t>線形離散時間プラント</a:t>
              </a:r>
              <a:r>
                <a:rPr kumimoji="1" lang="en-US" altLang="ja-JP" sz="2400" b="1" dirty="0" smtClean="0"/>
                <a:t> : </a:t>
              </a:r>
              <a:endParaRPr kumimoji="1" lang="ja-JP" altLang="en-US" sz="2400" b="1" dirty="0"/>
            </a:p>
          </p:txBody>
        </p:sp>
      </p:grpSp>
      <p:sp>
        <p:nvSpPr>
          <p:cNvPr id="29" name="正方形/長方形 28"/>
          <p:cNvSpPr/>
          <p:nvPr/>
        </p:nvSpPr>
        <p:spPr>
          <a:xfrm>
            <a:off x="180000" y="910583"/>
            <a:ext cx="5971185" cy="1682305"/>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6815652" y="698500"/>
            <a:ext cx="844036" cy="676662"/>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p:cNvSpPr/>
          <p:nvPr/>
        </p:nvSpPr>
        <p:spPr>
          <a:xfrm>
            <a:off x="6815652" y="1903413"/>
            <a:ext cx="844036" cy="676662"/>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2938745" y="1991739"/>
            <a:ext cx="800219" cy="500009"/>
          </a:xfrm>
          <a:prstGeom prst="rect">
            <a:avLst/>
          </a:prstGeom>
          <a:noFill/>
        </p:spPr>
        <p:txBody>
          <a:bodyPr wrap="none" rtlCol="0">
            <a:spAutoFit/>
          </a:bodyPr>
          <a:lstStyle/>
          <a:p>
            <a:pPr>
              <a:lnSpc>
                <a:spcPct val="120000"/>
              </a:lnSpc>
            </a:pPr>
            <a:r>
              <a:rPr lang="ja-JP" altLang="en-US" sz="2400" dirty="0">
                <a:solidFill>
                  <a:schemeClr val="accent5"/>
                </a:solidFill>
              </a:rPr>
              <a:t>状態</a:t>
            </a:r>
            <a:endParaRPr kumimoji="1" lang="ja-JP" altLang="en-US" sz="2400" dirty="0">
              <a:solidFill>
                <a:schemeClr val="accent5"/>
              </a:solidFill>
            </a:endParaRPr>
          </a:p>
        </p:txBody>
      </p:sp>
      <p:sp>
        <p:nvSpPr>
          <p:cNvPr id="26" name="テキスト ボックス 25"/>
          <p:cNvSpPr txBox="1"/>
          <p:nvPr/>
        </p:nvSpPr>
        <p:spPr>
          <a:xfrm>
            <a:off x="4411401" y="1991739"/>
            <a:ext cx="800219" cy="500009"/>
          </a:xfrm>
          <a:prstGeom prst="rect">
            <a:avLst/>
          </a:prstGeom>
          <a:noFill/>
        </p:spPr>
        <p:txBody>
          <a:bodyPr wrap="none" rtlCol="0">
            <a:spAutoFit/>
          </a:bodyPr>
          <a:lstStyle/>
          <a:p>
            <a:pPr>
              <a:lnSpc>
                <a:spcPct val="120000"/>
              </a:lnSpc>
            </a:pPr>
            <a:r>
              <a:rPr kumimoji="1" lang="ja-JP" altLang="en-US" sz="2400" dirty="0" smtClean="0">
                <a:solidFill>
                  <a:schemeClr val="accent5"/>
                </a:solidFill>
              </a:rPr>
              <a:t>入力</a:t>
            </a:r>
            <a:endParaRPr kumimoji="1" lang="ja-JP" altLang="en-US" sz="2400" dirty="0">
              <a:solidFill>
                <a:schemeClr val="accent5"/>
              </a:solidFill>
            </a:endParaRPr>
          </a:p>
        </p:txBody>
      </p:sp>
      <p:sp>
        <p:nvSpPr>
          <p:cNvPr id="4" name="スライド番号プレースホルダー 3"/>
          <p:cNvSpPr>
            <a:spLocks noGrp="1"/>
          </p:cNvSpPr>
          <p:nvPr>
            <p:ph type="sldNum" sz="quarter" idx="12"/>
          </p:nvPr>
        </p:nvSpPr>
        <p:spPr>
          <a:xfrm>
            <a:off x="7015235" y="6550718"/>
            <a:ext cx="2057400" cy="365125"/>
          </a:xfrm>
        </p:spPr>
        <p:txBody>
          <a:bodyPr/>
          <a:lstStyle/>
          <a:p>
            <a:fld id="{F70A3C22-C9DF-4DB7-9348-79C01CFB5760}" type="slidenum">
              <a:rPr kumimoji="1" lang="ja-JP" altLang="en-US" smtClean="0"/>
              <a:t>6</a:t>
            </a:fld>
            <a:endParaRPr kumimoji="1" lang="ja-JP" altLang="en-US" dirty="0"/>
          </a:p>
        </p:txBody>
      </p:sp>
      <mc:AlternateContent xmlns:mc="http://schemas.openxmlformats.org/markup-compatibility/2006" xmlns:a14="http://schemas.microsoft.com/office/drawing/2010/main">
        <mc:Choice Requires="a14">
          <p:sp>
            <p:nvSpPr>
              <p:cNvPr id="50" name="テキスト ボックス 49"/>
              <p:cNvSpPr txBox="1"/>
              <p:nvPr/>
            </p:nvSpPr>
            <p:spPr>
              <a:xfrm>
                <a:off x="4403432" y="5498628"/>
                <a:ext cx="4429418" cy="400110"/>
              </a:xfrm>
              <a:prstGeom prst="rect">
                <a:avLst/>
              </a:prstGeom>
              <a:noFill/>
            </p:spPr>
            <p:txBody>
              <a:bodyPr wrap="none" rtlCol="0">
                <a:spAutoFit/>
              </a:bodyPr>
              <a:lstStyle/>
              <a:p>
                <a:r>
                  <a:rPr kumimoji="1" lang="en-US" altLang="ja-JP" sz="2000" dirty="0" smtClean="0"/>
                  <a:t>※</a:t>
                </a:r>
                <a:r>
                  <a:rPr lang="ja-JP" altLang="en-US" sz="2000" dirty="0" smtClean="0"/>
                  <a:t> </a:t>
                </a:r>
                <a14:m>
                  <m:oMath xmlns:m="http://schemas.openxmlformats.org/officeDocument/2006/math">
                    <m:r>
                      <a:rPr lang="en-US" altLang="ja-JP" sz="2000" b="0" i="1" smtClean="0">
                        <a:latin typeface="Cambria Math" panose="02040503050406030204" pitchFamily="18" charset="0"/>
                      </a:rPr>
                      <m:t>h</m:t>
                    </m:r>
                  </m:oMath>
                </a14:m>
                <a:r>
                  <a:rPr kumimoji="1" lang="ja-JP" altLang="en-US" sz="2000" dirty="0" smtClean="0"/>
                  <a:t> は更新周期，</a:t>
                </a:r>
                <a14:m>
                  <m:oMath xmlns:m="http://schemas.openxmlformats.org/officeDocument/2006/math">
                    <m:r>
                      <a:rPr kumimoji="1" lang="en-US" altLang="ja-JP" sz="2000" b="0" i="1" smtClean="0">
                        <a:latin typeface="Cambria Math" panose="02040503050406030204" pitchFamily="18" charset="0"/>
                      </a:rPr>
                      <m:t>𝑘</m:t>
                    </m:r>
                    <m:r>
                      <a:rPr kumimoji="1" lang="en-US" altLang="ja-JP" sz="2000" b="0" i="1" smtClean="0">
                        <a:latin typeface="Cambria Math" panose="02040503050406030204" pitchFamily="18" charset="0"/>
                      </a:rPr>
                      <m:t>=ℓ</m:t>
                    </m:r>
                    <m:r>
                      <a:rPr kumimoji="1" lang="en-US" altLang="ja-JP" sz="2000" b="0" i="1" smtClean="0">
                        <a:latin typeface="Cambria Math" panose="02040503050406030204" pitchFamily="18" charset="0"/>
                      </a:rPr>
                      <m:t>h</m:t>
                    </m:r>
                  </m:oMath>
                </a14:m>
                <a:r>
                  <a:rPr kumimoji="1" lang="ja-JP" altLang="en-US" sz="2000" dirty="0" smtClean="0"/>
                  <a:t> は更新時刻．</a:t>
                </a:r>
                <a:endParaRPr kumimoji="1" lang="ja-JP" altLang="en-US" sz="2000" dirty="0"/>
              </a:p>
            </p:txBody>
          </p:sp>
        </mc:Choice>
        <mc:Fallback xmlns="">
          <p:sp>
            <p:nvSpPr>
              <p:cNvPr id="50" name="テキスト ボックス 49"/>
              <p:cNvSpPr txBox="1">
                <a:spLocks noRot="1" noChangeAspect="1" noMove="1" noResize="1" noEditPoints="1" noAdjustHandles="1" noChangeArrowheads="1" noChangeShapeType="1" noTextEdit="1"/>
              </p:cNvSpPr>
              <p:nvPr/>
            </p:nvSpPr>
            <p:spPr>
              <a:xfrm>
                <a:off x="4403432" y="5498628"/>
                <a:ext cx="4429418" cy="400110"/>
              </a:xfrm>
              <a:prstGeom prst="rect">
                <a:avLst/>
              </a:prstGeom>
              <a:blipFill rotWithShape="0">
                <a:blip r:embed="rId23"/>
                <a:stretch>
                  <a:fillRect l="-1376" t="-12121" r="-825" b="-21212"/>
                </a:stretch>
              </a:blipFill>
            </p:spPr>
            <p:txBody>
              <a:bodyPr/>
              <a:lstStyle/>
              <a:p>
                <a:r>
                  <a:rPr lang="ja-JP" altLang="en-US">
                    <a:noFill/>
                  </a:rPr>
                  <a:t> </a:t>
                </a:r>
              </a:p>
            </p:txBody>
          </p:sp>
        </mc:Fallback>
      </mc:AlternateContent>
      <p:grpSp>
        <p:nvGrpSpPr>
          <p:cNvPr id="51" name="グループ化 50"/>
          <p:cNvGrpSpPr/>
          <p:nvPr/>
        </p:nvGrpSpPr>
        <p:grpSpPr>
          <a:xfrm>
            <a:off x="353758" y="4212428"/>
            <a:ext cx="3775031" cy="993243"/>
            <a:chOff x="353758" y="4362214"/>
            <a:chExt cx="3775031" cy="993243"/>
          </a:xfrm>
        </p:grpSpPr>
        <mc:AlternateContent xmlns:mc="http://schemas.openxmlformats.org/markup-compatibility/2006" xmlns:a14="http://schemas.microsoft.com/office/drawing/2010/main">
          <mc:Choice Requires="a14">
            <p:sp>
              <p:nvSpPr>
                <p:cNvPr id="52" name="テキスト ボックス 51"/>
                <p:cNvSpPr txBox="1"/>
                <p:nvPr/>
              </p:nvSpPr>
              <p:spPr>
                <a:xfrm>
                  <a:off x="1807961" y="4795304"/>
                  <a:ext cx="2320828" cy="560153"/>
                </a:xfrm>
                <a:prstGeom prst="rect">
                  <a:avLst/>
                </a:prstGeom>
                <a:noFill/>
              </p:spPr>
              <p:txBody>
                <a:bodyPr wrap="none" lIns="0" tIns="0" rIns="0" bIns="0" rtlCol="0">
                  <a:spAutoFit/>
                </a:bodyPr>
                <a:lstStyle/>
                <a:p>
                  <a:pPr>
                    <a:lnSpc>
                      <a:spcPct val="130000"/>
                    </a:lnSpc>
                  </a:pPr>
                  <a14:m>
                    <m:oMathPara xmlns:m="http://schemas.openxmlformats.org/officeDocument/2006/math">
                      <m:oMathParaPr>
                        <m:jc m:val="centerGroup"/>
                      </m:oMathParaPr>
                      <m:oMath xmlns:m="http://schemas.openxmlformats.org/officeDocument/2006/math">
                        <m:r>
                          <a:rPr kumimoji="1" lang="en-US" altLang="ja-JP" sz="2800" b="0" i="1" smtClean="0">
                            <a:latin typeface="Cambria Math" panose="02040503050406030204" pitchFamily="18" charset="0"/>
                          </a:rPr>
                          <m:t>𝑢</m:t>
                        </m:r>
                        <m:d>
                          <m:dPr>
                            <m:ctrlPr>
                              <a:rPr kumimoji="1" lang="en-US" altLang="ja-JP" sz="2800" b="0" i="1" smtClean="0">
                                <a:latin typeface="Cambria Math" charset="0"/>
                              </a:rPr>
                            </m:ctrlPr>
                          </m:dPr>
                          <m:e>
                            <m:r>
                              <a:rPr kumimoji="1" lang="en-US" altLang="ja-JP" sz="2800" b="0" i="1" smtClean="0">
                                <a:latin typeface="Cambria Math" panose="02040503050406030204" pitchFamily="18" charset="0"/>
                              </a:rPr>
                              <m:t>𝑘</m:t>
                            </m:r>
                          </m:e>
                        </m:d>
                        <m:r>
                          <a:rPr kumimoji="1" lang="en-US" altLang="ja-JP" sz="2800" b="0" i="1" smtClean="0">
                            <a:latin typeface="Cambria Math" panose="02040503050406030204" pitchFamily="18" charset="0"/>
                          </a:rPr>
                          <m:t>=</m:t>
                        </m:r>
                        <m:r>
                          <a:rPr kumimoji="1" lang="en-US" altLang="ja-JP" sz="2800" b="0" i="1" smtClean="0">
                            <a:latin typeface="Cambria Math" panose="02040503050406030204" pitchFamily="18" charset="0"/>
                          </a:rPr>
                          <m:t>𝐾</m:t>
                        </m:r>
                        <m:r>
                          <a:rPr kumimoji="1" lang="en-US" altLang="ja-JP" sz="2800" b="0" i="1" smtClean="0">
                            <a:latin typeface="Cambria Math" panose="02040503050406030204" pitchFamily="18" charset="0"/>
                          </a:rPr>
                          <m:t> </m:t>
                        </m:r>
                        <m:acc>
                          <m:accPr>
                            <m:chr m:val="̂"/>
                            <m:ctrlPr>
                              <a:rPr kumimoji="1" lang="en-US" altLang="ja-JP" sz="2800" b="0" i="1" smtClean="0">
                                <a:latin typeface="Cambria Math" charset="0"/>
                              </a:rPr>
                            </m:ctrlPr>
                          </m:accPr>
                          <m:e>
                            <m:r>
                              <a:rPr kumimoji="1" lang="en-US" altLang="ja-JP" sz="2800" b="0" i="1" smtClean="0">
                                <a:latin typeface="Cambria Math" panose="02040503050406030204" pitchFamily="18" charset="0"/>
                              </a:rPr>
                              <m:t>𝑥</m:t>
                            </m:r>
                          </m:e>
                        </m:acc>
                        <m:r>
                          <a:rPr kumimoji="1" lang="en-US" altLang="ja-JP" sz="2800" b="0" i="1" smtClean="0">
                            <a:latin typeface="Cambria Math" panose="02040503050406030204" pitchFamily="18" charset="0"/>
                          </a:rPr>
                          <m:t>(</m:t>
                        </m:r>
                        <m:r>
                          <a:rPr kumimoji="1" lang="en-US" altLang="ja-JP" sz="2800" b="0" i="1" smtClean="0">
                            <a:latin typeface="Cambria Math" panose="02040503050406030204" pitchFamily="18" charset="0"/>
                          </a:rPr>
                          <m:t>𝑘</m:t>
                        </m:r>
                        <m:r>
                          <a:rPr kumimoji="1" lang="en-US" altLang="ja-JP" sz="2800" b="0" i="1" smtClean="0">
                            <a:latin typeface="Cambria Math" panose="02040503050406030204" pitchFamily="18" charset="0"/>
                          </a:rPr>
                          <m:t>)</m:t>
                        </m:r>
                      </m:oMath>
                    </m:oMathPara>
                  </a14:m>
                  <a:endParaRPr kumimoji="1" lang="ja-JP" altLang="en-US" sz="2800" dirty="0"/>
                </a:p>
              </p:txBody>
            </p:sp>
          </mc:Choice>
          <mc:Fallback xmlns="">
            <p:sp>
              <p:nvSpPr>
                <p:cNvPr id="15" name="テキスト ボックス 14"/>
                <p:cNvSpPr txBox="1">
                  <a:spLocks noRot="1" noChangeAspect="1" noMove="1" noResize="1" noEditPoints="1" noAdjustHandles="1" noChangeArrowheads="1" noChangeShapeType="1" noTextEdit="1"/>
                </p:cNvSpPr>
                <p:nvPr/>
              </p:nvSpPr>
              <p:spPr>
                <a:xfrm>
                  <a:off x="1807961" y="4795304"/>
                  <a:ext cx="2320828" cy="560153"/>
                </a:xfrm>
                <a:prstGeom prst="rect">
                  <a:avLst/>
                </a:prstGeom>
                <a:blipFill rotWithShape="0">
                  <a:blip r:embed="rId5"/>
                  <a:stretch>
                    <a:fillRect/>
                  </a:stretch>
                </a:blipFill>
              </p:spPr>
              <p:txBody>
                <a:bodyPr/>
                <a:lstStyle/>
                <a:p>
                  <a:r>
                    <a:rPr lang="ja-JP" altLang="en-US">
                      <a:noFill/>
                    </a:rPr>
                    <a:t> </a:t>
                  </a:r>
                </a:p>
              </p:txBody>
            </p:sp>
          </mc:Fallback>
        </mc:AlternateContent>
        <p:sp>
          <p:nvSpPr>
            <p:cNvPr id="53" name="テキスト ボックス 52"/>
            <p:cNvSpPr txBox="1"/>
            <p:nvPr/>
          </p:nvSpPr>
          <p:spPr>
            <a:xfrm>
              <a:off x="353758" y="4362214"/>
              <a:ext cx="2504212" cy="461665"/>
            </a:xfrm>
            <a:prstGeom prst="rect">
              <a:avLst/>
            </a:prstGeom>
            <a:noFill/>
          </p:spPr>
          <p:txBody>
            <a:bodyPr wrap="none" rtlCol="0">
              <a:spAutoFit/>
            </a:bodyPr>
            <a:lstStyle/>
            <a:p>
              <a:r>
                <a:rPr lang="ja-JP" altLang="en-US" sz="2400" b="1" dirty="0" smtClean="0"/>
                <a:t>制御入力の生成</a:t>
              </a:r>
              <a:r>
                <a:rPr lang="en-US" altLang="ja-JP" sz="2400" b="1" dirty="0" smtClean="0"/>
                <a:t>: </a:t>
              </a:r>
              <a:endParaRPr kumimoji="1" lang="ja-JP" altLang="en-US" sz="2400" b="1" dirty="0"/>
            </a:p>
          </p:txBody>
        </p:sp>
      </p:grpSp>
      <p:grpSp>
        <p:nvGrpSpPr>
          <p:cNvPr id="54" name="グループ化 53"/>
          <p:cNvGrpSpPr/>
          <p:nvPr/>
        </p:nvGrpSpPr>
        <p:grpSpPr>
          <a:xfrm>
            <a:off x="353758" y="5437073"/>
            <a:ext cx="6256516" cy="1008706"/>
            <a:chOff x="353758" y="5368221"/>
            <a:chExt cx="6256516" cy="1008706"/>
          </a:xfrm>
        </p:grpSpPr>
        <mc:AlternateContent xmlns:mc="http://schemas.openxmlformats.org/markup-compatibility/2006" xmlns:a14="http://schemas.microsoft.com/office/drawing/2010/main">
          <mc:Choice Requires="a14">
            <p:sp>
              <p:nvSpPr>
                <p:cNvPr id="55" name="テキスト ボックス 54"/>
                <p:cNvSpPr txBox="1"/>
                <p:nvPr/>
              </p:nvSpPr>
              <p:spPr>
                <a:xfrm>
                  <a:off x="1688414" y="5816774"/>
                  <a:ext cx="4921860" cy="560153"/>
                </a:xfrm>
                <a:prstGeom prst="rect">
                  <a:avLst/>
                </a:prstGeom>
                <a:noFill/>
              </p:spPr>
              <p:txBody>
                <a:bodyPr wrap="none" lIns="0" tIns="0" rIns="0" bIns="0" rtlCol="0">
                  <a:spAutoFit/>
                </a:bodyPr>
                <a:lstStyle/>
                <a:p>
                  <a:pPr>
                    <a:lnSpc>
                      <a:spcPct val="130000"/>
                    </a:lnSpc>
                  </a:pPr>
                  <a14:m>
                    <m:oMathPara xmlns:m="http://schemas.openxmlformats.org/officeDocument/2006/math">
                      <m:oMathParaPr>
                        <m:jc m:val="centerGroup"/>
                      </m:oMathParaPr>
                      <m:oMath xmlns:m="http://schemas.openxmlformats.org/officeDocument/2006/math">
                        <m:acc>
                          <m:accPr>
                            <m:chr m:val="̂"/>
                            <m:ctrlPr>
                              <a:rPr kumimoji="1" lang="ja-JP" altLang="en-US" sz="2800" i="1" smtClean="0">
                                <a:solidFill>
                                  <a:schemeClr val="tx1"/>
                                </a:solidFill>
                                <a:latin typeface="Cambria Math" charset="0"/>
                              </a:rPr>
                            </m:ctrlPr>
                          </m:accPr>
                          <m:e>
                            <m:r>
                              <a:rPr kumimoji="1" lang="en-US" altLang="ja-JP" sz="2800" b="0" i="1" smtClean="0">
                                <a:solidFill>
                                  <a:schemeClr val="tx1"/>
                                </a:solidFill>
                                <a:latin typeface="Cambria Math" panose="02040503050406030204" pitchFamily="18" charset="0"/>
                              </a:rPr>
                              <m:t>𝑥</m:t>
                            </m:r>
                          </m:e>
                        </m:acc>
                        <m:d>
                          <m:dPr>
                            <m:ctrlPr>
                              <a:rPr kumimoji="1" lang="en-US" altLang="ja-JP" sz="2800" b="0" i="1" smtClean="0">
                                <a:solidFill>
                                  <a:schemeClr val="tx1"/>
                                </a:solidFill>
                                <a:latin typeface="Cambria Math" charset="0"/>
                              </a:rPr>
                            </m:ctrlPr>
                          </m:dPr>
                          <m:e>
                            <m:r>
                              <a:rPr kumimoji="1" lang="en-US" altLang="ja-JP" sz="2800" b="0" i="1" smtClean="0">
                                <a:solidFill>
                                  <a:schemeClr val="tx1"/>
                                </a:solidFill>
                                <a:latin typeface="Cambria Math" panose="02040503050406030204" pitchFamily="18" charset="0"/>
                              </a:rPr>
                              <m:t>ℓ</m:t>
                            </m:r>
                            <m:r>
                              <a:rPr kumimoji="1" lang="en-US" altLang="ja-JP" sz="2800" b="0" i="1" smtClean="0">
                                <a:solidFill>
                                  <a:schemeClr val="tx1"/>
                                </a:solidFill>
                                <a:latin typeface="Cambria Math" panose="02040503050406030204" pitchFamily="18" charset="0"/>
                              </a:rPr>
                              <m:t>h</m:t>
                            </m:r>
                          </m:e>
                        </m:d>
                        <m:r>
                          <a:rPr kumimoji="1" lang="en-US" altLang="ja-JP" sz="2800" b="0" i="1" smtClean="0">
                            <a:solidFill>
                              <a:schemeClr val="tx1"/>
                            </a:solidFill>
                            <a:latin typeface="Cambria Math" panose="02040503050406030204" pitchFamily="18" charset="0"/>
                          </a:rPr>
                          <m:t>=</m:t>
                        </m:r>
                        <m:r>
                          <a:rPr kumimoji="1" lang="en-US" altLang="ja-JP" sz="2800" b="0" i="1" smtClean="0">
                            <a:solidFill>
                              <a:schemeClr val="tx1"/>
                            </a:solidFill>
                            <a:latin typeface="Cambria Math" panose="02040503050406030204" pitchFamily="18" charset="0"/>
                          </a:rPr>
                          <m:t>𝑥</m:t>
                        </m:r>
                        <m:d>
                          <m:dPr>
                            <m:ctrlPr>
                              <a:rPr kumimoji="1" lang="en-US" altLang="ja-JP" sz="2800" b="0" i="1" smtClean="0">
                                <a:solidFill>
                                  <a:schemeClr val="tx1"/>
                                </a:solidFill>
                                <a:latin typeface="Cambria Math" charset="0"/>
                              </a:rPr>
                            </m:ctrlPr>
                          </m:dPr>
                          <m:e>
                            <m:r>
                              <a:rPr kumimoji="1" lang="en-US" altLang="ja-JP" sz="2800" b="0" i="1" smtClean="0">
                                <a:solidFill>
                                  <a:schemeClr val="tx1"/>
                                </a:solidFill>
                                <a:latin typeface="Cambria Math" panose="02040503050406030204" pitchFamily="18" charset="0"/>
                              </a:rPr>
                              <m:t>ℓ</m:t>
                            </m:r>
                            <m:r>
                              <a:rPr kumimoji="1" lang="en-US" altLang="ja-JP" sz="2800" b="0" i="1" smtClean="0">
                                <a:solidFill>
                                  <a:schemeClr val="tx1"/>
                                </a:solidFill>
                                <a:latin typeface="Cambria Math" panose="02040503050406030204" pitchFamily="18" charset="0"/>
                              </a:rPr>
                              <m:t>h</m:t>
                            </m:r>
                          </m:e>
                        </m:d>
                        <m:r>
                          <a:rPr kumimoji="1" lang="en-US" altLang="ja-JP" sz="2800" b="0" i="1" smtClean="0">
                            <a:solidFill>
                              <a:schemeClr val="tx1"/>
                            </a:solidFill>
                            <a:latin typeface="Cambria Math" panose="02040503050406030204" pitchFamily="18" charset="0"/>
                          </a:rPr>
                          <m:t>,</m:t>
                        </m:r>
                        <m:r>
                          <a:rPr kumimoji="1" lang="en-US" altLang="ja-JP" sz="2800" b="0" i="1" smtClean="0">
                            <a:solidFill>
                              <a:srgbClr val="FF0000"/>
                            </a:solidFill>
                            <a:latin typeface="Cambria Math" panose="02040503050406030204" pitchFamily="18" charset="0"/>
                          </a:rPr>
                          <m:t>  </m:t>
                        </m:r>
                        <m:r>
                          <a:rPr kumimoji="1" lang="en-US" altLang="ja-JP" sz="2800" b="0" i="1" smtClean="0">
                            <a:latin typeface="Cambria Math" panose="02040503050406030204" pitchFamily="18" charset="0"/>
                          </a:rPr>
                          <m:t>ℓ=0,1,2,…</m:t>
                        </m:r>
                      </m:oMath>
                    </m:oMathPara>
                  </a14:m>
                  <a:endParaRPr kumimoji="1" lang="ja-JP" altLang="en-US" sz="2800" dirty="0"/>
                </a:p>
              </p:txBody>
            </p:sp>
          </mc:Choice>
          <mc:Fallback xmlns="">
            <p:sp>
              <p:nvSpPr>
                <p:cNvPr id="14" name="テキスト ボックス 13"/>
                <p:cNvSpPr txBox="1">
                  <a:spLocks noRot="1" noChangeAspect="1" noMove="1" noResize="1" noEditPoints="1" noAdjustHandles="1" noChangeArrowheads="1" noChangeShapeType="1" noTextEdit="1"/>
                </p:cNvSpPr>
                <p:nvPr/>
              </p:nvSpPr>
              <p:spPr>
                <a:xfrm>
                  <a:off x="1688414" y="5816774"/>
                  <a:ext cx="4921860" cy="560153"/>
                </a:xfrm>
                <a:prstGeom prst="rect">
                  <a:avLst/>
                </a:prstGeom>
                <a:blipFill rotWithShape="0">
                  <a:blip r:embed="rId6"/>
                  <a:stretch>
                    <a:fillRect/>
                  </a:stretch>
                </a:blipFill>
              </p:spPr>
              <p:txBody>
                <a:bodyPr/>
                <a:lstStyle/>
                <a:p>
                  <a:r>
                    <a:rPr lang="ja-JP" altLang="en-US">
                      <a:noFill/>
                    </a:rPr>
                    <a:t> </a:t>
                  </a:r>
                </a:p>
              </p:txBody>
            </p:sp>
          </mc:Fallback>
        </mc:AlternateContent>
        <p:sp>
          <p:nvSpPr>
            <p:cNvPr id="56" name="テキスト ボックス 55"/>
            <p:cNvSpPr txBox="1"/>
            <p:nvPr/>
          </p:nvSpPr>
          <p:spPr>
            <a:xfrm>
              <a:off x="353758" y="5368221"/>
              <a:ext cx="2768707" cy="461665"/>
            </a:xfrm>
            <a:prstGeom prst="rect">
              <a:avLst/>
            </a:prstGeom>
            <a:noFill/>
          </p:spPr>
          <p:txBody>
            <a:bodyPr wrap="none" rtlCol="0">
              <a:spAutoFit/>
            </a:bodyPr>
            <a:lstStyle/>
            <a:p>
              <a:r>
                <a:rPr lang="ja-JP" altLang="en-US" sz="2400" b="1" dirty="0" smtClean="0"/>
                <a:t>モデル状態の更新</a:t>
              </a:r>
              <a:r>
                <a:rPr lang="en-US" altLang="ja-JP" sz="2400" b="1" dirty="0" smtClean="0"/>
                <a:t>: </a:t>
              </a:r>
              <a:endParaRPr kumimoji="1" lang="ja-JP" altLang="en-US" sz="2400" b="1" dirty="0"/>
            </a:p>
          </p:txBody>
        </p:sp>
      </p:grpSp>
      <p:grpSp>
        <p:nvGrpSpPr>
          <p:cNvPr id="57" name="グループ化 56"/>
          <p:cNvGrpSpPr/>
          <p:nvPr/>
        </p:nvGrpSpPr>
        <p:grpSpPr>
          <a:xfrm>
            <a:off x="353556" y="2918152"/>
            <a:ext cx="5229637" cy="1062874"/>
            <a:chOff x="353758" y="2985376"/>
            <a:chExt cx="5229637" cy="1062874"/>
          </a:xfrm>
        </p:grpSpPr>
        <mc:AlternateContent xmlns:mc="http://schemas.openxmlformats.org/markup-compatibility/2006" xmlns:a14="http://schemas.microsoft.com/office/drawing/2010/main">
          <mc:Choice Requires="a14">
            <p:sp>
              <p:nvSpPr>
                <p:cNvPr id="58" name="テキスト ボックス 57"/>
                <p:cNvSpPr txBox="1"/>
                <p:nvPr/>
              </p:nvSpPr>
              <p:spPr>
                <a:xfrm>
                  <a:off x="1153977" y="3469181"/>
                  <a:ext cx="4429418" cy="579069"/>
                </a:xfrm>
                <a:prstGeom prst="rect">
                  <a:avLst/>
                </a:prstGeom>
                <a:noFill/>
              </p:spPr>
              <p:txBody>
                <a:bodyPr wrap="none" lIns="0" tIns="0" rIns="0" bIns="0" rtlCol="0">
                  <a:spAutoFit/>
                </a:bodyPr>
                <a:lstStyle/>
                <a:p>
                  <a:pPr>
                    <a:lnSpc>
                      <a:spcPct val="130000"/>
                    </a:lnSpc>
                  </a:pPr>
                  <a14:m>
                    <m:oMathPara xmlns:m="http://schemas.openxmlformats.org/officeDocument/2006/math">
                      <m:oMathParaPr>
                        <m:jc m:val="centerGroup"/>
                      </m:oMathParaPr>
                      <m:oMath xmlns:m="http://schemas.openxmlformats.org/officeDocument/2006/math">
                        <m:acc>
                          <m:accPr>
                            <m:chr m:val="̂"/>
                            <m:ctrlPr>
                              <a:rPr kumimoji="1" lang="en-US" altLang="ja-JP" sz="2800" b="0" i="1" smtClean="0">
                                <a:latin typeface="Cambria Math" charset="0"/>
                              </a:rPr>
                            </m:ctrlPr>
                          </m:accPr>
                          <m:e>
                            <m:r>
                              <a:rPr kumimoji="1" lang="en-US" altLang="ja-JP" sz="2800" b="0" i="1" smtClean="0">
                                <a:latin typeface="Cambria Math" panose="02040503050406030204" pitchFamily="18" charset="0"/>
                              </a:rPr>
                              <m:t>𝑥</m:t>
                            </m:r>
                          </m:e>
                        </m:acc>
                        <m:d>
                          <m:dPr>
                            <m:ctrlPr>
                              <a:rPr kumimoji="1" lang="en-US" altLang="ja-JP" sz="2800" b="0" i="1" smtClean="0">
                                <a:latin typeface="Cambria Math" charset="0"/>
                              </a:rPr>
                            </m:ctrlPr>
                          </m:dPr>
                          <m:e>
                            <m:r>
                              <a:rPr kumimoji="1" lang="en-US" altLang="ja-JP" sz="2800" b="0" i="1" smtClean="0">
                                <a:latin typeface="Cambria Math" panose="02040503050406030204" pitchFamily="18" charset="0"/>
                              </a:rPr>
                              <m:t>𝑘</m:t>
                            </m:r>
                            <m:r>
                              <a:rPr kumimoji="1" lang="en-US" altLang="ja-JP" sz="2800" b="0" i="1" smtClean="0">
                                <a:latin typeface="Cambria Math" panose="02040503050406030204" pitchFamily="18" charset="0"/>
                              </a:rPr>
                              <m:t>+1</m:t>
                            </m:r>
                          </m:e>
                        </m:d>
                        <m:r>
                          <m:rPr>
                            <m:aln/>
                          </m:rPr>
                          <a:rPr kumimoji="1" lang="en-US" altLang="ja-JP" sz="2800" b="0" i="1" smtClean="0">
                            <a:latin typeface="Cambria Math" panose="02040503050406030204" pitchFamily="18" charset="0"/>
                          </a:rPr>
                          <m:t>=</m:t>
                        </m:r>
                        <m:acc>
                          <m:accPr>
                            <m:chr m:val="̂"/>
                            <m:ctrlPr>
                              <a:rPr kumimoji="1" lang="en-US" altLang="ja-JP" sz="2800" b="0" i="1" smtClean="0">
                                <a:solidFill>
                                  <a:srgbClr val="FF0000"/>
                                </a:solidFill>
                                <a:latin typeface="Cambria Math" charset="0"/>
                              </a:rPr>
                            </m:ctrlPr>
                          </m:accPr>
                          <m:e>
                            <m:r>
                              <a:rPr kumimoji="1" lang="en-US" altLang="ja-JP" sz="2800" b="0" i="1" smtClean="0">
                                <a:solidFill>
                                  <a:srgbClr val="FF0000"/>
                                </a:solidFill>
                                <a:latin typeface="Cambria Math" panose="02040503050406030204" pitchFamily="18" charset="0"/>
                              </a:rPr>
                              <m:t>𝐴</m:t>
                            </m:r>
                          </m:e>
                        </m:acc>
                        <m:r>
                          <a:rPr kumimoji="1" lang="en-US" altLang="ja-JP" sz="2800" b="0" i="1" smtClean="0">
                            <a:solidFill>
                              <a:srgbClr val="FF0000"/>
                            </a:solidFill>
                            <a:latin typeface="Cambria Math" panose="02040503050406030204" pitchFamily="18" charset="0"/>
                          </a:rPr>
                          <m:t> </m:t>
                        </m:r>
                        <m:acc>
                          <m:accPr>
                            <m:chr m:val="̂"/>
                            <m:ctrlPr>
                              <a:rPr kumimoji="1" lang="en-US" altLang="ja-JP" sz="2800" b="0" i="1" smtClean="0">
                                <a:latin typeface="Cambria Math" charset="0"/>
                              </a:rPr>
                            </m:ctrlPr>
                          </m:accPr>
                          <m:e>
                            <m:r>
                              <a:rPr kumimoji="1" lang="en-US" altLang="ja-JP" sz="2800" b="0" i="1" smtClean="0">
                                <a:latin typeface="Cambria Math" panose="02040503050406030204" pitchFamily="18" charset="0"/>
                              </a:rPr>
                              <m:t>𝑥</m:t>
                            </m:r>
                          </m:e>
                        </m:acc>
                        <m:d>
                          <m:dPr>
                            <m:ctrlPr>
                              <a:rPr kumimoji="1" lang="en-US" altLang="ja-JP" sz="2800" b="0" i="1" smtClean="0">
                                <a:latin typeface="Cambria Math" charset="0"/>
                              </a:rPr>
                            </m:ctrlPr>
                          </m:dPr>
                          <m:e>
                            <m:r>
                              <a:rPr kumimoji="1" lang="en-US" altLang="ja-JP" sz="2800" b="0" i="1" smtClean="0">
                                <a:latin typeface="Cambria Math" panose="02040503050406030204" pitchFamily="18" charset="0"/>
                              </a:rPr>
                              <m:t>𝑘</m:t>
                            </m:r>
                          </m:e>
                        </m:d>
                        <m:r>
                          <a:rPr kumimoji="1" lang="en-US" altLang="ja-JP" sz="2800" b="0" i="1" smtClean="0">
                            <a:latin typeface="Cambria Math" panose="02040503050406030204" pitchFamily="18" charset="0"/>
                          </a:rPr>
                          <m:t>+</m:t>
                        </m:r>
                        <m:acc>
                          <m:accPr>
                            <m:chr m:val="̂"/>
                            <m:ctrlPr>
                              <a:rPr kumimoji="1" lang="en-US" altLang="ja-JP" sz="2800" b="0" i="1" smtClean="0">
                                <a:solidFill>
                                  <a:srgbClr val="FF0000"/>
                                </a:solidFill>
                                <a:latin typeface="Cambria Math" charset="0"/>
                              </a:rPr>
                            </m:ctrlPr>
                          </m:accPr>
                          <m:e>
                            <m:r>
                              <a:rPr kumimoji="1" lang="en-US" altLang="ja-JP" sz="2800" b="0" i="1" smtClean="0">
                                <a:solidFill>
                                  <a:srgbClr val="FF0000"/>
                                </a:solidFill>
                                <a:latin typeface="Cambria Math" panose="02040503050406030204" pitchFamily="18" charset="0"/>
                              </a:rPr>
                              <m:t>𝐵</m:t>
                            </m:r>
                          </m:e>
                        </m:acc>
                        <m:r>
                          <a:rPr kumimoji="1" lang="en-US" altLang="ja-JP" sz="2800" b="0" i="1" smtClean="0">
                            <a:solidFill>
                              <a:srgbClr val="FF0000"/>
                            </a:solidFill>
                            <a:latin typeface="Cambria Math" panose="02040503050406030204" pitchFamily="18" charset="0"/>
                          </a:rPr>
                          <m:t> </m:t>
                        </m:r>
                        <m:r>
                          <a:rPr kumimoji="1" lang="en-US" altLang="ja-JP" sz="2800" b="0" i="1" smtClean="0">
                            <a:latin typeface="Cambria Math" panose="02040503050406030204" pitchFamily="18" charset="0"/>
                          </a:rPr>
                          <m:t>𝑢</m:t>
                        </m:r>
                        <m:d>
                          <m:dPr>
                            <m:ctrlPr>
                              <a:rPr kumimoji="1" lang="en-US" altLang="ja-JP" sz="2800" b="0" i="1" smtClean="0">
                                <a:latin typeface="Cambria Math" charset="0"/>
                              </a:rPr>
                            </m:ctrlPr>
                          </m:dPr>
                          <m:e>
                            <m:r>
                              <a:rPr kumimoji="1" lang="en-US" altLang="ja-JP" sz="2800" b="0" i="1" smtClean="0">
                                <a:latin typeface="Cambria Math" panose="02040503050406030204" pitchFamily="18" charset="0"/>
                              </a:rPr>
                              <m:t>𝑘</m:t>
                            </m:r>
                          </m:e>
                        </m:d>
                      </m:oMath>
                    </m:oMathPara>
                  </a14:m>
                  <a:r>
                    <a:rPr kumimoji="1" lang="en-US" altLang="ja-JP" sz="2800" b="0" i="1" dirty="0" smtClean="0">
                      <a:latin typeface="Cambria Math" panose="02040503050406030204" pitchFamily="18" charset="0"/>
                    </a:rPr>
                    <a:t/>
                  </a:r>
                  <a:br>
                    <a:rPr kumimoji="1" lang="en-US" altLang="ja-JP" sz="2800" b="0" i="1" dirty="0" smtClean="0">
                      <a:latin typeface="Cambria Math" panose="02040503050406030204" pitchFamily="18" charset="0"/>
                    </a:rPr>
                  </a:br>
                  <a:endParaRPr kumimoji="1" lang="ja-JP" altLang="en-US" sz="2800" dirty="0"/>
                </a:p>
              </p:txBody>
            </p:sp>
          </mc:Choice>
          <mc:Fallback xmlns="">
            <p:sp>
              <p:nvSpPr>
                <p:cNvPr id="58" name="テキスト ボックス 57"/>
                <p:cNvSpPr txBox="1">
                  <a:spLocks noRot="1" noChangeAspect="1" noMove="1" noResize="1" noEditPoints="1" noAdjustHandles="1" noChangeArrowheads="1" noChangeShapeType="1" noTextEdit="1"/>
                </p:cNvSpPr>
                <p:nvPr/>
              </p:nvSpPr>
              <p:spPr>
                <a:xfrm>
                  <a:off x="1153977" y="3469181"/>
                  <a:ext cx="4429418" cy="579069"/>
                </a:xfrm>
                <a:prstGeom prst="rect">
                  <a:avLst/>
                </a:prstGeom>
                <a:blipFill rotWithShape="0">
                  <a:blip r:embed="rId24"/>
                  <a:stretch>
                    <a:fillRect/>
                  </a:stretch>
                </a:blipFill>
              </p:spPr>
              <p:txBody>
                <a:bodyPr/>
                <a:lstStyle/>
                <a:p>
                  <a:r>
                    <a:rPr lang="ja-JP" altLang="en-US">
                      <a:noFill/>
                    </a:rPr>
                    <a:t> </a:t>
                  </a:r>
                </a:p>
              </p:txBody>
            </p:sp>
          </mc:Fallback>
        </mc:AlternateContent>
        <p:sp>
          <p:nvSpPr>
            <p:cNvPr id="59" name="テキスト ボックス 58"/>
            <p:cNvSpPr txBox="1"/>
            <p:nvPr/>
          </p:nvSpPr>
          <p:spPr>
            <a:xfrm>
              <a:off x="353758" y="2985376"/>
              <a:ext cx="3578058" cy="461665"/>
            </a:xfrm>
            <a:prstGeom prst="rect">
              <a:avLst/>
            </a:prstGeom>
            <a:noFill/>
          </p:spPr>
          <p:txBody>
            <a:bodyPr wrap="square" rtlCol="0">
              <a:spAutoFit/>
            </a:bodyPr>
            <a:lstStyle/>
            <a:p>
              <a:r>
                <a:rPr kumimoji="1" lang="ja-JP" altLang="en-US" sz="2400" b="1" dirty="0" smtClean="0"/>
                <a:t>プラントのモデル</a:t>
              </a:r>
              <a:r>
                <a:rPr kumimoji="1" lang="en-US" altLang="ja-JP" sz="2400" b="1" dirty="0" smtClean="0"/>
                <a:t>:</a:t>
              </a:r>
              <a:endParaRPr kumimoji="1" lang="ja-JP" altLang="en-US" sz="2400" b="1" dirty="0"/>
            </a:p>
          </p:txBody>
        </p:sp>
      </p:grpSp>
      <p:sp>
        <p:nvSpPr>
          <p:cNvPr id="60" name="正方形/長方形 59"/>
          <p:cNvSpPr/>
          <p:nvPr/>
        </p:nvSpPr>
        <p:spPr>
          <a:xfrm>
            <a:off x="179999" y="2787650"/>
            <a:ext cx="8652851" cy="381635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497121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図 2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40745" y="1305268"/>
            <a:ext cx="1806379" cy="1354784"/>
          </a:xfrm>
          <a:prstGeom prst="rect">
            <a:avLst/>
          </a:prstGeom>
        </p:spPr>
      </p:pic>
      <p:sp>
        <p:nvSpPr>
          <p:cNvPr id="2" name="テキスト ボックス 1"/>
          <p:cNvSpPr txBox="1"/>
          <p:nvPr/>
        </p:nvSpPr>
        <p:spPr>
          <a:xfrm>
            <a:off x="180000" y="180000"/>
            <a:ext cx="5128327" cy="646331"/>
          </a:xfrm>
          <a:prstGeom prst="rect">
            <a:avLst/>
          </a:prstGeom>
          <a:noFill/>
        </p:spPr>
        <p:txBody>
          <a:bodyPr wrap="none" rtlCol="0">
            <a:spAutoFit/>
          </a:bodyPr>
          <a:lstStyle/>
          <a:p>
            <a:r>
              <a:rPr kumimoji="1" lang="ja-JP" altLang="en-US" sz="3600" b="1" u="sng" dirty="0" smtClean="0"/>
              <a:t>乗法的雑音による定式化</a:t>
            </a:r>
            <a:endParaRPr kumimoji="1" lang="ja-JP" altLang="en-US" sz="3600" b="1" u="sng" dirty="0"/>
          </a:p>
        </p:txBody>
      </p:sp>
      <p:sp>
        <p:nvSpPr>
          <p:cNvPr id="5" name="テキスト ボックス 4"/>
          <p:cNvSpPr txBox="1"/>
          <p:nvPr/>
        </p:nvSpPr>
        <p:spPr>
          <a:xfrm>
            <a:off x="353758" y="1010640"/>
            <a:ext cx="3355406" cy="461665"/>
          </a:xfrm>
          <a:prstGeom prst="rect">
            <a:avLst/>
          </a:prstGeom>
          <a:noFill/>
        </p:spPr>
        <p:txBody>
          <a:bodyPr wrap="none" rtlCol="0">
            <a:spAutoFit/>
          </a:bodyPr>
          <a:lstStyle/>
          <a:p>
            <a:r>
              <a:rPr lang="ja-JP" altLang="en-US" sz="2400" b="1" dirty="0" smtClean="0"/>
              <a:t>線形離散時間プラント</a:t>
            </a:r>
            <a:r>
              <a:rPr kumimoji="1" lang="en-US" altLang="ja-JP" sz="2400" b="1" dirty="0" smtClean="0"/>
              <a:t> : </a:t>
            </a:r>
            <a:endParaRPr kumimoji="1" lang="ja-JP" altLang="en-US" sz="2400" b="1" dirty="0"/>
          </a:p>
        </p:txBody>
      </p:sp>
      <p:sp>
        <p:nvSpPr>
          <p:cNvPr id="29" name="正方形/長方形 28"/>
          <p:cNvSpPr/>
          <p:nvPr/>
        </p:nvSpPr>
        <p:spPr>
          <a:xfrm>
            <a:off x="179999" y="910582"/>
            <a:ext cx="6835235" cy="2299439"/>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7553941" y="1411288"/>
            <a:ext cx="521881" cy="416013"/>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p:cNvSpPr/>
          <p:nvPr/>
        </p:nvSpPr>
        <p:spPr>
          <a:xfrm>
            <a:off x="7553940" y="2155826"/>
            <a:ext cx="521881" cy="427724"/>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スライド番号プレースホルダー 3"/>
          <p:cNvSpPr>
            <a:spLocks noGrp="1"/>
          </p:cNvSpPr>
          <p:nvPr>
            <p:ph type="sldNum" sz="quarter" idx="12"/>
          </p:nvPr>
        </p:nvSpPr>
        <p:spPr>
          <a:xfrm>
            <a:off x="7015235" y="6550718"/>
            <a:ext cx="2057400" cy="365125"/>
          </a:xfrm>
        </p:spPr>
        <p:txBody>
          <a:bodyPr/>
          <a:lstStyle/>
          <a:p>
            <a:fld id="{F70A3C22-C9DF-4DB7-9348-79C01CFB5760}" type="slidenum">
              <a:rPr kumimoji="1" lang="ja-JP" altLang="en-US" smtClean="0"/>
              <a:t>7</a:t>
            </a:fld>
            <a:endParaRPr kumimoji="1" lang="ja-JP" altLang="en-US" dirty="0"/>
          </a:p>
        </p:txBody>
      </p:sp>
      <mc:AlternateContent xmlns:mc="http://schemas.openxmlformats.org/markup-compatibility/2006" xmlns:a14="http://schemas.microsoft.com/office/drawing/2010/main">
        <mc:Choice Requires="a14">
          <p:sp>
            <p:nvSpPr>
              <p:cNvPr id="38" name="テキスト ボックス 37"/>
              <p:cNvSpPr txBox="1"/>
              <p:nvPr/>
            </p:nvSpPr>
            <p:spPr>
              <a:xfrm>
                <a:off x="474036" y="1460828"/>
                <a:ext cx="6247159" cy="11890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400" b="0" i="1" smtClean="0">
                          <a:latin typeface="Cambria Math" panose="02040503050406030204" pitchFamily="18" charset="0"/>
                        </a:rPr>
                        <m:t>𝑥</m:t>
                      </m:r>
                      <m:d>
                        <m:dPr>
                          <m:ctrlPr>
                            <a:rPr kumimoji="1" lang="en-US" altLang="ja-JP" sz="2400" b="0" i="1" smtClean="0">
                              <a:latin typeface="Cambria Math" charset="0"/>
                            </a:rPr>
                          </m:ctrlPr>
                        </m:dPr>
                        <m:e>
                          <m:r>
                            <a:rPr kumimoji="1" lang="en-US" altLang="ja-JP" sz="2400" b="0" i="1" smtClean="0">
                              <a:latin typeface="Cambria Math" panose="02040503050406030204" pitchFamily="18" charset="0"/>
                            </a:rPr>
                            <m:t>𝑘</m:t>
                          </m:r>
                          <m:r>
                            <a:rPr kumimoji="1" lang="en-US" altLang="ja-JP" sz="2400" b="0" i="1" smtClean="0">
                              <a:latin typeface="Cambria Math" panose="02040503050406030204" pitchFamily="18" charset="0"/>
                            </a:rPr>
                            <m:t>+1</m:t>
                          </m:r>
                        </m:e>
                      </m:d>
                      <m:r>
                        <m:rPr>
                          <m:aln/>
                        </m:rPr>
                        <a:rPr kumimoji="1" lang="en-US" altLang="ja-JP" sz="2400" b="0" i="1" smtClean="0">
                          <a:latin typeface="Cambria Math" panose="02040503050406030204" pitchFamily="18" charset="0"/>
                        </a:rPr>
                        <m:t>=</m:t>
                      </m:r>
                      <m:d>
                        <m:dPr>
                          <m:ctrlPr>
                            <a:rPr kumimoji="1" lang="en-US" altLang="ja-JP" sz="2400" b="0" i="1" smtClean="0">
                              <a:latin typeface="Cambria Math" charset="0"/>
                            </a:rPr>
                          </m:ctrlPr>
                        </m:dPr>
                        <m:e>
                          <m:acc>
                            <m:accPr>
                              <m:chr m:val="̂"/>
                              <m:ctrlPr>
                                <a:rPr kumimoji="1" lang="en-US" altLang="ja-JP" sz="2400" b="0" i="1" smtClean="0">
                                  <a:latin typeface="Cambria Math" charset="0"/>
                                </a:rPr>
                              </m:ctrlPr>
                            </m:accPr>
                            <m:e>
                              <m:r>
                                <a:rPr kumimoji="1" lang="en-US" altLang="ja-JP" sz="2400" b="0" i="1" smtClean="0">
                                  <a:latin typeface="Cambria Math" panose="02040503050406030204" pitchFamily="18" charset="0"/>
                                </a:rPr>
                                <m:t>𝐴</m:t>
                              </m:r>
                            </m:e>
                          </m:acc>
                          <m:r>
                            <a:rPr lang="en-US" altLang="ja-JP" sz="2400" i="1">
                              <a:latin typeface="Cambria Math" panose="02040503050406030204" pitchFamily="18" charset="0"/>
                            </a:rPr>
                            <m:t>+</m:t>
                          </m:r>
                          <m:nary>
                            <m:naryPr>
                              <m:chr m:val="∑"/>
                              <m:ctrlPr>
                                <a:rPr lang="en-US" altLang="ja-JP" sz="2400" i="1" smtClean="0">
                                  <a:solidFill>
                                    <a:srgbClr val="FF0000"/>
                                  </a:solidFill>
                                  <a:latin typeface="Cambria Math" charset="0"/>
                                </a:rPr>
                              </m:ctrlPr>
                            </m:naryPr>
                            <m:sub>
                              <m:r>
                                <m:rPr>
                                  <m:brk m:alnAt="23"/>
                                </m:rPr>
                                <a:rPr lang="en-US" altLang="ja-JP" sz="2400" b="0" i="1" smtClean="0">
                                  <a:solidFill>
                                    <a:srgbClr val="FF0000"/>
                                  </a:solidFill>
                                  <a:latin typeface="Cambria Math" panose="02040503050406030204" pitchFamily="18" charset="0"/>
                                </a:rPr>
                                <m:t>𝑟</m:t>
                              </m:r>
                              <m:r>
                                <a:rPr lang="en-US" altLang="ja-JP" sz="2400" b="0" i="1" smtClean="0">
                                  <a:solidFill>
                                    <a:srgbClr val="FF0000"/>
                                  </a:solidFill>
                                  <a:latin typeface="Cambria Math" panose="02040503050406030204" pitchFamily="18" charset="0"/>
                                </a:rPr>
                                <m:t>=1</m:t>
                              </m:r>
                            </m:sub>
                            <m:sup>
                              <m:sSub>
                                <m:sSubPr>
                                  <m:ctrlPr>
                                    <a:rPr lang="en-US" altLang="ja-JP" sz="2400" b="0" i="1" smtClean="0">
                                      <a:solidFill>
                                        <a:srgbClr val="FF0000"/>
                                      </a:solidFill>
                                      <a:latin typeface="Cambria Math" charset="0"/>
                                    </a:rPr>
                                  </m:ctrlPr>
                                </m:sSubPr>
                                <m:e>
                                  <m:r>
                                    <a:rPr lang="en-US" altLang="ja-JP" sz="2400" b="0" i="1" smtClean="0">
                                      <a:solidFill>
                                        <a:srgbClr val="FF0000"/>
                                      </a:solidFill>
                                      <a:latin typeface="Cambria Math" panose="02040503050406030204" pitchFamily="18" charset="0"/>
                                    </a:rPr>
                                    <m:t>𝑅</m:t>
                                  </m:r>
                                </m:e>
                                <m:sub>
                                  <m:r>
                                    <a:rPr lang="en-US" altLang="ja-JP" sz="2400" b="0" i="1" smtClean="0">
                                      <a:solidFill>
                                        <a:srgbClr val="FF0000"/>
                                      </a:solidFill>
                                      <a:latin typeface="Cambria Math" panose="02040503050406030204" pitchFamily="18" charset="0"/>
                                    </a:rPr>
                                    <m:t>𝑎</m:t>
                                  </m:r>
                                </m:sub>
                              </m:sSub>
                            </m:sup>
                            <m:e>
                              <m:sSub>
                                <m:sSubPr>
                                  <m:ctrlPr>
                                    <a:rPr lang="en-US" altLang="ja-JP" sz="2400" b="0" i="1" smtClean="0">
                                      <a:solidFill>
                                        <a:srgbClr val="FF0000"/>
                                      </a:solidFill>
                                      <a:latin typeface="Cambria Math" charset="0"/>
                                    </a:rPr>
                                  </m:ctrlPr>
                                </m:sSubPr>
                                <m:e>
                                  <m:r>
                                    <a:rPr lang="en-US" altLang="ja-JP" sz="2400" b="0" i="1" smtClean="0">
                                      <a:solidFill>
                                        <a:srgbClr val="FF0000"/>
                                      </a:solidFill>
                                      <a:latin typeface="Cambria Math" panose="02040503050406030204" pitchFamily="18" charset="0"/>
                                    </a:rPr>
                                    <m:t>𝑝</m:t>
                                  </m:r>
                                </m:e>
                                <m:sub>
                                  <m:r>
                                    <a:rPr lang="en-US" altLang="ja-JP" sz="2400" b="0" i="1" smtClean="0">
                                      <a:solidFill>
                                        <a:srgbClr val="FF0000"/>
                                      </a:solidFill>
                                      <a:latin typeface="Cambria Math" panose="02040503050406030204" pitchFamily="18" charset="0"/>
                                    </a:rPr>
                                    <m:t>𝑎</m:t>
                                  </m:r>
                                  <m:r>
                                    <a:rPr lang="en-US" altLang="ja-JP" sz="2400" b="0" i="1" smtClean="0">
                                      <a:solidFill>
                                        <a:srgbClr val="FF0000"/>
                                      </a:solidFill>
                                      <a:latin typeface="Cambria Math" panose="02040503050406030204" pitchFamily="18" charset="0"/>
                                    </a:rPr>
                                    <m:t>,</m:t>
                                  </m:r>
                                  <m:r>
                                    <a:rPr lang="en-US" altLang="ja-JP" sz="2400" b="0" i="1" smtClean="0">
                                      <a:solidFill>
                                        <a:srgbClr val="FF0000"/>
                                      </a:solidFill>
                                      <a:latin typeface="Cambria Math" panose="02040503050406030204" pitchFamily="18" charset="0"/>
                                    </a:rPr>
                                    <m:t>𝑟</m:t>
                                  </m:r>
                                </m:sub>
                              </m:sSub>
                              <m:d>
                                <m:dPr>
                                  <m:ctrlPr>
                                    <a:rPr lang="en-US" altLang="ja-JP" sz="2400" b="0" i="1" smtClean="0">
                                      <a:solidFill>
                                        <a:srgbClr val="FF0000"/>
                                      </a:solidFill>
                                      <a:latin typeface="Cambria Math" charset="0"/>
                                    </a:rPr>
                                  </m:ctrlPr>
                                </m:dPr>
                                <m:e>
                                  <m:r>
                                    <a:rPr lang="en-US" altLang="ja-JP" sz="2400" b="0" i="1" smtClean="0">
                                      <a:solidFill>
                                        <a:srgbClr val="FF0000"/>
                                      </a:solidFill>
                                      <a:latin typeface="Cambria Math" panose="02040503050406030204" pitchFamily="18" charset="0"/>
                                    </a:rPr>
                                    <m:t>𝑘</m:t>
                                  </m:r>
                                </m:e>
                              </m:d>
                              <m:sSub>
                                <m:sSubPr>
                                  <m:ctrlPr>
                                    <a:rPr lang="en-US" altLang="ja-JP" sz="2400" b="0" i="1" smtClean="0">
                                      <a:solidFill>
                                        <a:srgbClr val="FF0000"/>
                                      </a:solidFill>
                                      <a:latin typeface="Cambria Math" charset="0"/>
                                    </a:rPr>
                                  </m:ctrlPr>
                                </m:sSubPr>
                                <m:e>
                                  <m:r>
                                    <a:rPr lang="en-US" altLang="ja-JP" sz="2400" b="0" i="1" smtClean="0">
                                      <a:solidFill>
                                        <a:srgbClr val="FF0000"/>
                                      </a:solidFill>
                                      <a:latin typeface="Cambria Math" panose="02040503050406030204" pitchFamily="18" charset="0"/>
                                    </a:rPr>
                                    <m:t>𝐴</m:t>
                                  </m:r>
                                </m:e>
                                <m:sub>
                                  <m:r>
                                    <a:rPr lang="en-US" altLang="ja-JP" sz="2400" b="0" i="1" smtClean="0">
                                      <a:solidFill>
                                        <a:srgbClr val="FF0000"/>
                                      </a:solidFill>
                                      <a:latin typeface="Cambria Math" panose="02040503050406030204" pitchFamily="18" charset="0"/>
                                    </a:rPr>
                                    <m:t>𝑟</m:t>
                                  </m:r>
                                </m:sub>
                              </m:sSub>
                            </m:e>
                          </m:nary>
                        </m:e>
                      </m:d>
                      <m:r>
                        <a:rPr kumimoji="1" lang="en-US" altLang="ja-JP" sz="2400" b="0" i="1" smtClean="0">
                          <a:latin typeface="Cambria Math" panose="02040503050406030204" pitchFamily="18" charset="0"/>
                        </a:rPr>
                        <m:t>𝑥</m:t>
                      </m:r>
                      <m:d>
                        <m:dPr>
                          <m:ctrlPr>
                            <a:rPr kumimoji="1" lang="en-US" altLang="ja-JP" sz="2400" b="0" i="1" smtClean="0">
                              <a:latin typeface="Cambria Math" charset="0"/>
                            </a:rPr>
                          </m:ctrlPr>
                        </m:dPr>
                        <m:e>
                          <m:r>
                            <a:rPr kumimoji="1" lang="en-US" altLang="ja-JP" sz="2400" b="0" i="1" smtClean="0">
                              <a:latin typeface="Cambria Math" panose="02040503050406030204" pitchFamily="18" charset="0"/>
                            </a:rPr>
                            <m:t>𝑘</m:t>
                          </m:r>
                        </m:e>
                      </m:d>
                      <m:r>
                        <a:rPr kumimoji="1" lang="en-US" altLang="ja-JP" sz="2400" b="0" i="1" smtClean="0">
                          <a:latin typeface="Cambria Math" panose="02040503050406030204" pitchFamily="18" charset="0"/>
                        </a:rPr>
                        <m:t>+</m:t>
                      </m:r>
                      <m:acc>
                        <m:accPr>
                          <m:chr m:val="̂"/>
                          <m:ctrlPr>
                            <a:rPr kumimoji="1" lang="en-US" altLang="ja-JP" sz="2400" b="0" i="1" smtClean="0">
                              <a:latin typeface="Cambria Math" charset="0"/>
                            </a:rPr>
                          </m:ctrlPr>
                        </m:accPr>
                        <m:e>
                          <m:r>
                            <a:rPr kumimoji="1" lang="en-US" altLang="ja-JP" sz="2400" b="0" i="1" smtClean="0">
                              <a:latin typeface="Cambria Math" panose="02040503050406030204" pitchFamily="18" charset="0"/>
                            </a:rPr>
                            <m:t>𝐵</m:t>
                          </m:r>
                        </m:e>
                      </m:acc>
                      <m:r>
                        <a:rPr kumimoji="1" lang="en-US" altLang="ja-JP" sz="2400" b="0" i="1" smtClean="0">
                          <a:latin typeface="Cambria Math" panose="02040503050406030204" pitchFamily="18" charset="0"/>
                        </a:rPr>
                        <m:t> </m:t>
                      </m:r>
                      <m:r>
                        <a:rPr lang="en-US" altLang="ja-JP" sz="2400" b="0" i="1" smtClean="0">
                          <a:latin typeface="Cambria Math" panose="02040503050406030204" pitchFamily="18" charset="0"/>
                        </a:rPr>
                        <m:t>𝑢</m:t>
                      </m:r>
                      <m:d>
                        <m:dPr>
                          <m:ctrlPr>
                            <a:rPr lang="en-US" altLang="ja-JP" sz="2400" b="0" i="1" smtClean="0">
                              <a:latin typeface="Cambria Math" charset="0"/>
                            </a:rPr>
                          </m:ctrlPr>
                        </m:dPr>
                        <m:e>
                          <m:r>
                            <a:rPr lang="en-US" altLang="ja-JP" sz="2400" i="1">
                              <a:latin typeface="Cambria Math" panose="02040503050406030204" pitchFamily="18" charset="0"/>
                            </a:rPr>
                            <m:t>𝑘</m:t>
                          </m:r>
                        </m:e>
                      </m:d>
                    </m:oMath>
                  </m:oMathPara>
                </a14:m>
                <a:endParaRPr kumimoji="1" lang="ja-JP" altLang="en-US" sz="2400" dirty="0"/>
              </a:p>
            </p:txBody>
          </p:sp>
        </mc:Choice>
        <mc:Fallback xmlns="">
          <p:sp>
            <p:nvSpPr>
              <p:cNvPr id="38" name="テキスト ボックス 37"/>
              <p:cNvSpPr txBox="1">
                <a:spLocks noRot="1" noChangeAspect="1" noMove="1" noResize="1" noEditPoints="1" noAdjustHandles="1" noChangeArrowheads="1" noChangeShapeType="1" noTextEdit="1"/>
              </p:cNvSpPr>
              <p:nvPr/>
            </p:nvSpPr>
            <p:spPr>
              <a:xfrm>
                <a:off x="474036" y="1460828"/>
                <a:ext cx="6247159" cy="1189043"/>
              </a:xfrm>
              <a:prstGeom prst="rect">
                <a:avLst/>
              </a:prstGeom>
              <a:blipFill rotWithShape="0">
                <a:blip r:embed="rId3"/>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1" name="テキスト ボックス 10"/>
              <p:cNvSpPr txBox="1"/>
              <p:nvPr/>
            </p:nvSpPr>
            <p:spPr>
              <a:xfrm>
                <a:off x="4403432" y="2676605"/>
                <a:ext cx="2533450" cy="509242"/>
              </a:xfrm>
              <a:prstGeom prst="rect">
                <a:avLst/>
              </a:prstGeom>
              <a:noFill/>
            </p:spPr>
            <p:txBody>
              <a:bodyPr wrap="none" rtlCol="0">
                <a:spAutoFit/>
              </a:bodyPr>
              <a:lstStyle/>
              <a:p>
                <a:pPr>
                  <a:lnSpc>
                    <a:spcPct val="120000"/>
                  </a:lnSpc>
                </a:pPr>
                <a:r>
                  <a:rPr lang="en-US" altLang="ja-JP" sz="2000" dirty="0" smtClean="0"/>
                  <a:t>※ </a:t>
                </a:r>
                <a14:m>
                  <m:oMath xmlns:m="http://schemas.openxmlformats.org/officeDocument/2006/math">
                    <m:r>
                      <a:rPr lang="en-US" altLang="ja-JP" sz="2000" i="1">
                        <a:latin typeface="Cambria Math" panose="02040503050406030204" pitchFamily="18" charset="0"/>
                      </a:rPr>
                      <m:t>𝐸</m:t>
                    </m:r>
                    <m:d>
                      <m:dPr>
                        <m:ctrlPr>
                          <a:rPr lang="en-US" altLang="ja-JP" sz="2000" i="1">
                            <a:latin typeface="Cambria Math" charset="0"/>
                          </a:rPr>
                        </m:ctrlPr>
                      </m:dPr>
                      <m:e>
                        <m:sSub>
                          <m:sSubPr>
                            <m:ctrlPr>
                              <a:rPr lang="en-US" altLang="ja-JP" sz="2000" i="1">
                                <a:latin typeface="Cambria Math" charset="0"/>
                              </a:rPr>
                            </m:ctrlPr>
                          </m:sSubPr>
                          <m:e>
                            <m:r>
                              <a:rPr lang="en-US" altLang="ja-JP" sz="2000" i="1">
                                <a:latin typeface="Cambria Math" panose="02040503050406030204" pitchFamily="18" charset="0"/>
                              </a:rPr>
                              <m:t>𝑝</m:t>
                            </m:r>
                          </m:e>
                          <m:sub>
                            <m:r>
                              <a:rPr lang="en-US" altLang="ja-JP" sz="2000" i="1">
                                <a:latin typeface="Cambria Math" panose="02040503050406030204" pitchFamily="18" charset="0"/>
                              </a:rPr>
                              <m:t>𝑎</m:t>
                            </m:r>
                            <m:r>
                              <a:rPr lang="en-US" altLang="ja-JP" sz="2000" i="1">
                                <a:latin typeface="Cambria Math" panose="02040503050406030204" pitchFamily="18" charset="0"/>
                              </a:rPr>
                              <m:t>,</m:t>
                            </m:r>
                            <m:r>
                              <a:rPr lang="en-US" altLang="ja-JP" sz="2000" i="1">
                                <a:latin typeface="Cambria Math" panose="02040503050406030204" pitchFamily="18" charset="0"/>
                              </a:rPr>
                              <m:t>𝑟</m:t>
                            </m:r>
                          </m:sub>
                        </m:sSub>
                        <m:sSup>
                          <m:sSupPr>
                            <m:ctrlPr>
                              <a:rPr lang="en-US" altLang="ja-JP" sz="2000" i="1">
                                <a:latin typeface="Cambria Math" charset="0"/>
                              </a:rPr>
                            </m:ctrlPr>
                          </m:sSupPr>
                          <m:e>
                            <m:d>
                              <m:dPr>
                                <m:ctrlPr>
                                  <a:rPr lang="en-US" altLang="ja-JP" sz="2000" i="1">
                                    <a:latin typeface="Cambria Math" charset="0"/>
                                  </a:rPr>
                                </m:ctrlPr>
                              </m:dPr>
                              <m:e>
                                <m:r>
                                  <a:rPr lang="en-US" altLang="ja-JP" sz="2000" i="1">
                                    <a:latin typeface="Cambria Math" panose="02040503050406030204" pitchFamily="18" charset="0"/>
                                  </a:rPr>
                                  <m:t>𝑘</m:t>
                                </m:r>
                              </m:e>
                            </m:d>
                          </m:e>
                          <m:sup>
                            <m:r>
                              <a:rPr lang="en-US" altLang="ja-JP" sz="2000" i="1">
                                <a:latin typeface="Cambria Math" panose="02040503050406030204" pitchFamily="18" charset="0"/>
                              </a:rPr>
                              <m:t>2</m:t>
                            </m:r>
                          </m:sup>
                        </m:sSup>
                      </m:e>
                    </m:d>
                    <m:r>
                      <a:rPr lang="en-US" altLang="ja-JP" sz="2000" i="1">
                        <a:latin typeface="Cambria Math" panose="02040503050406030204" pitchFamily="18" charset="0"/>
                      </a:rPr>
                      <m:t>=</m:t>
                    </m:r>
                    <m:sSubSup>
                      <m:sSubSupPr>
                        <m:ctrlPr>
                          <a:rPr lang="en-US" altLang="ja-JP" sz="2000" i="1">
                            <a:latin typeface="Cambria Math" charset="0"/>
                          </a:rPr>
                        </m:ctrlPr>
                      </m:sSubSupPr>
                      <m:e>
                        <m:r>
                          <a:rPr lang="en-US" altLang="ja-JP" sz="2000" i="1">
                            <a:latin typeface="Cambria Math" panose="02040503050406030204" pitchFamily="18" charset="0"/>
                          </a:rPr>
                          <m:t>𝜎</m:t>
                        </m:r>
                      </m:e>
                      <m:sub>
                        <m:r>
                          <a:rPr lang="en-US" altLang="ja-JP" sz="2000" i="1">
                            <a:latin typeface="Cambria Math" panose="02040503050406030204" pitchFamily="18" charset="0"/>
                          </a:rPr>
                          <m:t>𝑎</m:t>
                        </m:r>
                        <m:r>
                          <a:rPr lang="en-US" altLang="ja-JP" sz="2000" i="1">
                            <a:latin typeface="Cambria Math" panose="02040503050406030204" pitchFamily="18" charset="0"/>
                          </a:rPr>
                          <m:t>,</m:t>
                        </m:r>
                        <m:r>
                          <a:rPr lang="en-US" altLang="ja-JP" sz="2000" i="1">
                            <a:latin typeface="Cambria Math" panose="02040503050406030204" pitchFamily="18" charset="0"/>
                          </a:rPr>
                          <m:t>𝑟</m:t>
                        </m:r>
                      </m:sub>
                      <m:sup>
                        <m:r>
                          <a:rPr lang="en-US" altLang="ja-JP" sz="2000" i="1">
                            <a:latin typeface="Cambria Math" panose="02040503050406030204" pitchFamily="18" charset="0"/>
                          </a:rPr>
                          <m:t>2</m:t>
                        </m:r>
                      </m:sup>
                    </m:sSubSup>
                  </m:oMath>
                </a14:m>
                <a:endParaRPr kumimoji="1" lang="ja-JP" altLang="en-US" sz="2000" dirty="0"/>
              </a:p>
            </p:txBody>
          </p:sp>
        </mc:Choice>
        <mc:Fallback xmlns="">
          <p:sp>
            <p:nvSpPr>
              <p:cNvPr id="11" name="テキスト ボックス 10"/>
              <p:cNvSpPr txBox="1">
                <a:spLocks noRot="1" noChangeAspect="1" noMove="1" noResize="1" noEditPoints="1" noAdjustHandles="1" noChangeArrowheads="1" noChangeShapeType="1" noTextEdit="1"/>
              </p:cNvSpPr>
              <p:nvPr/>
            </p:nvSpPr>
            <p:spPr>
              <a:xfrm>
                <a:off x="4403432" y="2676605"/>
                <a:ext cx="2533450" cy="509242"/>
              </a:xfrm>
              <a:prstGeom prst="rect">
                <a:avLst/>
              </a:prstGeom>
              <a:blipFill rotWithShape="0">
                <a:blip r:embed="rId4"/>
                <a:stretch>
                  <a:fillRect l="-2404" b="-8333"/>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9" name="テキスト ボックス 38"/>
              <p:cNvSpPr txBox="1"/>
              <p:nvPr/>
            </p:nvSpPr>
            <p:spPr>
              <a:xfrm>
                <a:off x="4403432" y="5498628"/>
                <a:ext cx="4429418" cy="400110"/>
              </a:xfrm>
              <a:prstGeom prst="rect">
                <a:avLst/>
              </a:prstGeom>
              <a:noFill/>
            </p:spPr>
            <p:txBody>
              <a:bodyPr wrap="none" rtlCol="0">
                <a:spAutoFit/>
              </a:bodyPr>
              <a:lstStyle/>
              <a:p>
                <a:r>
                  <a:rPr kumimoji="1" lang="en-US" altLang="ja-JP" sz="2000" dirty="0" smtClean="0"/>
                  <a:t>※</a:t>
                </a:r>
                <a:r>
                  <a:rPr lang="ja-JP" altLang="en-US" sz="2000" dirty="0" smtClean="0"/>
                  <a:t> </a:t>
                </a:r>
                <a14:m>
                  <m:oMath xmlns:m="http://schemas.openxmlformats.org/officeDocument/2006/math">
                    <m:r>
                      <a:rPr lang="en-US" altLang="ja-JP" sz="2000" b="0" i="1" smtClean="0">
                        <a:latin typeface="Cambria Math" panose="02040503050406030204" pitchFamily="18" charset="0"/>
                      </a:rPr>
                      <m:t>h</m:t>
                    </m:r>
                  </m:oMath>
                </a14:m>
                <a:r>
                  <a:rPr kumimoji="1" lang="ja-JP" altLang="en-US" sz="2000" dirty="0" smtClean="0"/>
                  <a:t> は更新周期，</a:t>
                </a:r>
                <a14:m>
                  <m:oMath xmlns:m="http://schemas.openxmlformats.org/officeDocument/2006/math">
                    <m:r>
                      <a:rPr kumimoji="1" lang="en-US" altLang="ja-JP" sz="2000" b="0" i="1" smtClean="0">
                        <a:latin typeface="Cambria Math" panose="02040503050406030204" pitchFamily="18" charset="0"/>
                      </a:rPr>
                      <m:t>𝑘</m:t>
                    </m:r>
                    <m:r>
                      <a:rPr kumimoji="1" lang="en-US" altLang="ja-JP" sz="2000" b="0" i="1" smtClean="0">
                        <a:latin typeface="Cambria Math" panose="02040503050406030204" pitchFamily="18" charset="0"/>
                      </a:rPr>
                      <m:t>=ℓ</m:t>
                    </m:r>
                    <m:r>
                      <a:rPr kumimoji="1" lang="en-US" altLang="ja-JP" sz="2000" b="0" i="1" smtClean="0">
                        <a:latin typeface="Cambria Math" panose="02040503050406030204" pitchFamily="18" charset="0"/>
                      </a:rPr>
                      <m:t>h</m:t>
                    </m:r>
                  </m:oMath>
                </a14:m>
                <a:r>
                  <a:rPr kumimoji="1" lang="ja-JP" altLang="en-US" sz="2000" dirty="0" smtClean="0"/>
                  <a:t> は更新時刻．</a:t>
                </a:r>
                <a:endParaRPr kumimoji="1" lang="ja-JP" altLang="en-US" sz="2000" dirty="0"/>
              </a:p>
            </p:txBody>
          </p:sp>
        </mc:Choice>
        <mc:Fallback xmlns="">
          <p:sp>
            <p:nvSpPr>
              <p:cNvPr id="39" name="テキスト ボックス 38"/>
              <p:cNvSpPr txBox="1">
                <a:spLocks noRot="1" noChangeAspect="1" noMove="1" noResize="1" noEditPoints="1" noAdjustHandles="1" noChangeArrowheads="1" noChangeShapeType="1" noTextEdit="1"/>
              </p:cNvSpPr>
              <p:nvPr/>
            </p:nvSpPr>
            <p:spPr>
              <a:xfrm>
                <a:off x="4403432" y="5498628"/>
                <a:ext cx="4429418" cy="400110"/>
              </a:xfrm>
              <a:prstGeom prst="rect">
                <a:avLst/>
              </a:prstGeom>
              <a:blipFill rotWithShape="0">
                <a:blip r:embed="rId12"/>
                <a:stretch>
                  <a:fillRect l="-1376" t="-12121" r="-825" b="-21212"/>
                </a:stretch>
              </a:blipFill>
            </p:spPr>
            <p:txBody>
              <a:bodyPr/>
              <a:lstStyle/>
              <a:p>
                <a:r>
                  <a:rPr lang="ja-JP" altLang="en-US">
                    <a:noFill/>
                  </a:rPr>
                  <a:t> </a:t>
                </a:r>
              </a:p>
            </p:txBody>
          </p:sp>
        </mc:Fallback>
      </mc:AlternateContent>
      <p:grpSp>
        <p:nvGrpSpPr>
          <p:cNvPr id="40" name="グループ化 39"/>
          <p:cNvGrpSpPr/>
          <p:nvPr/>
        </p:nvGrpSpPr>
        <p:grpSpPr>
          <a:xfrm>
            <a:off x="302958" y="4542118"/>
            <a:ext cx="3798251" cy="961413"/>
            <a:chOff x="353758" y="4362214"/>
            <a:chExt cx="3798251" cy="961413"/>
          </a:xfrm>
        </p:grpSpPr>
        <mc:AlternateContent xmlns:mc="http://schemas.openxmlformats.org/markup-compatibility/2006" xmlns:a14="http://schemas.microsoft.com/office/drawing/2010/main">
          <mc:Choice Requires="a14">
            <p:sp>
              <p:nvSpPr>
                <p:cNvPr id="41" name="テキスト ボックス 40"/>
                <p:cNvSpPr txBox="1"/>
                <p:nvPr/>
              </p:nvSpPr>
              <p:spPr>
                <a:xfrm>
                  <a:off x="1831181" y="4763474"/>
                  <a:ext cx="2320828" cy="560153"/>
                </a:xfrm>
                <a:prstGeom prst="rect">
                  <a:avLst/>
                </a:prstGeom>
                <a:noFill/>
              </p:spPr>
              <p:txBody>
                <a:bodyPr wrap="none" lIns="0" tIns="0" rIns="0" bIns="0" rtlCol="0">
                  <a:spAutoFit/>
                </a:bodyPr>
                <a:lstStyle/>
                <a:p>
                  <a:pPr>
                    <a:lnSpc>
                      <a:spcPct val="130000"/>
                    </a:lnSpc>
                  </a:pPr>
                  <a14:m>
                    <m:oMathPara xmlns:m="http://schemas.openxmlformats.org/officeDocument/2006/math">
                      <m:oMathParaPr>
                        <m:jc m:val="centerGroup"/>
                      </m:oMathParaPr>
                      <m:oMath xmlns:m="http://schemas.openxmlformats.org/officeDocument/2006/math">
                        <m:r>
                          <a:rPr kumimoji="1" lang="en-US" altLang="ja-JP" sz="2800" b="0" i="1" smtClean="0">
                            <a:latin typeface="Cambria Math" panose="02040503050406030204" pitchFamily="18" charset="0"/>
                          </a:rPr>
                          <m:t>𝑢</m:t>
                        </m:r>
                        <m:d>
                          <m:dPr>
                            <m:ctrlPr>
                              <a:rPr kumimoji="1" lang="en-US" altLang="ja-JP" sz="2800" b="0" i="1" smtClean="0">
                                <a:latin typeface="Cambria Math" charset="0"/>
                              </a:rPr>
                            </m:ctrlPr>
                          </m:dPr>
                          <m:e>
                            <m:r>
                              <a:rPr kumimoji="1" lang="en-US" altLang="ja-JP" sz="2800" b="0" i="1" smtClean="0">
                                <a:latin typeface="Cambria Math" panose="02040503050406030204" pitchFamily="18" charset="0"/>
                              </a:rPr>
                              <m:t>𝑘</m:t>
                            </m:r>
                          </m:e>
                        </m:d>
                        <m:r>
                          <a:rPr kumimoji="1" lang="en-US" altLang="ja-JP" sz="2800" b="0" i="1" smtClean="0">
                            <a:latin typeface="Cambria Math" panose="02040503050406030204" pitchFamily="18" charset="0"/>
                          </a:rPr>
                          <m:t>=</m:t>
                        </m:r>
                        <m:r>
                          <a:rPr kumimoji="1" lang="en-US" altLang="ja-JP" sz="2800" b="0" i="1" smtClean="0">
                            <a:latin typeface="Cambria Math" panose="02040503050406030204" pitchFamily="18" charset="0"/>
                          </a:rPr>
                          <m:t>𝐾</m:t>
                        </m:r>
                        <m:r>
                          <a:rPr kumimoji="1" lang="en-US" altLang="ja-JP" sz="2800" b="0" i="1" smtClean="0">
                            <a:latin typeface="Cambria Math" panose="02040503050406030204" pitchFamily="18" charset="0"/>
                          </a:rPr>
                          <m:t> </m:t>
                        </m:r>
                        <m:acc>
                          <m:accPr>
                            <m:chr m:val="̂"/>
                            <m:ctrlPr>
                              <a:rPr kumimoji="1" lang="en-US" altLang="ja-JP" sz="2800" b="0" i="1" smtClean="0">
                                <a:latin typeface="Cambria Math" charset="0"/>
                              </a:rPr>
                            </m:ctrlPr>
                          </m:accPr>
                          <m:e>
                            <m:r>
                              <a:rPr kumimoji="1" lang="en-US" altLang="ja-JP" sz="2800" b="0" i="1" smtClean="0">
                                <a:latin typeface="Cambria Math" panose="02040503050406030204" pitchFamily="18" charset="0"/>
                              </a:rPr>
                              <m:t>𝑥</m:t>
                            </m:r>
                          </m:e>
                        </m:acc>
                        <m:r>
                          <a:rPr kumimoji="1" lang="en-US" altLang="ja-JP" sz="2800" b="0" i="1" smtClean="0">
                            <a:latin typeface="Cambria Math" panose="02040503050406030204" pitchFamily="18" charset="0"/>
                          </a:rPr>
                          <m:t>(</m:t>
                        </m:r>
                        <m:r>
                          <a:rPr kumimoji="1" lang="en-US" altLang="ja-JP" sz="2800" b="0" i="1" smtClean="0">
                            <a:latin typeface="Cambria Math" panose="02040503050406030204" pitchFamily="18" charset="0"/>
                          </a:rPr>
                          <m:t>𝑘</m:t>
                        </m:r>
                        <m:r>
                          <a:rPr kumimoji="1" lang="en-US" altLang="ja-JP" sz="2800" b="0" i="1" smtClean="0">
                            <a:latin typeface="Cambria Math" panose="02040503050406030204" pitchFamily="18" charset="0"/>
                          </a:rPr>
                          <m:t>)</m:t>
                        </m:r>
                      </m:oMath>
                    </m:oMathPara>
                  </a14:m>
                  <a:endParaRPr kumimoji="1" lang="ja-JP" altLang="en-US" sz="2800" dirty="0"/>
                </a:p>
              </p:txBody>
            </p:sp>
          </mc:Choice>
          <mc:Fallback xmlns="">
            <p:sp>
              <p:nvSpPr>
                <p:cNvPr id="41" name="テキスト ボックス 40"/>
                <p:cNvSpPr txBox="1">
                  <a:spLocks noRot="1" noChangeAspect="1" noMove="1" noResize="1" noEditPoints="1" noAdjustHandles="1" noChangeArrowheads="1" noChangeShapeType="1" noTextEdit="1"/>
                </p:cNvSpPr>
                <p:nvPr/>
              </p:nvSpPr>
              <p:spPr>
                <a:xfrm>
                  <a:off x="1831181" y="4763474"/>
                  <a:ext cx="2320828" cy="560153"/>
                </a:xfrm>
                <a:prstGeom prst="rect">
                  <a:avLst/>
                </a:prstGeom>
                <a:blipFill rotWithShape="0">
                  <a:blip r:embed="rId13"/>
                  <a:stretch>
                    <a:fillRect/>
                  </a:stretch>
                </a:blipFill>
              </p:spPr>
              <p:txBody>
                <a:bodyPr/>
                <a:lstStyle/>
                <a:p>
                  <a:r>
                    <a:rPr lang="ja-JP" altLang="en-US">
                      <a:noFill/>
                    </a:rPr>
                    <a:t> </a:t>
                  </a:r>
                </a:p>
              </p:txBody>
            </p:sp>
          </mc:Fallback>
        </mc:AlternateContent>
        <p:sp>
          <p:nvSpPr>
            <p:cNvPr id="42" name="テキスト ボックス 41"/>
            <p:cNvSpPr txBox="1"/>
            <p:nvPr/>
          </p:nvSpPr>
          <p:spPr>
            <a:xfrm>
              <a:off x="353758" y="4362214"/>
              <a:ext cx="2504212" cy="461665"/>
            </a:xfrm>
            <a:prstGeom prst="rect">
              <a:avLst/>
            </a:prstGeom>
            <a:noFill/>
          </p:spPr>
          <p:txBody>
            <a:bodyPr wrap="none" rtlCol="0">
              <a:spAutoFit/>
            </a:bodyPr>
            <a:lstStyle/>
            <a:p>
              <a:r>
                <a:rPr lang="ja-JP" altLang="en-US" sz="2400" b="1" dirty="0" smtClean="0"/>
                <a:t>制御入力の生成</a:t>
              </a:r>
              <a:r>
                <a:rPr lang="en-US" altLang="ja-JP" sz="2400" b="1" dirty="0" smtClean="0"/>
                <a:t>: </a:t>
              </a:r>
              <a:endParaRPr kumimoji="1" lang="ja-JP" altLang="en-US" sz="2400" b="1" dirty="0"/>
            </a:p>
          </p:txBody>
        </p:sp>
      </p:grpSp>
      <p:grpSp>
        <p:nvGrpSpPr>
          <p:cNvPr id="43" name="グループ化 42"/>
          <p:cNvGrpSpPr/>
          <p:nvPr/>
        </p:nvGrpSpPr>
        <p:grpSpPr>
          <a:xfrm>
            <a:off x="353556" y="5544772"/>
            <a:ext cx="6208583" cy="943605"/>
            <a:chOff x="353556" y="5475920"/>
            <a:chExt cx="6208583" cy="943605"/>
          </a:xfrm>
        </p:grpSpPr>
        <mc:AlternateContent xmlns:mc="http://schemas.openxmlformats.org/markup-compatibility/2006" xmlns:a14="http://schemas.microsoft.com/office/drawing/2010/main">
          <mc:Choice Requires="a14">
            <p:sp>
              <p:nvSpPr>
                <p:cNvPr id="44" name="テキスト ボックス 43"/>
                <p:cNvSpPr txBox="1"/>
                <p:nvPr/>
              </p:nvSpPr>
              <p:spPr>
                <a:xfrm>
                  <a:off x="1640279" y="5859372"/>
                  <a:ext cx="4921860" cy="560153"/>
                </a:xfrm>
                <a:prstGeom prst="rect">
                  <a:avLst/>
                </a:prstGeom>
                <a:noFill/>
              </p:spPr>
              <p:txBody>
                <a:bodyPr wrap="none" lIns="0" tIns="0" rIns="0" bIns="0" rtlCol="0">
                  <a:spAutoFit/>
                </a:bodyPr>
                <a:lstStyle/>
                <a:p>
                  <a:pPr>
                    <a:lnSpc>
                      <a:spcPct val="130000"/>
                    </a:lnSpc>
                  </a:pPr>
                  <a14:m>
                    <m:oMathPara xmlns:m="http://schemas.openxmlformats.org/officeDocument/2006/math">
                      <m:oMathParaPr>
                        <m:jc m:val="centerGroup"/>
                      </m:oMathParaPr>
                      <m:oMath xmlns:m="http://schemas.openxmlformats.org/officeDocument/2006/math">
                        <m:acc>
                          <m:accPr>
                            <m:chr m:val="̂"/>
                            <m:ctrlPr>
                              <a:rPr kumimoji="1" lang="ja-JP" altLang="en-US" sz="2800" i="1" smtClean="0">
                                <a:solidFill>
                                  <a:schemeClr val="tx1"/>
                                </a:solidFill>
                                <a:latin typeface="Cambria Math" charset="0"/>
                              </a:rPr>
                            </m:ctrlPr>
                          </m:accPr>
                          <m:e>
                            <m:r>
                              <a:rPr kumimoji="1" lang="en-US" altLang="ja-JP" sz="2800" b="0" i="1" smtClean="0">
                                <a:solidFill>
                                  <a:schemeClr val="tx1"/>
                                </a:solidFill>
                                <a:latin typeface="Cambria Math" panose="02040503050406030204" pitchFamily="18" charset="0"/>
                              </a:rPr>
                              <m:t>𝑥</m:t>
                            </m:r>
                          </m:e>
                        </m:acc>
                        <m:d>
                          <m:dPr>
                            <m:ctrlPr>
                              <a:rPr kumimoji="1" lang="en-US" altLang="ja-JP" sz="2800" b="0" i="1" smtClean="0">
                                <a:solidFill>
                                  <a:schemeClr val="tx1"/>
                                </a:solidFill>
                                <a:latin typeface="Cambria Math" charset="0"/>
                              </a:rPr>
                            </m:ctrlPr>
                          </m:dPr>
                          <m:e>
                            <m:r>
                              <a:rPr kumimoji="1" lang="en-US" altLang="ja-JP" sz="2800" b="0" i="1" smtClean="0">
                                <a:solidFill>
                                  <a:schemeClr val="tx1"/>
                                </a:solidFill>
                                <a:latin typeface="Cambria Math" panose="02040503050406030204" pitchFamily="18" charset="0"/>
                              </a:rPr>
                              <m:t>ℓ</m:t>
                            </m:r>
                            <m:r>
                              <a:rPr kumimoji="1" lang="en-US" altLang="ja-JP" sz="2800" b="0" i="1" smtClean="0">
                                <a:solidFill>
                                  <a:schemeClr val="tx1"/>
                                </a:solidFill>
                                <a:latin typeface="Cambria Math" panose="02040503050406030204" pitchFamily="18" charset="0"/>
                              </a:rPr>
                              <m:t>h</m:t>
                            </m:r>
                          </m:e>
                        </m:d>
                        <m:r>
                          <a:rPr kumimoji="1" lang="en-US" altLang="ja-JP" sz="2800" b="0" i="1" smtClean="0">
                            <a:solidFill>
                              <a:schemeClr val="tx1"/>
                            </a:solidFill>
                            <a:latin typeface="Cambria Math" panose="02040503050406030204" pitchFamily="18" charset="0"/>
                          </a:rPr>
                          <m:t>=</m:t>
                        </m:r>
                        <m:r>
                          <a:rPr kumimoji="1" lang="en-US" altLang="ja-JP" sz="2800" b="0" i="1" smtClean="0">
                            <a:solidFill>
                              <a:schemeClr val="tx1"/>
                            </a:solidFill>
                            <a:latin typeface="Cambria Math" panose="02040503050406030204" pitchFamily="18" charset="0"/>
                          </a:rPr>
                          <m:t>𝑥</m:t>
                        </m:r>
                        <m:d>
                          <m:dPr>
                            <m:ctrlPr>
                              <a:rPr kumimoji="1" lang="en-US" altLang="ja-JP" sz="2800" b="0" i="1" smtClean="0">
                                <a:solidFill>
                                  <a:schemeClr val="tx1"/>
                                </a:solidFill>
                                <a:latin typeface="Cambria Math" charset="0"/>
                              </a:rPr>
                            </m:ctrlPr>
                          </m:dPr>
                          <m:e>
                            <m:r>
                              <a:rPr kumimoji="1" lang="en-US" altLang="ja-JP" sz="2800" b="0" i="1" smtClean="0">
                                <a:solidFill>
                                  <a:schemeClr val="tx1"/>
                                </a:solidFill>
                                <a:latin typeface="Cambria Math" panose="02040503050406030204" pitchFamily="18" charset="0"/>
                              </a:rPr>
                              <m:t>ℓ</m:t>
                            </m:r>
                            <m:r>
                              <a:rPr kumimoji="1" lang="en-US" altLang="ja-JP" sz="2800" b="0" i="1" smtClean="0">
                                <a:solidFill>
                                  <a:schemeClr val="tx1"/>
                                </a:solidFill>
                                <a:latin typeface="Cambria Math" panose="02040503050406030204" pitchFamily="18" charset="0"/>
                              </a:rPr>
                              <m:t>h</m:t>
                            </m:r>
                          </m:e>
                        </m:d>
                        <m:r>
                          <a:rPr kumimoji="1" lang="en-US" altLang="ja-JP" sz="2800" b="0" i="1" smtClean="0">
                            <a:solidFill>
                              <a:schemeClr val="tx1"/>
                            </a:solidFill>
                            <a:latin typeface="Cambria Math" panose="02040503050406030204" pitchFamily="18" charset="0"/>
                          </a:rPr>
                          <m:t>,</m:t>
                        </m:r>
                        <m:r>
                          <a:rPr kumimoji="1" lang="en-US" altLang="ja-JP" sz="2800" b="0" i="1" smtClean="0">
                            <a:solidFill>
                              <a:srgbClr val="FF0000"/>
                            </a:solidFill>
                            <a:latin typeface="Cambria Math" panose="02040503050406030204" pitchFamily="18" charset="0"/>
                          </a:rPr>
                          <m:t>  </m:t>
                        </m:r>
                        <m:r>
                          <a:rPr kumimoji="1" lang="en-US" altLang="ja-JP" sz="2800" b="0" i="1" smtClean="0">
                            <a:latin typeface="Cambria Math" panose="02040503050406030204" pitchFamily="18" charset="0"/>
                          </a:rPr>
                          <m:t>ℓ=0,1,2,…</m:t>
                        </m:r>
                      </m:oMath>
                    </m:oMathPara>
                  </a14:m>
                  <a:endParaRPr kumimoji="1" lang="ja-JP" altLang="en-US" sz="2800" dirty="0"/>
                </a:p>
              </p:txBody>
            </p:sp>
          </mc:Choice>
          <mc:Fallback xmlns="">
            <p:sp>
              <p:nvSpPr>
                <p:cNvPr id="44" name="テキスト ボックス 43"/>
                <p:cNvSpPr txBox="1">
                  <a:spLocks noRot="1" noChangeAspect="1" noMove="1" noResize="1" noEditPoints="1" noAdjustHandles="1" noChangeArrowheads="1" noChangeShapeType="1" noTextEdit="1"/>
                </p:cNvSpPr>
                <p:nvPr/>
              </p:nvSpPr>
              <p:spPr>
                <a:xfrm>
                  <a:off x="1640279" y="5859372"/>
                  <a:ext cx="4921860" cy="560153"/>
                </a:xfrm>
                <a:prstGeom prst="rect">
                  <a:avLst/>
                </a:prstGeom>
                <a:blipFill rotWithShape="0">
                  <a:blip r:embed="rId14"/>
                  <a:stretch>
                    <a:fillRect/>
                  </a:stretch>
                </a:blipFill>
              </p:spPr>
              <p:txBody>
                <a:bodyPr/>
                <a:lstStyle/>
                <a:p>
                  <a:r>
                    <a:rPr lang="ja-JP" altLang="en-US">
                      <a:noFill/>
                    </a:rPr>
                    <a:t> </a:t>
                  </a:r>
                </a:p>
              </p:txBody>
            </p:sp>
          </mc:Fallback>
        </mc:AlternateContent>
        <p:sp>
          <p:nvSpPr>
            <p:cNvPr id="45" name="テキスト ボックス 44"/>
            <p:cNvSpPr txBox="1"/>
            <p:nvPr/>
          </p:nvSpPr>
          <p:spPr>
            <a:xfrm>
              <a:off x="353556" y="5475920"/>
              <a:ext cx="2768707" cy="461665"/>
            </a:xfrm>
            <a:prstGeom prst="rect">
              <a:avLst/>
            </a:prstGeom>
            <a:noFill/>
          </p:spPr>
          <p:txBody>
            <a:bodyPr wrap="none" rtlCol="0">
              <a:spAutoFit/>
            </a:bodyPr>
            <a:lstStyle/>
            <a:p>
              <a:r>
                <a:rPr lang="ja-JP" altLang="en-US" sz="2400" b="1" dirty="0" smtClean="0"/>
                <a:t>モデル状態の更新</a:t>
              </a:r>
              <a:r>
                <a:rPr lang="en-US" altLang="ja-JP" sz="2400" b="1" dirty="0" smtClean="0"/>
                <a:t>: </a:t>
              </a:r>
              <a:endParaRPr kumimoji="1" lang="ja-JP" altLang="en-US" sz="2400" b="1" dirty="0"/>
            </a:p>
          </p:txBody>
        </p:sp>
      </p:grpSp>
      <p:grpSp>
        <p:nvGrpSpPr>
          <p:cNvPr id="46" name="グループ化 45"/>
          <p:cNvGrpSpPr/>
          <p:nvPr/>
        </p:nvGrpSpPr>
        <p:grpSpPr>
          <a:xfrm>
            <a:off x="302958" y="3488429"/>
            <a:ext cx="5235785" cy="1005924"/>
            <a:chOff x="303160" y="2985013"/>
            <a:chExt cx="5235785" cy="1005924"/>
          </a:xfrm>
        </p:grpSpPr>
        <mc:AlternateContent xmlns:mc="http://schemas.openxmlformats.org/markup-compatibility/2006" xmlns:a14="http://schemas.microsoft.com/office/drawing/2010/main">
          <mc:Choice Requires="a14">
            <p:sp>
              <p:nvSpPr>
                <p:cNvPr id="47" name="テキスト ボックス 46"/>
                <p:cNvSpPr txBox="1"/>
                <p:nvPr/>
              </p:nvSpPr>
              <p:spPr>
                <a:xfrm>
                  <a:off x="1109527" y="3411868"/>
                  <a:ext cx="4429418" cy="579069"/>
                </a:xfrm>
                <a:prstGeom prst="rect">
                  <a:avLst/>
                </a:prstGeom>
                <a:noFill/>
              </p:spPr>
              <p:txBody>
                <a:bodyPr wrap="none" lIns="0" tIns="0" rIns="0" bIns="0" rtlCol="0">
                  <a:spAutoFit/>
                </a:bodyPr>
                <a:lstStyle/>
                <a:p>
                  <a:pPr>
                    <a:lnSpc>
                      <a:spcPct val="130000"/>
                    </a:lnSpc>
                  </a:pPr>
                  <a14:m>
                    <m:oMathPara xmlns:m="http://schemas.openxmlformats.org/officeDocument/2006/math">
                      <m:oMathParaPr>
                        <m:jc m:val="centerGroup"/>
                      </m:oMathParaPr>
                      <m:oMath xmlns:m="http://schemas.openxmlformats.org/officeDocument/2006/math">
                        <m:acc>
                          <m:accPr>
                            <m:chr m:val="̂"/>
                            <m:ctrlPr>
                              <a:rPr kumimoji="1" lang="en-US" altLang="ja-JP" sz="2800" b="0" i="1" smtClean="0">
                                <a:latin typeface="Cambria Math" charset="0"/>
                              </a:rPr>
                            </m:ctrlPr>
                          </m:accPr>
                          <m:e>
                            <m:r>
                              <a:rPr kumimoji="1" lang="en-US" altLang="ja-JP" sz="2800" b="0" i="1" smtClean="0">
                                <a:latin typeface="Cambria Math" panose="02040503050406030204" pitchFamily="18" charset="0"/>
                              </a:rPr>
                              <m:t>𝑥</m:t>
                            </m:r>
                          </m:e>
                        </m:acc>
                        <m:d>
                          <m:dPr>
                            <m:ctrlPr>
                              <a:rPr kumimoji="1" lang="en-US" altLang="ja-JP" sz="2800" b="0" i="1" smtClean="0">
                                <a:latin typeface="Cambria Math" charset="0"/>
                              </a:rPr>
                            </m:ctrlPr>
                          </m:dPr>
                          <m:e>
                            <m:r>
                              <a:rPr kumimoji="1" lang="en-US" altLang="ja-JP" sz="2800" b="0" i="1" smtClean="0">
                                <a:latin typeface="Cambria Math" panose="02040503050406030204" pitchFamily="18" charset="0"/>
                              </a:rPr>
                              <m:t>𝑘</m:t>
                            </m:r>
                            <m:r>
                              <a:rPr kumimoji="1" lang="en-US" altLang="ja-JP" sz="2800" b="0" i="1" smtClean="0">
                                <a:latin typeface="Cambria Math" panose="02040503050406030204" pitchFamily="18" charset="0"/>
                              </a:rPr>
                              <m:t>+1</m:t>
                            </m:r>
                          </m:e>
                        </m:d>
                        <m:r>
                          <m:rPr>
                            <m:aln/>
                          </m:rPr>
                          <a:rPr kumimoji="1" lang="en-US" altLang="ja-JP" sz="2800" b="0" i="1" smtClean="0">
                            <a:latin typeface="Cambria Math" panose="02040503050406030204" pitchFamily="18" charset="0"/>
                          </a:rPr>
                          <m:t>=</m:t>
                        </m:r>
                        <m:acc>
                          <m:accPr>
                            <m:chr m:val="̂"/>
                            <m:ctrlPr>
                              <a:rPr kumimoji="1" lang="en-US" altLang="ja-JP" sz="2800" b="0" i="1" smtClean="0">
                                <a:solidFill>
                                  <a:schemeClr val="tx1"/>
                                </a:solidFill>
                                <a:latin typeface="Cambria Math" charset="0"/>
                              </a:rPr>
                            </m:ctrlPr>
                          </m:accPr>
                          <m:e>
                            <m:r>
                              <a:rPr kumimoji="1" lang="en-US" altLang="ja-JP" sz="2800" b="0" i="1" smtClean="0">
                                <a:solidFill>
                                  <a:schemeClr val="tx1"/>
                                </a:solidFill>
                                <a:latin typeface="Cambria Math" panose="02040503050406030204" pitchFamily="18" charset="0"/>
                              </a:rPr>
                              <m:t>𝐴</m:t>
                            </m:r>
                          </m:e>
                        </m:acc>
                        <m:r>
                          <a:rPr kumimoji="1" lang="en-US" altLang="ja-JP" sz="2800" b="0" i="1" smtClean="0">
                            <a:solidFill>
                              <a:schemeClr val="tx1"/>
                            </a:solidFill>
                            <a:latin typeface="Cambria Math" panose="02040503050406030204" pitchFamily="18" charset="0"/>
                          </a:rPr>
                          <m:t> </m:t>
                        </m:r>
                        <m:acc>
                          <m:accPr>
                            <m:chr m:val="̂"/>
                            <m:ctrlPr>
                              <a:rPr kumimoji="1" lang="en-US" altLang="ja-JP" sz="2800" b="0" i="1" smtClean="0">
                                <a:latin typeface="Cambria Math" charset="0"/>
                              </a:rPr>
                            </m:ctrlPr>
                          </m:accPr>
                          <m:e>
                            <m:r>
                              <a:rPr kumimoji="1" lang="en-US" altLang="ja-JP" sz="2800" b="0" i="1" smtClean="0">
                                <a:latin typeface="Cambria Math" panose="02040503050406030204" pitchFamily="18" charset="0"/>
                              </a:rPr>
                              <m:t>𝑥</m:t>
                            </m:r>
                          </m:e>
                        </m:acc>
                        <m:d>
                          <m:dPr>
                            <m:ctrlPr>
                              <a:rPr kumimoji="1" lang="en-US" altLang="ja-JP" sz="2800" b="0" i="1" smtClean="0">
                                <a:latin typeface="Cambria Math" charset="0"/>
                              </a:rPr>
                            </m:ctrlPr>
                          </m:dPr>
                          <m:e>
                            <m:r>
                              <a:rPr kumimoji="1" lang="en-US" altLang="ja-JP" sz="2800" b="0" i="1" smtClean="0">
                                <a:latin typeface="Cambria Math" panose="02040503050406030204" pitchFamily="18" charset="0"/>
                              </a:rPr>
                              <m:t>𝑘</m:t>
                            </m:r>
                          </m:e>
                        </m:d>
                        <m:r>
                          <a:rPr kumimoji="1" lang="en-US" altLang="ja-JP" sz="2800" b="0" i="1" smtClean="0">
                            <a:latin typeface="Cambria Math" panose="02040503050406030204" pitchFamily="18" charset="0"/>
                          </a:rPr>
                          <m:t>+</m:t>
                        </m:r>
                        <m:acc>
                          <m:accPr>
                            <m:chr m:val="̂"/>
                            <m:ctrlPr>
                              <a:rPr kumimoji="1" lang="en-US" altLang="ja-JP" sz="2800" b="0" i="1" smtClean="0">
                                <a:solidFill>
                                  <a:schemeClr val="tx1"/>
                                </a:solidFill>
                                <a:latin typeface="Cambria Math" charset="0"/>
                              </a:rPr>
                            </m:ctrlPr>
                          </m:accPr>
                          <m:e>
                            <m:r>
                              <a:rPr kumimoji="1" lang="en-US" altLang="ja-JP" sz="2800" b="0" i="1" smtClean="0">
                                <a:solidFill>
                                  <a:schemeClr val="tx1"/>
                                </a:solidFill>
                                <a:latin typeface="Cambria Math" panose="02040503050406030204" pitchFamily="18" charset="0"/>
                              </a:rPr>
                              <m:t>𝐵</m:t>
                            </m:r>
                          </m:e>
                        </m:acc>
                        <m:r>
                          <a:rPr kumimoji="1" lang="en-US" altLang="ja-JP" sz="2800" b="0" i="1" smtClean="0">
                            <a:solidFill>
                              <a:srgbClr val="FF0000"/>
                            </a:solidFill>
                            <a:latin typeface="Cambria Math" panose="02040503050406030204" pitchFamily="18" charset="0"/>
                          </a:rPr>
                          <m:t> </m:t>
                        </m:r>
                        <m:r>
                          <a:rPr kumimoji="1" lang="en-US" altLang="ja-JP" sz="2800" b="0" i="1" smtClean="0">
                            <a:latin typeface="Cambria Math" panose="02040503050406030204" pitchFamily="18" charset="0"/>
                          </a:rPr>
                          <m:t>𝑢</m:t>
                        </m:r>
                        <m:d>
                          <m:dPr>
                            <m:ctrlPr>
                              <a:rPr kumimoji="1" lang="en-US" altLang="ja-JP" sz="2800" b="0" i="1" smtClean="0">
                                <a:latin typeface="Cambria Math" charset="0"/>
                              </a:rPr>
                            </m:ctrlPr>
                          </m:dPr>
                          <m:e>
                            <m:r>
                              <a:rPr kumimoji="1" lang="en-US" altLang="ja-JP" sz="2800" b="0" i="1" smtClean="0">
                                <a:latin typeface="Cambria Math" panose="02040503050406030204" pitchFamily="18" charset="0"/>
                              </a:rPr>
                              <m:t>𝑘</m:t>
                            </m:r>
                          </m:e>
                        </m:d>
                      </m:oMath>
                    </m:oMathPara>
                  </a14:m>
                  <a:r>
                    <a:rPr kumimoji="1" lang="en-US" altLang="ja-JP" sz="2800" b="0" i="1" dirty="0" smtClean="0">
                      <a:latin typeface="Cambria Math" panose="02040503050406030204" pitchFamily="18" charset="0"/>
                    </a:rPr>
                    <a:t/>
                  </a:r>
                  <a:br>
                    <a:rPr kumimoji="1" lang="en-US" altLang="ja-JP" sz="2800" b="0" i="1" dirty="0" smtClean="0">
                      <a:latin typeface="Cambria Math" panose="02040503050406030204" pitchFamily="18" charset="0"/>
                    </a:rPr>
                  </a:br>
                  <a:endParaRPr kumimoji="1" lang="ja-JP" altLang="en-US" sz="2800" dirty="0"/>
                </a:p>
              </p:txBody>
            </p:sp>
          </mc:Choice>
          <mc:Fallback xmlns="">
            <p:sp>
              <p:nvSpPr>
                <p:cNvPr id="47" name="テキスト ボックス 46"/>
                <p:cNvSpPr txBox="1">
                  <a:spLocks noRot="1" noChangeAspect="1" noMove="1" noResize="1" noEditPoints="1" noAdjustHandles="1" noChangeArrowheads="1" noChangeShapeType="1" noTextEdit="1"/>
                </p:cNvSpPr>
                <p:nvPr/>
              </p:nvSpPr>
              <p:spPr>
                <a:xfrm>
                  <a:off x="1109527" y="3411868"/>
                  <a:ext cx="4429418" cy="579069"/>
                </a:xfrm>
                <a:prstGeom prst="rect">
                  <a:avLst/>
                </a:prstGeom>
                <a:blipFill rotWithShape="0">
                  <a:blip r:embed="rId15"/>
                  <a:stretch>
                    <a:fillRect/>
                  </a:stretch>
                </a:blipFill>
              </p:spPr>
              <p:txBody>
                <a:bodyPr/>
                <a:lstStyle/>
                <a:p>
                  <a:r>
                    <a:rPr lang="ja-JP" altLang="en-US">
                      <a:noFill/>
                    </a:rPr>
                    <a:t> </a:t>
                  </a:r>
                </a:p>
              </p:txBody>
            </p:sp>
          </mc:Fallback>
        </mc:AlternateContent>
        <p:sp>
          <p:nvSpPr>
            <p:cNvPr id="48" name="テキスト ボックス 47"/>
            <p:cNvSpPr txBox="1"/>
            <p:nvPr/>
          </p:nvSpPr>
          <p:spPr>
            <a:xfrm>
              <a:off x="303160" y="2985013"/>
              <a:ext cx="3578058" cy="461665"/>
            </a:xfrm>
            <a:prstGeom prst="rect">
              <a:avLst/>
            </a:prstGeom>
            <a:noFill/>
          </p:spPr>
          <p:txBody>
            <a:bodyPr wrap="square" rtlCol="0">
              <a:spAutoFit/>
            </a:bodyPr>
            <a:lstStyle/>
            <a:p>
              <a:r>
                <a:rPr kumimoji="1" lang="ja-JP" altLang="en-US" sz="2400" b="1" dirty="0" smtClean="0"/>
                <a:t>プラントのモデル</a:t>
              </a:r>
              <a:r>
                <a:rPr kumimoji="1" lang="en-US" altLang="ja-JP" sz="2400" b="1" dirty="0" smtClean="0"/>
                <a:t>:</a:t>
              </a:r>
              <a:endParaRPr kumimoji="1" lang="ja-JP" altLang="en-US" sz="2400" b="1" dirty="0"/>
            </a:p>
          </p:txBody>
        </p:sp>
      </p:grpSp>
      <p:sp>
        <p:nvSpPr>
          <p:cNvPr id="49" name="正方形/長方形 48"/>
          <p:cNvSpPr/>
          <p:nvPr/>
        </p:nvSpPr>
        <p:spPr>
          <a:xfrm>
            <a:off x="179999" y="3416300"/>
            <a:ext cx="8652851" cy="318770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903052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180000"/>
            <a:ext cx="2501006" cy="646331"/>
          </a:xfrm>
          <a:prstGeom prst="rect">
            <a:avLst/>
          </a:prstGeom>
          <a:noFill/>
        </p:spPr>
        <p:txBody>
          <a:bodyPr wrap="none" rtlCol="0">
            <a:spAutoFit/>
          </a:bodyPr>
          <a:lstStyle/>
          <a:p>
            <a:r>
              <a:rPr kumimoji="1" lang="ja-JP" altLang="en-US" sz="3600" b="1" u="sng" dirty="0" smtClean="0"/>
              <a:t>発表の流れ</a:t>
            </a:r>
            <a:endParaRPr kumimoji="1" lang="ja-JP" altLang="en-US" sz="3600" b="1" u="sng" dirty="0"/>
          </a:p>
        </p:txBody>
      </p:sp>
      <p:sp>
        <p:nvSpPr>
          <p:cNvPr id="3" name="テキスト ボックス 2"/>
          <p:cNvSpPr txBox="1"/>
          <p:nvPr/>
        </p:nvSpPr>
        <p:spPr>
          <a:xfrm>
            <a:off x="613774" y="937641"/>
            <a:ext cx="1117614" cy="523220"/>
          </a:xfrm>
          <a:prstGeom prst="rect">
            <a:avLst/>
          </a:prstGeom>
          <a:noFill/>
        </p:spPr>
        <p:txBody>
          <a:bodyPr wrap="none" rtlCol="0">
            <a:spAutoFit/>
          </a:bodyPr>
          <a:lstStyle/>
          <a:p>
            <a:r>
              <a:rPr kumimoji="1" lang="ja-JP" altLang="en-US" sz="2800" b="1" dirty="0" smtClean="0">
                <a:solidFill>
                  <a:schemeClr val="bg2"/>
                </a:solidFill>
                <a:latin typeface="+mn-ea"/>
              </a:rPr>
              <a:t>◦ </a:t>
            </a:r>
            <a:r>
              <a:rPr lang="ja-JP" altLang="en-US" sz="2800" b="1" dirty="0">
                <a:solidFill>
                  <a:schemeClr val="bg2"/>
                </a:solidFill>
                <a:latin typeface="+mn-ea"/>
              </a:rPr>
              <a:t>背景</a:t>
            </a:r>
            <a:endParaRPr kumimoji="1" lang="ja-JP" altLang="en-US" sz="2800" b="1" dirty="0">
              <a:solidFill>
                <a:schemeClr val="bg2"/>
              </a:solidFill>
              <a:latin typeface="+mn-ea"/>
            </a:endParaRPr>
          </a:p>
        </p:txBody>
      </p:sp>
      <p:sp>
        <p:nvSpPr>
          <p:cNvPr id="5" name="テキスト ボックス 4"/>
          <p:cNvSpPr txBox="1"/>
          <p:nvPr/>
        </p:nvSpPr>
        <p:spPr>
          <a:xfrm>
            <a:off x="633810" y="3538705"/>
            <a:ext cx="6532558" cy="523220"/>
          </a:xfrm>
          <a:prstGeom prst="rect">
            <a:avLst/>
          </a:prstGeom>
          <a:noFill/>
        </p:spPr>
        <p:txBody>
          <a:bodyPr wrap="none" rtlCol="0">
            <a:spAutoFit/>
          </a:bodyPr>
          <a:lstStyle/>
          <a:p>
            <a:r>
              <a:rPr kumimoji="1" lang="ja-JP" altLang="en-US" sz="2800" b="1" dirty="0" smtClean="0"/>
              <a:t>◦ </a:t>
            </a:r>
            <a:r>
              <a:rPr kumimoji="1" lang="en-US" altLang="ja-JP" sz="2800" b="1" dirty="0" smtClean="0"/>
              <a:t>MB-NCS </a:t>
            </a:r>
            <a:r>
              <a:rPr kumimoji="1" lang="ja-JP" altLang="en-US" sz="2800" b="1" dirty="0" err="1" smtClean="0"/>
              <a:t>の乗</a:t>
            </a:r>
            <a:r>
              <a:rPr kumimoji="1" lang="ja-JP" altLang="en-US" sz="2800" b="1" dirty="0" smtClean="0"/>
              <a:t>法的雑音のもとでの安定性</a:t>
            </a:r>
            <a:endParaRPr kumimoji="1" lang="ja-JP" altLang="en-US" sz="2800" b="1" dirty="0"/>
          </a:p>
        </p:txBody>
      </p:sp>
      <p:sp>
        <p:nvSpPr>
          <p:cNvPr id="9" name="テキスト ボックス 8"/>
          <p:cNvSpPr txBox="1"/>
          <p:nvPr/>
        </p:nvSpPr>
        <p:spPr>
          <a:xfrm>
            <a:off x="633810" y="5110075"/>
            <a:ext cx="1443024" cy="523220"/>
          </a:xfrm>
          <a:prstGeom prst="rect">
            <a:avLst/>
          </a:prstGeom>
          <a:noFill/>
        </p:spPr>
        <p:txBody>
          <a:bodyPr wrap="none" rtlCol="0">
            <a:spAutoFit/>
          </a:bodyPr>
          <a:lstStyle/>
          <a:p>
            <a:r>
              <a:rPr kumimoji="1" lang="ja-JP" altLang="en-US" sz="2800" b="1" dirty="0" smtClean="0">
                <a:solidFill>
                  <a:schemeClr val="bg2"/>
                </a:solidFill>
              </a:rPr>
              <a:t>◦ 数値例</a:t>
            </a:r>
            <a:endParaRPr kumimoji="1" lang="ja-JP" altLang="en-US" sz="2800" b="1" dirty="0">
              <a:solidFill>
                <a:schemeClr val="bg2"/>
              </a:solidFill>
            </a:endParaRPr>
          </a:p>
        </p:txBody>
      </p:sp>
      <p:sp>
        <p:nvSpPr>
          <p:cNvPr id="10" name="テキスト ボックス 9"/>
          <p:cNvSpPr txBox="1"/>
          <p:nvPr/>
        </p:nvSpPr>
        <p:spPr>
          <a:xfrm>
            <a:off x="633810" y="5895761"/>
            <a:ext cx="1088760" cy="523220"/>
          </a:xfrm>
          <a:prstGeom prst="rect">
            <a:avLst/>
          </a:prstGeom>
          <a:noFill/>
        </p:spPr>
        <p:txBody>
          <a:bodyPr wrap="none" rtlCol="0">
            <a:spAutoFit/>
          </a:bodyPr>
          <a:lstStyle/>
          <a:p>
            <a:r>
              <a:rPr kumimoji="1" lang="ja-JP" altLang="en-US" sz="2800" b="1" dirty="0" smtClean="0">
                <a:solidFill>
                  <a:schemeClr val="bg2"/>
                </a:solidFill>
              </a:rPr>
              <a:t>◦ </a:t>
            </a:r>
            <a:r>
              <a:rPr lang="ja-JP" altLang="en-US" sz="2800" b="1" dirty="0">
                <a:solidFill>
                  <a:schemeClr val="bg2"/>
                </a:solidFill>
              </a:rPr>
              <a:t>結論</a:t>
            </a:r>
            <a:endParaRPr kumimoji="1" lang="ja-JP" altLang="en-US" sz="2800" b="1" dirty="0">
              <a:solidFill>
                <a:schemeClr val="bg2"/>
              </a:solidFill>
            </a:endParaRPr>
          </a:p>
        </p:txBody>
      </p:sp>
      <p:grpSp>
        <p:nvGrpSpPr>
          <p:cNvPr id="12" name="グループ化 11"/>
          <p:cNvGrpSpPr/>
          <p:nvPr/>
        </p:nvGrpSpPr>
        <p:grpSpPr>
          <a:xfrm>
            <a:off x="613774" y="1723326"/>
            <a:ext cx="6836472" cy="1552914"/>
            <a:chOff x="613774" y="1559561"/>
            <a:chExt cx="6836472" cy="1552914"/>
          </a:xfrm>
        </p:grpSpPr>
        <p:sp>
          <p:nvSpPr>
            <p:cNvPr id="4" name="テキスト ボックス 3"/>
            <p:cNvSpPr txBox="1"/>
            <p:nvPr/>
          </p:nvSpPr>
          <p:spPr>
            <a:xfrm>
              <a:off x="613774" y="1559561"/>
              <a:ext cx="1810111" cy="523220"/>
            </a:xfrm>
            <a:prstGeom prst="rect">
              <a:avLst/>
            </a:prstGeom>
            <a:noFill/>
          </p:spPr>
          <p:txBody>
            <a:bodyPr wrap="none" rtlCol="0">
              <a:spAutoFit/>
            </a:bodyPr>
            <a:lstStyle/>
            <a:p>
              <a:r>
                <a:rPr kumimoji="1" lang="ja-JP" altLang="en-US" sz="2800" b="1" dirty="0" smtClean="0">
                  <a:solidFill>
                    <a:schemeClr val="bg2"/>
                  </a:solidFill>
                </a:rPr>
                <a:t>◦ </a:t>
              </a:r>
              <a:r>
                <a:rPr lang="ja-JP" altLang="en-US" sz="2800" b="1" dirty="0" smtClean="0">
                  <a:solidFill>
                    <a:schemeClr val="bg2"/>
                  </a:solidFill>
                </a:rPr>
                <a:t>問題設定</a:t>
              </a:r>
              <a:endParaRPr kumimoji="1" lang="ja-JP" altLang="en-US" sz="2800" b="1" dirty="0">
                <a:solidFill>
                  <a:schemeClr val="bg2"/>
                </a:solidFill>
              </a:endParaRPr>
            </a:p>
          </p:txBody>
        </p:sp>
        <p:sp>
          <p:nvSpPr>
            <p:cNvPr id="6" name="テキスト ボックス 5"/>
            <p:cNvSpPr txBox="1"/>
            <p:nvPr/>
          </p:nvSpPr>
          <p:spPr>
            <a:xfrm>
              <a:off x="830036" y="2135963"/>
              <a:ext cx="6620210" cy="461665"/>
            </a:xfrm>
            <a:prstGeom prst="rect">
              <a:avLst/>
            </a:prstGeom>
            <a:noFill/>
          </p:spPr>
          <p:txBody>
            <a:bodyPr wrap="none" rtlCol="0">
              <a:spAutoFit/>
            </a:bodyPr>
            <a:lstStyle/>
            <a:p>
              <a:r>
                <a:rPr kumimoji="1" lang="en-US" altLang="ja-JP" sz="2400" dirty="0" smtClean="0">
                  <a:solidFill>
                    <a:schemeClr val="bg2"/>
                  </a:solidFill>
                </a:rPr>
                <a:t>Model Based Networked Control Systems (MB-NCS)</a:t>
              </a:r>
              <a:endParaRPr kumimoji="1" lang="ja-JP" altLang="en-US" sz="2400" dirty="0">
                <a:solidFill>
                  <a:schemeClr val="bg2"/>
                </a:solidFill>
              </a:endParaRPr>
            </a:p>
          </p:txBody>
        </p:sp>
        <p:sp>
          <p:nvSpPr>
            <p:cNvPr id="7" name="テキスト ボックス 6"/>
            <p:cNvSpPr txBox="1"/>
            <p:nvPr/>
          </p:nvSpPr>
          <p:spPr>
            <a:xfrm>
              <a:off x="830036" y="2650810"/>
              <a:ext cx="1723549" cy="461665"/>
            </a:xfrm>
            <a:prstGeom prst="rect">
              <a:avLst/>
            </a:prstGeom>
            <a:noFill/>
          </p:spPr>
          <p:txBody>
            <a:bodyPr wrap="none" rtlCol="0">
              <a:spAutoFit/>
            </a:bodyPr>
            <a:lstStyle/>
            <a:p>
              <a:r>
                <a:rPr lang="ja-JP" altLang="en-US" sz="2400" dirty="0" smtClean="0">
                  <a:solidFill>
                    <a:schemeClr val="bg2"/>
                  </a:solidFill>
                </a:rPr>
                <a:t>乗法的</a:t>
              </a:r>
              <a:r>
                <a:rPr lang="ja-JP" altLang="en-US" sz="2400" dirty="0">
                  <a:solidFill>
                    <a:schemeClr val="bg2"/>
                  </a:solidFill>
                </a:rPr>
                <a:t>雑音</a:t>
              </a:r>
              <a:endParaRPr kumimoji="1" lang="ja-JP" altLang="en-US" sz="2400" dirty="0">
                <a:solidFill>
                  <a:schemeClr val="bg2"/>
                </a:solidFill>
              </a:endParaRPr>
            </a:p>
          </p:txBody>
        </p:sp>
      </p:grpSp>
      <p:sp>
        <p:nvSpPr>
          <p:cNvPr id="15" name="テキスト ボックス 14"/>
          <p:cNvSpPr txBox="1"/>
          <p:nvPr/>
        </p:nvSpPr>
        <p:spPr>
          <a:xfrm>
            <a:off x="633810" y="4324390"/>
            <a:ext cx="6532558" cy="523220"/>
          </a:xfrm>
          <a:prstGeom prst="rect">
            <a:avLst/>
          </a:prstGeom>
          <a:noFill/>
        </p:spPr>
        <p:txBody>
          <a:bodyPr wrap="none" rtlCol="0">
            <a:spAutoFit/>
          </a:bodyPr>
          <a:lstStyle/>
          <a:p>
            <a:r>
              <a:rPr kumimoji="1" lang="ja-JP" altLang="en-US" sz="2800" b="1" dirty="0" smtClean="0">
                <a:solidFill>
                  <a:schemeClr val="bg2"/>
                </a:solidFill>
              </a:rPr>
              <a:t>◦ </a:t>
            </a:r>
            <a:r>
              <a:rPr kumimoji="1" lang="en-US" altLang="ja-JP" sz="2800" b="1" dirty="0" smtClean="0">
                <a:solidFill>
                  <a:schemeClr val="bg2"/>
                </a:solidFill>
              </a:rPr>
              <a:t>MB-NCS </a:t>
            </a:r>
            <a:r>
              <a:rPr kumimoji="1" lang="ja-JP" altLang="en-US" sz="2800" b="1" dirty="0" err="1" smtClean="0">
                <a:solidFill>
                  <a:schemeClr val="bg2"/>
                </a:solidFill>
              </a:rPr>
              <a:t>の乗</a:t>
            </a:r>
            <a:r>
              <a:rPr kumimoji="1" lang="ja-JP" altLang="en-US" sz="2800" b="1" dirty="0" smtClean="0">
                <a:solidFill>
                  <a:schemeClr val="bg2"/>
                </a:solidFill>
              </a:rPr>
              <a:t>法的雑音のもとでの安定化</a:t>
            </a:r>
            <a:endParaRPr kumimoji="1" lang="ja-JP" altLang="en-US" sz="2800" b="1" dirty="0">
              <a:solidFill>
                <a:schemeClr val="bg2"/>
              </a:solidFill>
            </a:endParaRPr>
          </a:p>
        </p:txBody>
      </p:sp>
      <p:sp>
        <p:nvSpPr>
          <p:cNvPr id="8" name="スライド番号プレースホルダー 7"/>
          <p:cNvSpPr>
            <a:spLocks noGrp="1"/>
          </p:cNvSpPr>
          <p:nvPr>
            <p:ph type="sldNum" sz="quarter" idx="12"/>
          </p:nvPr>
        </p:nvSpPr>
        <p:spPr/>
        <p:txBody>
          <a:bodyPr/>
          <a:lstStyle/>
          <a:p>
            <a:fld id="{F70A3C22-C9DF-4DB7-9348-79C01CFB5760}" type="slidenum">
              <a:rPr kumimoji="1" lang="ja-JP" altLang="en-US" smtClean="0"/>
              <a:t>8</a:t>
            </a:fld>
            <a:endParaRPr kumimoji="1" lang="ja-JP" altLang="en-US"/>
          </a:p>
        </p:txBody>
      </p:sp>
    </p:spTree>
    <p:extLst>
      <p:ext uri="{BB962C8B-B14F-4D97-AF65-F5344CB8AC3E}">
        <p14:creationId xmlns:p14="http://schemas.microsoft.com/office/powerpoint/2010/main" val="19136259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80000" y="180000"/>
            <a:ext cx="3711272" cy="646331"/>
          </a:xfrm>
          <a:prstGeom prst="rect">
            <a:avLst/>
          </a:prstGeom>
          <a:noFill/>
        </p:spPr>
        <p:txBody>
          <a:bodyPr wrap="none" rtlCol="0">
            <a:spAutoFit/>
          </a:bodyPr>
          <a:lstStyle/>
          <a:p>
            <a:r>
              <a:rPr kumimoji="1" lang="ja-JP" altLang="en-US" sz="3600" b="1" u="sng" dirty="0" smtClean="0"/>
              <a:t>解析のアプローチ</a:t>
            </a:r>
            <a:endParaRPr kumimoji="1" lang="ja-JP" altLang="en-US" sz="3600" b="1" u="sng" dirty="0"/>
          </a:p>
        </p:txBody>
      </p:sp>
      <p:grpSp>
        <p:nvGrpSpPr>
          <p:cNvPr id="50" name="グループ化 49"/>
          <p:cNvGrpSpPr/>
          <p:nvPr/>
        </p:nvGrpSpPr>
        <p:grpSpPr>
          <a:xfrm>
            <a:off x="180000" y="918892"/>
            <a:ext cx="6014996" cy="1016732"/>
            <a:chOff x="172321" y="972825"/>
            <a:chExt cx="6014996" cy="1016732"/>
          </a:xfrm>
        </p:grpSpPr>
        <p:sp>
          <p:nvSpPr>
            <p:cNvPr id="3" name="テキスト ボックス 2"/>
            <p:cNvSpPr txBox="1"/>
            <p:nvPr/>
          </p:nvSpPr>
          <p:spPr>
            <a:xfrm>
              <a:off x="2149032" y="972825"/>
              <a:ext cx="4038285" cy="500009"/>
            </a:xfrm>
            <a:prstGeom prst="rect">
              <a:avLst/>
            </a:prstGeom>
            <a:noFill/>
          </p:spPr>
          <p:txBody>
            <a:bodyPr wrap="none" rtlCol="0">
              <a:spAutoFit/>
            </a:bodyPr>
            <a:lstStyle/>
            <a:p>
              <a:pPr>
                <a:lnSpc>
                  <a:spcPct val="120000"/>
                </a:lnSpc>
                <a:tabLst>
                  <a:tab pos="88900" algn="l"/>
                </a:tabLst>
              </a:pPr>
              <a:r>
                <a:rPr kumimoji="1" lang="ja-JP" altLang="en-US" sz="2400" dirty="0" smtClean="0"/>
                <a:t> </a:t>
              </a:r>
              <a:r>
                <a:rPr kumimoji="1" lang="en-US" altLang="ja-JP" sz="2400" dirty="0" smtClean="0"/>
                <a:t>	MB-NCS </a:t>
              </a:r>
              <a:r>
                <a:rPr kumimoji="1" lang="ja-JP" altLang="en-US" sz="2400" dirty="0" smtClean="0"/>
                <a:t>は</a:t>
              </a:r>
              <a:r>
                <a:rPr kumimoji="1" lang="ja-JP" altLang="en-US" sz="2400" dirty="0" smtClean="0">
                  <a:solidFill>
                    <a:srgbClr val="FF0000"/>
                  </a:solidFill>
                </a:rPr>
                <a:t>周期時変システム</a:t>
              </a:r>
              <a:endParaRPr kumimoji="1" lang="ja-JP" altLang="en-US" sz="2400" dirty="0">
                <a:solidFill>
                  <a:srgbClr val="FF0000"/>
                </a:solidFill>
              </a:endParaRPr>
            </a:p>
          </p:txBody>
        </p:sp>
        <p:sp>
          <p:nvSpPr>
            <p:cNvPr id="4" name="テキスト ボックス 3"/>
            <p:cNvSpPr txBox="1"/>
            <p:nvPr/>
          </p:nvSpPr>
          <p:spPr>
            <a:xfrm>
              <a:off x="172321" y="974180"/>
              <a:ext cx="1877437" cy="535531"/>
            </a:xfrm>
            <a:prstGeom prst="rect">
              <a:avLst/>
            </a:prstGeom>
            <a:noFill/>
          </p:spPr>
          <p:txBody>
            <a:bodyPr wrap="none" rtlCol="0">
              <a:spAutoFit/>
            </a:bodyPr>
            <a:lstStyle/>
            <a:p>
              <a:pPr>
                <a:lnSpc>
                  <a:spcPct val="120000"/>
                </a:lnSpc>
              </a:pPr>
              <a:r>
                <a:rPr kumimoji="1" lang="ja-JP" altLang="en-US" sz="2400" dirty="0" smtClean="0"/>
                <a:t>問題の特徴：</a:t>
              </a:r>
              <a:endParaRPr kumimoji="1" lang="ja-JP" altLang="en-US" sz="2400" dirty="0"/>
            </a:p>
          </p:txBody>
        </p:sp>
        <p:sp>
          <p:nvSpPr>
            <p:cNvPr id="5" name="テキスト ボックス 4"/>
            <p:cNvSpPr txBox="1"/>
            <p:nvPr/>
          </p:nvSpPr>
          <p:spPr>
            <a:xfrm>
              <a:off x="2154123" y="1489548"/>
              <a:ext cx="2691763" cy="500009"/>
            </a:xfrm>
            <a:prstGeom prst="rect">
              <a:avLst/>
            </a:prstGeom>
            <a:noFill/>
          </p:spPr>
          <p:txBody>
            <a:bodyPr wrap="none" rtlCol="0">
              <a:spAutoFit/>
            </a:bodyPr>
            <a:lstStyle/>
            <a:p>
              <a:pPr>
                <a:lnSpc>
                  <a:spcPct val="120000"/>
                </a:lnSpc>
                <a:tabLst>
                  <a:tab pos="88900" algn="l"/>
                </a:tabLst>
              </a:pPr>
              <a:r>
                <a:rPr kumimoji="1" lang="en-US" altLang="ja-JP" sz="2400" dirty="0" smtClean="0"/>
                <a:t>	</a:t>
              </a:r>
              <a:r>
                <a:rPr kumimoji="1" lang="ja-JP" altLang="en-US" sz="2400" dirty="0" smtClean="0">
                  <a:solidFill>
                    <a:srgbClr val="FF0000"/>
                  </a:solidFill>
                </a:rPr>
                <a:t>乗法的雑音</a:t>
              </a:r>
              <a:r>
                <a:rPr kumimoji="1" lang="ja-JP" altLang="en-US" sz="2400" dirty="0" smtClean="0"/>
                <a:t>を導入</a:t>
              </a:r>
              <a:endParaRPr kumimoji="1" lang="ja-JP" altLang="en-US" sz="2400" dirty="0"/>
            </a:p>
          </p:txBody>
        </p:sp>
      </p:grpSp>
      <p:grpSp>
        <p:nvGrpSpPr>
          <p:cNvPr id="48" name="グループ化 47"/>
          <p:cNvGrpSpPr/>
          <p:nvPr/>
        </p:nvGrpSpPr>
        <p:grpSpPr>
          <a:xfrm>
            <a:off x="443558" y="3172691"/>
            <a:ext cx="8249591" cy="3469993"/>
            <a:chOff x="293527" y="2366241"/>
            <a:chExt cx="8249591" cy="3469993"/>
          </a:xfrm>
        </p:grpSpPr>
        <p:grpSp>
          <p:nvGrpSpPr>
            <p:cNvPr id="45" name="グループ化 44"/>
            <p:cNvGrpSpPr/>
            <p:nvPr/>
          </p:nvGrpSpPr>
          <p:grpSpPr>
            <a:xfrm>
              <a:off x="293527" y="2366241"/>
              <a:ext cx="8249591" cy="3469993"/>
              <a:chOff x="236377" y="1902691"/>
              <a:chExt cx="8249591" cy="3469993"/>
            </a:xfrm>
          </p:grpSpPr>
          <p:sp>
            <p:nvSpPr>
              <p:cNvPr id="6" name="正方形/長方形 5"/>
              <p:cNvSpPr/>
              <p:nvPr/>
            </p:nvSpPr>
            <p:spPr>
              <a:xfrm>
                <a:off x="3156635" y="1902691"/>
                <a:ext cx="212942" cy="594986"/>
              </a:xfrm>
              <a:prstGeom prst="rect">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4"/>
                  </a:solidFill>
                </a:endParaRPr>
              </a:p>
            </p:txBody>
          </p:sp>
          <p:sp>
            <p:nvSpPr>
              <p:cNvPr id="7" name="正方形/長方形 6"/>
              <p:cNvSpPr/>
              <p:nvPr/>
            </p:nvSpPr>
            <p:spPr>
              <a:xfrm>
                <a:off x="3721732" y="1902691"/>
                <a:ext cx="212942" cy="594986"/>
              </a:xfrm>
              <a:prstGeom prst="rect">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4300017" y="1902691"/>
                <a:ext cx="212942" cy="594986"/>
              </a:xfrm>
              <a:prstGeom prst="rect">
                <a:avLst/>
              </a:prstGeom>
              <a:solidFill>
                <a:schemeClr val="accent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4878302" y="1902691"/>
                <a:ext cx="212942" cy="594986"/>
              </a:xfrm>
              <a:prstGeom prst="rect">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5"/>
                  </a:solidFill>
                </a:endParaRPr>
              </a:p>
            </p:txBody>
          </p:sp>
          <p:sp>
            <p:nvSpPr>
              <p:cNvPr id="10" name="正方形/長方形 9"/>
              <p:cNvSpPr/>
              <p:nvPr/>
            </p:nvSpPr>
            <p:spPr>
              <a:xfrm>
                <a:off x="5443399" y="1902691"/>
                <a:ext cx="212942" cy="594986"/>
              </a:xfrm>
              <a:prstGeom prst="rect">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6021684" y="1902691"/>
                <a:ext cx="212942" cy="594986"/>
              </a:xfrm>
              <a:prstGeom prst="rect">
                <a:avLst/>
              </a:prstGeom>
              <a:solidFill>
                <a:schemeClr val="accent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6599969" y="1902691"/>
                <a:ext cx="212942" cy="594986"/>
              </a:xfrm>
              <a:prstGeom prst="rect">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5"/>
                  </a:solidFill>
                </a:endParaRPr>
              </a:p>
            </p:txBody>
          </p:sp>
          <p:sp>
            <p:nvSpPr>
              <p:cNvPr id="13" name="正方形/長方形 12"/>
              <p:cNvSpPr/>
              <p:nvPr/>
            </p:nvSpPr>
            <p:spPr>
              <a:xfrm>
                <a:off x="7178254" y="1902691"/>
                <a:ext cx="212942" cy="594986"/>
              </a:xfrm>
              <a:prstGeom prst="rect">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7756539" y="1902691"/>
                <a:ext cx="212942" cy="594986"/>
              </a:xfrm>
              <a:prstGeom prst="rect">
                <a:avLst/>
              </a:prstGeom>
              <a:solidFill>
                <a:schemeClr val="accent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236377" y="1993146"/>
                <a:ext cx="2484976" cy="400110"/>
              </a:xfrm>
              <a:prstGeom prst="rect">
                <a:avLst/>
              </a:prstGeom>
              <a:noFill/>
            </p:spPr>
            <p:txBody>
              <a:bodyPr wrap="none" rtlCol="0">
                <a:spAutoFit/>
              </a:bodyPr>
              <a:lstStyle/>
              <a:p>
                <a:r>
                  <a:rPr lang="ja-JP" altLang="en-US" sz="2000" dirty="0" smtClean="0"/>
                  <a:t>システムの振る舞い</a:t>
                </a:r>
                <a:r>
                  <a:rPr kumimoji="1" lang="ja-JP" altLang="en-US" sz="2000" dirty="0" smtClean="0"/>
                  <a:t>：</a:t>
                </a:r>
                <a:endParaRPr kumimoji="1" lang="ja-JP" altLang="en-US" sz="2000" dirty="0"/>
              </a:p>
            </p:txBody>
          </p:sp>
          <mc:AlternateContent xmlns:mc="http://schemas.openxmlformats.org/markup-compatibility/2006" xmlns:a14="http://schemas.microsoft.com/office/drawing/2010/main">
            <mc:Choice Requires="a14">
              <p:sp>
                <p:nvSpPr>
                  <p:cNvPr id="16" name="テキスト ボックス 15"/>
                  <p:cNvSpPr txBox="1"/>
                  <p:nvPr/>
                </p:nvSpPr>
                <p:spPr>
                  <a:xfrm>
                    <a:off x="2630779" y="1962370"/>
                    <a:ext cx="516487"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ja-JP" altLang="en-US" sz="2400" i="1" smtClean="0">
                              <a:latin typeface="Cambria Math" panose="02040503050406030204" pitchFamily="18" charset="0"/>
                            </a:rPr>
                            <m:t>⋯</m:t>
                          </m:r>
                        </m:oMath>
                      </m:oMathPara>
                    </a14:m>
                    <a:endParaRPr kumimoji="1" lang="ja-JP" altLang="en-US" sz="2400" dirty="0"/>
                  </a:p>
                </p:txBody>
              </p:sp>
            </mc:Choice>
            <mc:Fallback xmlns="">
              <p:sp>
                <p:nvSpPr>
                  <p:cNvPr id="16" name="テキスト ボックス 15"/>
                  <p:cNvSpPr txBox="1">
                    <a:spLocks noRot="1" noChangeAspect="1" noMove="1" noResize="1" noEditPoints="1" noAdjustHandles="1" noChangeArrowheads="1" noChangeShapeType="1" noTextEdit="1"/>
                  </p:cNvSpPr>
                  <p:nvPr/>
                </p:nvSpPr>
                <p:spPr>
                  <a:xfrm>
                    <a:off x="2630779" y="1962370"/>
                    <a:ext cx="516487" cy="461665"/>
                  </a:xfrm>
                  <a:prstGeom prst="rect">
                    <a:avLst/>
                  </a:prstGeom>
                  <a:blipFill rotWithShape="0">
                    <a:blip r:embed="rId2"/>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7" name="テキスト ボックス 16"/>
                  <p:cNvSpPr txBox="1"/>
                  <p:nvPr/>
                </p:nvSpPr>
                <p:spPr>
                  <a:xfrm>
                    <a:off x="7969481" y="1962369"/>
                    <a:ext cx="516487"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ja-JP" altLang="en-US" sz="2400" i="1" smtClean="0">
                              <a:latin typeface="Cambria Math" panose="02040503050406030204" pitchFamily="18" charset="0"/>
                            </a:rPr>
                            <m:t>⋯</m:t>
                          </m:r>
                        </m:oMath>
                      </m:oMathPara>
                    </a14:m>
                    <a:endParaRPr kumimoji="1" lang="ja-JP" altLang="en-US" sz="2400" dirty="0"/>
                  </a:p>
                </p:txBody>
              </p:sp>
            </mc:Choice>
            <mc:Fallback xmlns="">
              <p:sp>
                <p:nvSpPr>
                  <p:cNvPr id="17" name="テキスト ボックス 16"/>
                  <p:cNvSpPr txBox="1">
                    <a:spLocks noRot="1" noChangeAspect="1" noMove="1" noResize="1" noEditPoints="1" noAdjustHandles="1" noChangeArrowheads="1" noChangeShapeType="1" noTextEdit="1"/>
                  </p:cNvSpPr>
                  <p:nvPr/>
                </p:nvSpPr>
                <p:spPr>
                  <a:xfrm>
                    <a:off x="7969481" y="1962369"/>
                    <a:ext cx="516487" cy="461665"/>
                  </a:xfrm>
                  <a:prstGeom prst="rect">
                    <a:avLst/>
                  </a:prstGeom>
                  <a:blipFill rotWithShape="0">
                    <a:blip r:embed="rId3"/>
                    <a:stretch>
                      <a:fillRect/>
                    </a:stretch>
                  </a:blipFill>
                </p:spPr>
                <p:txBody>
                  <a:bodyPr/>
                  <a:lstStyle/>
                  <a:p>
                    <a:r>
                      <a:rPr lang="ja-JP" altLang="en-US">
                        <a:noFill/>
                      </a:rPr>
                      <a:t> </a:t>
                    </a:r>
                  </a:p>
                </p:txBody>
              </p:sp>
            </mc:Fallback>
          </mc:AlternateContent>
          <p:sp>
            <p:nvSpPr>
              <p:cNvPr id="18" name="テキスト ボックス 17"/>
              <p:cNvSpPr txBox="1"/>
              <p:nvPr/>
            </p:nvSpPr>
            <p:spPr>
              <a:xfrm>
                <a:off x="1878024" y="2527343"/>
                <a:ext cx="825867" cy="400110"/>
              </a:xfrm>
              <a:prstGeom prst="rect">
                <a:avLst/>
              </a:prstGeom>
              <a:noFill/>
            </p:spPr>
            <p:txBody>
              <a:bodyPr wrap="none" rtlCol="0">
                <a:spAutoFit/>
              </a:bodyPr>
              <a:lstStyle/>
              <a:p>
                <a:r>
                  <a:rPr kumimoji="1" lang="ja-JP" altLang="en-US" sz="2000" dirty="0" smtClean="0"/>
                  <a:t>時刻：</a:t>
                </a:r>
                <a:endParaRPr kumimoji="1" lang="ja-JP" altLang="en-US" sz="2000" dirty="0"/>
              </a:p>
            </p:txBody>
          </p:sp>
          <p:sp>
            <p:nvSpPr>
              <p:cNvPr id="19" name="テキスト ボックス 18"/>
              <p:cNvSpPr txBox="1"/>
              <p:nvPr/>
            </p:nvSpPr>
            <p:spPr>
              <a:xfrm>
                <a:off x="3093027" y="2507719"/>
                <a:ext cx="340158" cy="461665"/>
              </a:xfrm>
              <a:prstGeom prst="rect">
                <a:avLst/>
              </a:prstGeom>
              <a:noFill/>
            </p:spPr>
            <p:txBody>
              <a:bodyPr wrap="none" rtlCol="0">
                <a:spAutoFit/>
              </a:bodyPr>
              <a:lstStyle/>
              <a:p>
                <a:r>
                  <a:rPr lang="en-US" altLang="ja-JP" sz="2400" dirty="0"/>
                  <a:t>1</a:t>
                </a:r>
                <a:endParaRPr kumimoji="1" lang="ja-JP" altLang="en-US" sz="2400" dirty="0"/>
              </a:p>
            </p:txBody>
          </p:sp>
          <p:sp>
            <p:nvSpPr>
              <p:cNvPr id="20" name="テキスト ボックス 19"/>
              <p:cNvSpPr txBox="1"/>
              <p:nvPr/>
            </p:nvSpPr>
            <p:spPr>
              <a:xfrm>
                <a:off x="3658124" y="2507719"/>
                <a:ext cx="340158" cy="461665"/>
              </a:xfrm>
              <a:prstGeom prst="rect">
                <a:avLst/>
              </a:prstGeom>
              <a:noFill/>
            </p:spPr>
            <p:txBody>
              <a:bodyPr wrap="none" rtlCol="0">
                <a:spAutoFit/>
              </a:bodyPr>
              <a:lstStyle/>
              <a:p>
                <a:r>
                  <a:rPr lang="en-US" altLang="ja-JP" sz="2400" dirty="0" smtClean="0"/>
                  <a:t>2</a:t>
                </a:r>
                <a:endParaRPr kumimoji="1" lang="ja-JP" altLang="en-US" sz="2400" dirty="0"/>
              </a:p>
            </p:txBody>
          </p:sp>
          <p:sp>
            <p:nvSpPr>
              <p:cNvPr id="21" name="テキスト ボックス 20"/>
              <p:cNvSpPr txBox="1"/>
              <p:nvPr/>
            </p:nvSpPr>
            <p:spPr>
              <a:xfrm>
                <a:off x="4241520" y="2506121"/>
                <a:ext cx="340158" cy="461665"/>
              </a:xfrm>
              <a:prstGeom prst="rect">
                <a:avLst/>
              </a:prstGeom>
              <a:noFill/>
            </p:spPr>
            <p:txBody>
              <a:bodyPr wrap="none" rtlCol="0">
                <a:spAutoFit/>
              </a:bodyPr>
              <a:lstStyle/>
              <a:p>
                <a:r>
                  <a:rPr lang="en-US" altLang="ja-JP" sz="2400" dirty="0" smtClean="0"/>
                  <a:t>3</a:t>
                </a:r>
                <a:endParaRPr kumimoji="1" lang="ja-JP" altLang="en-US" sz="2400" dirty="0"/>
              </a:p>
            </p:txBody>
          </p:sp>
          <p:sp>
            <p:nvSpPr>
              <p:cNvPr id="22" name="テキスト ボックス 21"/>
              <p:cNvSpPr txBox="1"/>
              <p:nvPr/>
            </p:nvSpPr>
            <p:spPr>
              <a:xfrm>
                <a:off x="4820739" y="2497677"/>
                <a:ext cx="340158" cy="461665"/>
              </a:xfrm>
              <a:prstGeom prst="rect">
                <a:avLst/>
              </a:prstGeom>
              <a:noFill/>
            </p:spPr>
            <p:txBody>
              <a:bodyPr wrap="none" rtlCol="0">
                <a:spAutoFit/>
              </a:bodyPr>
              <a:lstStyle/>
              <a:p>
                <a:r>
                  <a:rPr lang="en-US" altLang="ja-JP" sz="2400" dirty="0"/>
                  <a:t>4</a:t>
                </a:r>
                <a:endParaRPr kumimoji="1" lang="ja-JP" altLang="en-US" sz="2400" dirty="0"/>
              </a:p>
            </p:txBody>
          </p:sp>
          <p:sp>
            <p:nvSpPr>
              <p:cNvPr id="23" name="テキスト ボックス 22"/>
              <p:cNvSpPr txBox="1"/>
              <p:nvPr/>
            </p:nvSpPr>
            <p:spPr>
              <a:xfrm>
                <a:off x="5383747" y="2514348"/>
                <a:ext cx="340158" cy="461665"/>
              </a:xfrm>
              <a:prstGeom prst="rect">
                <a:avLst/>
              </a:prstGeom>
              <a:noFill/>
            </p:spPr>
            <p:txBody>
              <a:bodyPr wrap="none" rtlCol="0">
                <a:spAutoFit/>
              </a:bodyPr>
              <a:lstStyle/>
              <a:p>
                <a:r>
                  <a:rPr lang="en-US" altLang="ja-JP" sz="2400" dirty="0" smtClean="0"/>
                  <a:t>5</a:t>
                </a:r>
                <a:endParaRPr kumimoji="1" lang="ja-JP" altLang="en-US" sz="2400" dirty="0"/>
              </a:p>
            </p:txBody>
          </p:sp>
          <p:sp>
            <p:nvSpPr>
              <p:cNvPr id="24" name="テキスト ボックス 23"/>
              <p:cNvSpPr txBox="1"/>
              <p:nvPr/>
            </p:nvSpPr>
            <p:spPr>
              <a:xfrm>
                <a:off x="5979177" y="2507547"/>
                <a:ext cx="340158" cy="461665"/>
              </a:xfrm>
              <a:prstGeom prst="rect">
                <a:avLst/>
              </a:prstGeom>
              <a:noFill/>
            </p:spPr>
            <p:txBody>
              <a:bodyPr wrap="none" rtlCol="0">
                <a:spAutoFit/>
              </a:bodyPr>
              <a:lstStyle/>
              <a:p>
                <a:r>
                  <a:rPr lang="en-US" altLang="ja-JP" sz="2400" dirty="0"/>
                  <a:t>6</a:t>
                </a:r>
                <a:endParaRPr kumimoji="1" lang="ja-JP" altLang="en-US" sz="2400" dirty="0"/>
              </a:p>
            </p:txBody>
          </p:sp>
          <p:sp>
            <p:nvSpPr>
              <p:cNvPr id="25" name="テキスト ボックス 24"/>
              <p:cNvSpPr txBox="1"/>
              <p:nvPr/>
            </p:nvSpPr>
            <p:spPr>
              <a:xfrm>
                <a:off x="6547740" y="2506121"/>
                <a:ext cx="340158" cy="461665"/>
              </a:xfrm>
              <a:prstGeom prst="rect">
                <a:avLst/>
              </a:prstGeom>
              <a:noFill/>
            </p:spPr>
            <p:txBody>
              <a:bodyPr wrap="none" rtlCol="0">
                <a:spAutoFit/>
              </a:bodyPr>
              <a:lstStyle/>
              <a:p>
                <a:r>
                  <a:rPr lang="en-US" altLang="ja-JP" sz="2400" dirty="0" smtClean="0"/>
                  <a:t>7</a:t>
                </a:r>
                <a:endParaRPr kumimoji="1" lang="ja-JP" altLang="en-US" sz="2400" dirty="0"/>
              </a:p>
            </p:txBody>
          </p:sp>
          <p:sp>
            <p:nvSpPr>
              <p:cNvPr id="26" name="テキスト ボックス 25"/>
              <p:cNvSpPr txBox="1"/>
              <p:nvPr/>
            </p:nvSpPr>
            <p:spPr>
              <a:xfrm>
                <a:off x="7109371" y="2497677"/>
                <a:ext cx="340158" cy="461665"/>
              </a:xfrm>
              <a:prstGeom prst="rect">
                <a:avLst/>
              </a:prstGeom>
              <a:noFill/>
            </p:spPr>
            <p:txBody>
              <a:bodyPr wrap="none" rtlCol="0">
                <a:spAutoFit/>
              </a:bodyPr>
              <a:lstStyle/>
              <a:p>
                <a:r>
                  <a:rPr lang="en-US" altLang="ja-JP" sz="2400" dirty="0"/>
                  <a:t>8</a:t>
                </a:r>
                <a:endParaRPr kumimoji="1" lang="ja-JP" altLang="en-US" sz="2400" dirty="0"/>
              </a:p>
            </p:txBody>
          </p:sp>
          <p:sp>
            <p:nvSpPr>
              <p:cNvPr id="27" name="テキスト ボックス 26"/>
              <p:cNvSpPr txBox="1"/>
              <p:nvPr/>
            </p:nvSpPr>
            <p:spPr>
              <a:xfrm>
                <a:off x="7697468" y="2506121"/>
                <a:ext cx="340158" cy="461665"/>
              </a:xfrm>
              <a:prstGeom prst="rect">
                <a:avLst/>
              </a:prstGeom>
              <a:noFill/>
            </p:spPr>
            <p:txBody>
              <a:bodyPr wrap="none" rtlCol="0">
                <a:spAutoFit/>
              </a:bodyPr>
              <a:lstStyle/>
              <a:p>
                <a:r>
                  <a:rPr lang="en-US" altLang="ja-JP" sz="2400" dirty="0"/>
                  <a:t>9</a:t>
                </a:r>
                <a:endParaRPr kumimoji="1" lang="ja-JP" altLang="en-US" sz="2400" dirty="0"/>
              </a:p>
            </p:txBody>
          </p:sp>
          <p:sp>
            <p:nvSpPr>
              <p:cNvPr id="28" name="下矢印 27"/>
              <p:cNvSpPr/>
              <p:nvPr/>
            </p:nvSpPr>
            <p:spPr>
              <a:xfrm>
                <a:off x="2889022" y="3213498"/>
                <a:ext cx="3367210" cy="774420"/>
              </a:xfrm>
              <a:prstGeom prst="downArrow">
                <a:avLst>
                  <a:gd name="adj1" fmla="val 55970"/>
                  <a:gd name="adj2" fmla="val 57392"/>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t>リフティング</a:t>
                </a:r>
                <a:endParaRPr kumimoji="1" lang="ja-JP" altLang="en-US" sz="2400" dirty="0"/>
              </a:p>
            </p:txBody>
          </p:sp>
          <p:sp>
            <p:nvSpPr>
              <p:cNvPr id="29" name="正方形/長方形 28"/>
              <p:cNvSpPr/>
              <p:nvPr/>
            </p:nvSpPr>
            <p:spPr>
              <a:xfrm>
                <a:off x="3557024" y="4236341"/>
                <a:ext cx="212942" cy="594986"/>
              </a:xfrm>
              <a:prstGeom prst="rect">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5"/>
                  </a:solidFill>
                </a:endParaRPr>
              </a:p>
            </p:txBody>
          </p:sp>
          <p:sp>
            <p:nvSpPr>
              <p:cNvPr id="30" name="正方形/長方形 29"/>
              <p:cNvSpPr/>
              <p:nvPr/>
            </p:nvSpPr>
            <p:spPr>
              <a:xfrm>
                <a:off x="3769870" y="4236341"/>
                <a:ext cx="212942" cy="594986"/>
              </a:xfrm>
              <a:prstGeom prst="rect">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p:cNvSpPr/>
              <p:nvPr/>
            </p:nvSpPr>
            <p:spPr>
              <a:xfrm>
                <a:off x="3982812" y="4236341"/>
                <a:ext cx="212942" cy="594986"/>
              </a:xfrm>
              <a:prstGeom prst="rect">
                <a:avLst/>
              </a:prstGeom>
              <a:solidFill>
                <a:schemeClr val="accent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正方形/長方形 31"/>
              <p:cNvSpPr/>
              <p:nvPr/>
            </p:nvSpPr>
            <p:spPr>
              <a:xfrm>
                <a:off x="5235828" y="4252213"/>
                <a:ext cx="212942" cy="594986"/>
              </a:xfrm>
              <a:prstGeom prst="rect">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5"/>
                  </a:solidFill>
                </a:endParaRPr>
              </a:p>
            </p:txBody>
          </p:sp>
          <p:sp>
            <p:nvSpPr>
              <p:cNvPr id="33" name="正方形/長方形 32"/>
              <p:cNvSpPr/>
              <p:nvPr/>
            </p:nvSpPr>
            <p:spPr>
              <a:xfrm>
                <a:off x="5448674" y="4252213"/>
                <a:ext cx="212942" cy="594986"/>
              </a:xfrm>
              <a:prstGeom prst="rect">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正方形/長方形 33"/>
              <p:cNvSpPr/>
              <p:nvPr/>
            </p:nvSpPr>
            <p:spPr>
              <a:xfrm>
                <a:off x="5661616" y="4252213"/>
                <a:ext cx="212942" cy="594986"/>
              </a:xfrm>
              <a:prstGeom prst="rect">
                <a:avLst/>
              </a:prstGeom>
              <a:solidFill>
                <a:schemeClr val="accent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p:cNvSpPr/>
              <p:nvPr/>
            </p:nvSpPr>
            <p:spPr>
              <a:xfrm>
                <a:off x="7062899" y="4266283"/>
                <a:ext cx="212942" cy="594986"/>
              </a:xfrm>
              <a:prstGeom prst="rect">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5"/>
                  </a:solidFill>
                </a:endParaRPr>
              </a:p>
            </p:txBody>
          </p:sp>
          <p:sp>
            <p:nvSpPr>
              <p:cNvPr id="36" name="正方形/長方形 35"/>
              <p:cNvSpPr/>
              <p:nvPr/>
            </p:nvSpPr>
            <p:spPr>
              <a:xfrm>
                <a:off x="7275745" y="4266283"/>
                <a:ext cx="212942" cy="594986"/>
              </a:xfrm>
              <a:prstGeom prst="rect">
                <a:avLst/>
              </a:prstGeom>
              <a:solidFill>
                <a:schemeClr val="accent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正方形/長方形 36"/>
              <p:cNvSpPr/>
              <p:nvPr/>
            </p:nvSpPr>
            <p:spPr>
              <a:xfrm>
                <a:off x="7488687" y="4266283"/>
                <a:ext cx="212942" cy="594986"/>
              </a:xfrm>
              <a:prstGeom prst="rect">
                <a:avLst/>
              </a:prstGeom>
              <a:solidFill>
                <a:schemeClr val="accent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39"/>
              <p:cNvSpPr txBox="1"/>
              <p:nvPr/>
            </p:nvSpPr>
            <p:spPr>
              <a:xfrm>
                <a:off x="3710953" y="4882331"/>
                <a:ext cx="340158" cy="461665"/>
              </a:xfrm>
              <a:prstGeom prst="rect">
                <a:avLst/>
              </a:prstGeom>
              <a:noFill/>
            </p:spPr>
            <p:txBody>
              <a:bodyPr wrap="none" rtlCol="0">
                <a:spAutoFit/>
              </a:bodyPr>
              <a:lstStyle/>
              <a:p>
                <a:r>
                  <a:rPr lang="en-US" altLang="ja-JP" sz="2400" dirty="0"/>
                  <a:t>1</a:t>
                </a:r>
                <a:endParaRPr kumimoji="1" lang="ja-JP" altLang="en-US" sz="2400" dirty="0"/>
              </a:p>
            </p:txBody>
          </p:sp>
          <p:sp>
            <p:nvSpPr>
              <p:cNvPr id="41" name="テキスト ボックス 40"/>
              <p:cNvSpPr txBox="1"/>
              <p:nvPr/>
            </p:nvSpPr>
            <p:spPr>
              <a:xfrm>
                <a:off x="5385066" y="4896949"/>
                <a:ext cx="340158" cy="461665"/>
              </a:xfrm>
              <a:prstGeom prst="rect">
                <a:avLst/>
              </a:prstGeom>
              <a:noFill/>
            </p:spPr>
            <p:txBody>
              <a:bodyPr wrap="none" rtlCol="0">
                <a:spAutoFit/>
              </a:bodyPr>
              <a:lstStyle/>
              <a:p>
                <a:r>
                  <a:rPr lang="en-US" altLang="ja-JP" sz="2400" dirty="0" smtClean="0"/>
                  <a:t>2</a:t>
                </a:r>
                <a:endParaRPr kumimoji="1" lang="ja-JP" altLang="en-US" sz="2400" dirty="0"/>
              </a:p>
            </p:txBody>
          </p:sp>
          <p:sp>
            <p:nvSpPr>
              <p:cNvPr id="42" name="テキスト ボックス 41"/>
              <p:cNvSpPr txBox="1"/>
              <p:nvPr/>
            </p:nvSpPr>
            <p:spPr>
              <a:xfrm>
                <a:off x="7221117" y="4911019"/>
                <a:ext cx="340158" cy="461665"/>
              </a:xfrm>
              <a:prstGeom prst="rect">
                <a:avLst/>
              </a:prstGeom>
              <a:noFill/>
            </p:spPr>
            <p:txBody>
              <a:bodyPr wrap="none" rtlCol="0">
                <a:spAutoFit/>
              </a:bodyPr>
              <a:lstStyle/>
              <a:p>
                <a:r>
                  <a:rPr lang="en-US" altLang="ja-JP" sz="2400" dirty="0" smtClean="0"/>
                  <a:t>3</a:t>
                </a:r>
                <a:endParaRPr kumimoji="1" lang="ja-JP" altLang="en-US" sz="2400" dirty="0"/>
              </a:p>
            </p:txBody>
          </p:sp>
          <mc:AlternateContent xmlns:mc="http://schemas.openxmlformats.org/markup-compatibility/2006" xmlns:a14="http://schemas.microsoft.com/office/drawing/2010/main">
            <mc:Choice Requires="a14">
              <p:sp>
                <p:nvSpPr>
                  <p:cNvPr id="43" name="テキスト ボックス 42"/>
                  <p:cNvSpPr txBox="1"/>
                  <p:nvPr/>
                </p:nvSpPr>
                <p:spPr>
                  <a:xfrm>
                    <a:off x="3028444" y="4296448"/>
                    <a:ext cx="516487"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ja-JP" altLang="en-US" sz="2400" i="1" smtClean="0">
                              <a:latin typeface="Cambria Math" panose="02040503050406030204" pitchFamily="18" charset="0"/>
                            </a:rPr>
                            <m:t>⋯</m:t>
                          </m:r>
                        </m:oMath>
                      </m:oMathPara>
                    </a14:m>
                    <a:endParaRPr kumimoji="1" lang="ja-JP" altLang="en-US" sz="2400" dirty="0"/>
                  </a:p>
                </p:txBody>
              </p:sp>
            </mc:Choice>
            <mc:Fallback xmlns="">
              <p:sp>
                <p:nvSpPr>
                  <p:cNvPr id="43" name="テキスト ボックス 42"/>
                  <p:cNvSpPr txBox="1">
                    <a:spLocks noRot="1" noChangeAspect="1" noMove="1" noResize="1" noEditPoints="1" noAdjustHandles="1" noChangeArrowheads="1" noChangeShapeType="1" noTextEdit="1"/>
                  </p:cNvSpPr>
                  <p:nvPr/>
                </p:nvSpPr>
                <p:spPr>
                  <a:xfrm>
                    <a:off x="3028444" y="4296448"/>
                    <a:ext cx="516487" cy="461665"/>
                  </a:xfrm>
                  <a:prstGeom prst="rect">
                    <a:avLst/>
                  </a:prstGeom>
                  <a:blipFill rotWithShape="0">
                    <a:blip r:embed="rId4"/>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44" name="テキスト ボックス 43"/>
                  <p:cNvSpPr txBox="1"/>
                  <p:nvPr/>
                </p:nvSpPr>
                <p:spPr>
                  <a:xfrm>
                    <a:off x="7701533" y="4332943"/>
                    <a:ext cx="516487"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ja-JP" altLang="en-US" sz="2400" i="1" smtClean="0">
                              <a:latin typeface="Cambria Math" panose="02040503050406030204" pitchFamily="18" charset="0"/>
                            </a:rPr>
                            <m:t>⋯</m:t>
                          </m:r>
                        </m:oMath>
                      </m:oMathPara>
                    </a14:m>
                    <a:endParaRPr kumimoji="1" lang="ja-JP" altLang="en-US" sz="2400" dirty="0"/>
                  </a:p>
                </p:txBody>
              </p:sp>
            </mc:Choice>
            <mc:Fallback xmlns="">
              <p:sp>
                <p:nvSpPr>
                  <p:cNvPr id="44" name="テキスト ボックス 43"/>
                  <p:cNvSpPr txBox="1">
                    <a:spLocks noRot="1" noChangeAspect="1" noMove="1" noResize="1" noEditPoints="1" noAdjustHandles="1" noChangeArrowheads="1" noChangeShapeType="1" noTextEdit="1"/>
                  </p:cNvSpPr>
                  <p:nvPr/>
                </p:nvSpPr>
                <p:spPr>
                  <a:xfrm>
                    <a:off x="7701533" y="4332943"/>
                    <a:ext cx="516487" cy="461665"/>
                  </a:xfrm>
                  <a:prstGeom prst="rect">
                    <a:avLst/>
                  </a:prstGeom>
                  <a:blipFill rotWithShape="0">
                    <a:blip r:embed="rId5"/>
                    <a:stretch>
                      <a:fillRect/>
                    </a:stretch>
                  </a:blipFill>
                </p:spPr>
                <p:txBody>
                  <a:bodyPr/>
                  <a:lstStyle/>
                  <a:p>
                    <a:r>
                      <a:rPr lang="ja-JP" altLang="en-US">
                        <a:noFill/>
                      </a:rPr>
                      <a:t> </a:t>
                    </a:r>
                  </a:p>
                </p:txBody>
              </p:sp>
            </mc:Fallback>
          </mc:AlternateContent>
        </p:grpSp>
        <p:sp>
          <p:nvSpPr>
            <p:cNvPr id="46" name="テキスト ボックス 45"/>
            <p:cNvSpPr txBox="1"/>
            <p:nvPr/>
          </p:nvSpPr>
          <p:spPr>
            <a:xfrm>
              <a:off x="304509" y="4790622"/>
              <a:ext cx="2484976" cy="400110"/>
            </a:xfrm>
            <a:prstGeom prst="rect">
              <a:avLst/>
            </a:prstGeom>
            <a:noFill/>
          </p:spPr>
          <p:txBody>
            <a:bodyPr wrap="none" rtlCol="0">
              <a:spAutoFit/>
            </a:bodyPr>
            <a:lstStyle/>
            <a:p>
              <a:r>
                <a:rPr lang="ja-JP" altLang="en-US" sz="2000" dirty="0" smtClean="0"/>
                <a:t>システムの振る舞い</a:t>
              </a:r>
              <a:r>
                <a:rPr kumimoji="1" lang="ja-JP" altLang="en-US" sz="2000" dirty="0" smtClean="0"/>
                <a:t>：</a:t>
              </a:r>
              <a:endParaRPr kumimoji="1" lang="ja-JP" altLang="en-US" sz="2000" dirty="0"/>
            </a:p>
          </p:txBody>
        </p:sp>
        <p:sp>
          <p:nvSpPr>
            <p:cNvPr id="47" name="テキスト ボックス 46"/>
            <p:cNvSpPr txBox="1"/>
            <p:nvPr/>
          </p:nvSpPr>
          <p:spPr>
            <a:xfrm>
              <a:off x="1946156" y="5324819"/>
              <a:ext cx="825867" cy="400110"/>
            </a:xfrm>
            <a:prstGeom prst="rect">
              <a:avLst/>
            </a:prstGeom>
            <a:noFill/>
          </p:spPr>
          <p:txBody>
            <a:bodyPr wrap="none" rtlCol="0">
              <a:spAutoFit/>
            </a:bodyPr>
            <a:lstStyle/>
            <a:p>
              <a:r>
                <a:rPr kumimoji="1" lang="ja-JP" altLang="en-US" sz="2000" dirty="0" smtClean="0"/>
                <a:t>時刻：</a:t>
              </a:r>
              <a:endParaRPr kumimoji="1" lang="ja-JP" altLang="en-US" sz="2000" dirty="0"/>
            </a:p>
          </p:txBody>
        </p:sp>
      </p:grpSp>
      <p:sp>
        <p:nvSpPr>
          <p:cNvPr id="49" name="テキスト ボックス 48"/>
          <p:cNvSpPr txBox="1"/>
          <p:nvPr/>
        </p:nvSpPr>
        <p:spPr>
          <a:xfrm>
            <a:off x="228245" y="1988599"/>
            <a:ext cx="8349380" cy="978729"/>
          </a:xfrm>
          <a:prstGeom prst="rect">
            <a:avLst/>
          </a:prstGeom>
          <a:noFill/>
        </p:spPr>
        <p:txBody>
          <a:bodyPr wrap="square" rtlCol="0">
            <a:spAutoFit/>
          </a:bodyPr>
          <a:lstStyle/>
          <a:p>
            <a:pPr>
              <a:lnSpc>
                <a:spcPct val="120000"/>
              </a:lnSpc>
              <a:tabLst>
                <a:tab pos="266700" algn="l"/>
              </a:tabLst>
            </a:pPr>
            <a:r>
              <a:rPr kumimoji="1" lang="ja-JP" altLang="en-US" sz="2400" dirty="0" smtClean="0"/>
              <a:t>→ リフティングを利用し，システムを時不変システムに変換し，</a:t>
            </a:r>
            <a:r>
              <a:rPr kumimoji="1" lang="en-US" altLang="ja-JP" sz="2400" dirty="0" smtClean="0"/>
              <a:t>	 </a:t>
            </a:r>
            <a:r>
              <a:rPr kumimoji="1" lang="ja-JP" altLang="en-US" sz="2400" dirty="0" smtClean="0"/>
              <a:t>リアプノフ安定論を適用．</a:t>
            </a:r>
            <a:endParaRPr kumimoji="1" lang="ja-JP" altLang="en-US" sz="2400" dirty="0"/>
          </a:p>
        </p:txBody>
      </p:sp>
      <p:sp>
        <p:nvSpPr>
          <p:cNvPr id="51" name="左中かっこ 50"/>
          <p:cNvSpPr/>
          <p:nvPr/>
        </p:nvSpPr>
        <p:spPr>
          <a:xfrm>
            <a:off x="2049758" y="1080636"/>
            <a:ext cx="104365" cy="788895"/>
          </a:xfrm>
          <a:prstGeom prst="leftBrace">
            <a:avLst>
              <a:gd name="adj1" fmla="val 36764"/>
              <a:gd name="adj2" fmla="val 22222"/>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8" name="スライド番号プレースホルダー 37"/>
          <p:cNvSpPr>
            <a:spLocks noGrp="1"/>
          </p:cNvSpPr>
          <p:nvPr>
            <p:ph type="sldNum" sz="quarter" idx="12"/>
          </p:nvPr>
        </p:nvSpPr>
        <p:spPr/>
        <p:txBody>
          <a:bodyPr/>
          <a:lstStyle/>
          <a:p>
            <a:fld id="{F70A3C22-C9DF-4DB7-9348-79C01CFB5760}" type="slidenum">
              <a:rPr kumimoji="1" lang="ja-JP" altLang="en-US" smtClean="0"/>
              <a:t>9</a:t>
            </a:fld>
            <a:endParaRPr kumimoji="1" lang="ja-JP" altLang="en-US"/>
          </a:p>
        </p:txBody>
      </p:sp>
    </p:spTree>
    <p:extLst>
      <p:ext uri="{BB962C8B-B14F-4D97-AF65-F5344CB8AC3E}">
        <p14:creationId xmlns:p14="http://schemas.microsoft.com/office/powerpoint/2010/main" val="6014854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none" rtlCol="0">
        <a:spAutoFit/>
      </a:bodyPr>
      <a:lstStyle>
        <a:defPPr>
          <a:defRPr sz="3600" b="1" u="sng" dirty="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2206</TotalTime>
  <Words>2385</Words>
  <Application>Microsoft Macintosh PowerPoint</Application>
  <PresentationFormat>画面に合わせる (4:3)</PresentationFormat>
  <Paragraphs>233</Paragraphs>
  <Slides>21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21</vt:i4>
      </vt:variant>
    </vt:vector>
  </HeadingPairs>
  <TitlesOfParts>
    <vt:vector size="27" baseType="lpstr">
      <vt:lpstr>Calibri</vt:lpstr>
      <vt:lpstr>Calibri Light</vt:lpstr>
      <vt:lpstr>Cambria Math</vt:lpstr>
      <vt:lpstr>ＭＳ Ｐゴシック</vt:lpstr>
      <vt:lpstr>Arial</vt:lpstr>
      <vt:lpstr>Office テーマ</vt:lpstr>
      <vt:lpstr>ネットワーク上でのモデルベース制御系の乗法的雑音のもとでの安定性と安定化</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Toriumi</dc:creator>
  <cp:lastModifiedBy>Microsoft Office ユーザー</cp:lastModifiedBy>
  <cp:revision>149</cp:revision>
  <cp:lastPrinted>2017-02-06T11:53:30Z</cp:lastPrinted>
  <dcterms:created xsi:type="dcterms:W3CDTF">2017-02-02T04:05:47Z</dcterms:created>
  <dcterms:modified xsi:type="dcterms:W3CDTF">2017-06-30T23:00:00Z</dcterms:modified>
</cp:coreProperties>
</file>