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1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DC779E5-398D-443E-9789-BDD731F036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69B9B1CF-3E45-4C18-8E0C-A2FBF9C888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8B6ED2B2-E1F7-472E-BA3C-CE1CDC0CF6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4C0566D-B67B-47ED-BEB0-432F3A5D9A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887ED3B-048A-4E46-A0D9-18AFC20714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450811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10BF5D0-5AF0-4B7C-921E-3DF3C58606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39B0953-2A9F-40C6-85A1-3EC9672579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2DE570F-00D4-4EB7-A45D-455977473D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14C81EE-C8E4-4773-BF6D-3E91B7248F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60388E8-23D6-48BF-BDAB-ABDA71FDF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244339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40D333C9-4CE1-4C40-9CD1-F6009799DB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4BB31886-E677-4274-A35E-E1FA768709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E8A12FE-4C8B-4C8C-BF67-DB1C225F5C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AB0B3D7-735B-4D2D-B535-3D68828B29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942043D-4EE9-4BB2-A92D-88D030B4C9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4623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FAB15DF-33E6-44FD-AB35-3CD936764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4F1A644-1889-4AC6-8322-1D639F70868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3BDE08D-CDFD-4BC5-AE08-266F3B3FCE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D51BB3D5-9818-4943-AF4C-69699EE65B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9046881-2622-4A49-B631-06FFBD893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19989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43E79A-D6CE-4B37-9690-4E96AD3957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3A524958-D617-4157-841C-8588BF7AF7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4A921BD5-7243-4153-B003-C1A6C354C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1E32962-6A48-452F-BEF8-AE56E48B84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E2BFA50-C017-4D93-9258-E8EFC88E4D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56435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EAFC83A-C3AC-4361-98C4-52A601A1B3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BA0FD2E1-C345-495E-A6FC-8FCF62454B5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4EA0EFBD-230D-4F26-A54B-9293019499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EC35DD05-CB4F-4230-B57F-6A22095AEF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5C7E3627-7796-4CBA-833B-DA4973FB04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2F72511-EC23-4AF1-B588-6C4B40C41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958504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CFDA95C-1228-4AA1-B640-CF9C0B581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24A94B20-EFC5-4D6D-A59D-0F3D00C038A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1A5A3580-3544-47F9-9AC3-C08A156AC8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9127663A-097C-4FDB-9D49-D264262A6D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164EB94F-6064-4607-BE13-C5B4EA38B7B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BECAF7DB-4B32-412E-B3B2-289CC8577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E8190F7-5C2D-4429-B833-4D8F8CAEB0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F1269376-F23E-4281-828D-AFBE180B38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312682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5A02A53-CC6C-4D89-84ED-086BC0E46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EE8F736E-CC3E-475E-80BD-7F6D5E6A6B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03065426-AB64-4E4F-A5A6-42DF51CBC9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AFFC473A-0B2C-43A6-86F7-CD45EAE66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8458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7F21306-33CC-40BA-9750-985AFABEF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F8582472-BEBD-4CB0-855F-AB009EFC0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D4E56D3B-73C1-4DC8-8410-111EE60798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9316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061C3841-6A5A-48F3-83C1-05575A9D50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E2B5D73-B472-453E-A757-33775ED4EC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BF49B9F1-1A50-4A02-BEDB-DDE054E75DF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FDBB9244-2F0C-492C-A95D-C418CE1563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84AB421-FACF-4163-B3F0-BBE1E6703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4D2E567B-CCCE-46DC-A8D1-06E481FDFE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895140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17EFAEA-108C-4058-9344-80C71E546B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ACC7210D-E179-4A1C-B9F5-46308033BB4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A95C4042-BDF4-40BA-A7D2-D6947DE15F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5EDE2635-C37C-42EE-ACE0-15A0CCE196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2F4E6D39-DC8B-42E1-9360-A15E8A8F1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E1AC564-2180-479F-8671-B70F8A5AB3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4484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E6BCBBC1-1677-4940-B800-100EDE6C87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071C99C1-D1AD-4646-9C2E-7545E46EA6B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6EAA34C-7C31-48BD-8314-F3C980D912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336121-DBD0-406D-AA7F-C8E54E693461}" type="datetimeFigureOut">
              <a:rPr kumimoji="1" lang="ja-JP" altLang="en-US" smtClean="0"/>
              <a:t>2023/12/26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1959912D-A8E0-4E26-A93F-81DAAF9DC4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770F2E78-F0BA-4BB9-B423-3336A3EC609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750BE2-2BA9-4FBF-B834-8E6171846C4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325631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7A0A0C91-8537-4FF7-B49C-5AD573B147C5}"/>
              </a:ext>
            </a:extLst>
          </p:cNvPr>
          <p:cNvSpPr txBox="1"/>
          <p:nvPr/>
        </p:nvSpPr>
        <p:spPr>
          <a:xfrm>
            <a:off x="304800" y="230910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/>
              <a:t>現状と要件定義</a:t>
            </a: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41EBC186-E9F9-4111-91B6-720CA143752B}"/>
              </a:ext>
            </a:extLst>
          </p:cNvPr>
          <p:cNvSpPr txBox="1"/>
          <p:nvPr/>
        </p:nvSpPr>
        <p:spPr>
          <a:xfrm>
            <a:off x="304800" y="754130"/>
            <a:ext cx="101692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現状できていること</a:t>
            </a:r>
            <a:br>
              <a:rPr kumimoji="1" lang="en-US" altLang="ja-JP" b="1" dirty="0"/>
            </a:br>
            <a:br>
              <a:rPr kumimoji="1" lang="en-US" altLang="ja-JP" b="1" dirty="0"/>
            </a:br>
            <a:r>
              <a:rPr kumimoji="1" lang="en-US" altLang="ja-JP" b="1" dirty="0">
                <a:solidFill>
                  <a:srgbClr val="FF0000"/>
                </a:solidFill>
              </a:rPr>
              <a:t>graph.py</a:t>
            </a:r>
            <a:br>
              <a:rPr kumimoji="1" lang="en-US" altLang="ja-JP" b="1" dirty="0"/>
            </a:br>
            <a:br>
              <a:rPr kumimoji="1" lang="en-US" altLang="ja-JP" b="1" dirty="0"/>
            </a:br>
            <a:r>
              <a:rPr kumimoji="1" lang="ja-JP" altLang="en-US" b="1" dirty="0"/>
              <a:t>前段階と次段階の間に矢印をつけている</a:t>
            </a:r>
            <a:endParaRPr kumimoji="1" lang="en-US" altLang="ja-JP" b="1" dirty="0"/>
          </a:p>
          <a:p>
            <a:r>
              <a:rPr lang="ja-JP" altLang="en-US" b="1" dirty="0"/>
              <a:t>ノードそれぞれに</a:t>
            </a:r>
            <a:r>
              <a:rPr lang="en-US" altLang="ja-JP" b="1" dirty="0"/>
              <a:t>html</a:t>
            </a:r>
            <a:r>
              <a:rPr lang="ja-JP" altLang="en-US" b="1" dirty="0"/>
              <a:t>を埋め込んでおり，</a:t>
            </a:r>
            <a:r>
              <a:rPr lang="en-US" altLang="ja-JP" b="1" dirty="0" err="1"/>
              <a:t>userdata</a:t>
            </a:r>
            <a:r>
              <a:rPr lang="en-US" altLang="ja-JP" b="1" dirty="0"/>
              <a:t>/”</a:t>
            </a:r>
            <a:r>
              <a:rPr lang="ja-JP" altLang="en-US" b="1" dirty="0"/>
              <a:t>単元番号</a:t>
            </a:r>
            <a:r>
              <a:rPr lang="en-US" altLang="ja-JP" b="1" dirty="0"/>
              <a:t>”.html</a:t>
            </a:r>
            <a:r>
              <a:rPr lang="ja-JP" altLang="en-US" b="1" dirty="0"/>
              <a:t>に遷移する</a:t>
            </a:r>
            <a:br>
              <a:rPr lang="en-US" altLang="ja-JP" b="1" dirty="0"/>
            </a:br>
            <a:r>
              <a:rPr lang="en-US" altLang="ja-JP" b="1" dirty="0"/>
              <a:t>rikai.csv</a:t>
            </a:r>
            <a:r>
              <a:rPr lang="ja-JP" altLang="en-US" b="1" dirty="0"/>
              <a:t>から理解度を抽出し，色分けをしている</a:t>
            </a:r>
            <a:endParaRPr lang="en-US" altLang="ja-JP" b="1" dirty="0"/>
          </a:p>
          <a:p>
            <a:r>
              <a:rPr lang="ja-JP" altLang="en-US" b="1" dirty="0"/>
              <a:t>ノードを動かせるようにしている</a:t>
            </a:r>
            <a:endParaRPr lang="en-US" altLang="ja-JP" b="1" dirty="0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A63E2F68-18D4-4697-BDCB-693B7DF5D10D}"/>
              </a:ext>
            </a:extLst>
          </p:cNvPr>
          <p:cNvSpPr txBox="1"/>
          <p:nvPr/>
        </p:nvSpPr>
        <p:spPr>
          <a:xfrm>
            <a:off x="304799" y="3297028"/>
            <a:ext cx="11665527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sz="2400" b="1" dirty="0"/>
              <a:t>今後必要なこと</a:t>
            </a:r>
            <a:br>
              <a:rPr kumimoji="1" lang="en-US" altLang="ja-JP" b="1" dirty="0"/>
            </a:br>
            <a:br>
              <a:rPr kumimoji="1" lang="en-US" altLang="ja-JP" b="1" dirty="0"/>
            </a:br>
            <a:r>
              <a:rPr kumimoji="1" lang="en-US" altLang="ja-JP" b="1" dirty="0">
                <a:solidFill>
                  <a:srgbClr val="FF0000"/>
                </a:solidFill>
              </a:rPr>
              <a:t>graph.py</a:t>
            </a:r>
            <a:br>
              <a:rPr kumimoji="1" lang="en-US" altLang="ja-JP" b="1" dirty="0"/>
            </a:br>
            <a:r>
              <a:rPr kumimoji="1" lang="ja-JP" altLang="en-US" b="1" dirty="0"/>
              <a:t>現状できていることを残す</a:t>
            </a:r>
            <a:br>
              <a:rPr lang="en-US" altLang="ja-JP" b="1" dirty="0"/>
            </a:br>
            <a:r>
              <a:rPr lang="en-US" altLang="ja-JP" b="1" dirty="0"/>
              <a:t>rikai.csv</a:t>
            </a:r>
            <a:r>
              <a:rPr lang="ja-JP" altLang="en-US" b="1" dirty="0"/>
              <a:t>から理解度を抽出，違いが分かるように図字</a:t>
            </a:r>
            <a:r>
              <a:rPr lang="en-US" altLang="ja-JP" b="1" dirty="0"/>
              <a:t>(</a:t>
            </a:r>
            <a:r>
              <a:rPr lang="ja-JP" altLang="en-US" b="1" dirty="0"/>
              <a:t>グラフを作った後で実行できる別プログラムにする</a:t>
            </a:r>
            <a:r>
              <a:rPr lang="en-US" altLang="ja-JP" b="1" dirty="0"/>
              <a:t>)</a:t>
            </a:r>
          </a:p>
          <a:p>
            <a:r>
              <a:rPr lang="en-US" altLang="ja-JP" b="1" dirty="0"/>
              <a:t>ori.csv</a:t>
            </a:r>
            <a:r>
              <a:rPr lang="ja-JP" altLang="en-US" b="1" dirty="0"/>
              <a:t>から学年を抽出，違いが分かるように図字</a:t>
            </a:r>
            <a:endParaRPr lang="en-US" altLang="ja-JP" b="1" dirty="0"/>
          </a:p>
          <a:p>
            <a:r>
              <a:rPr lang="en-US" altLang="ja-JP" b="1" dirty="0"/>
              <a:t>schedule.csv</a:t>
            </a:r>
            <a:r>
              <a:rPr lang="ja-JP" altLang="en-US" b="1" dirty="0"/>
              <a:t>からテスト範囲を抽出，違いが分かるように図字</a:t>
            </a:r>
            <a:r>
              <a:rPr lang="en-US" altLang="ja-JP" b="1" dirty="0"/>
              <a:t>(</a:t>
            </a:r>
            <a:r>
              <a:rPr lang="ja-JP" altLang="en-US" b="1" dirty="0"/>
              <a:t>別プログラムにする</a:t>
            </a:r>
            <a:r>
              <a:rPr lang="en-US" altLang="ja-JP" b="1" dirty="0"/>
              <a:t>)</a:t>
            </a:r>
            <a:br>
              <a:rPr lang="en-US" altLang="ja-JP" b="1" dirty="0"/>
            </a:br>
            <a:r>
              <a:rPr lang="en-US" altLang="ja-JP" b="1" dirty="0"/>
              <a:t>float.csv</a:t>
            </a:r>
            <a:r>
              <a:rPr lang="ja-JP" altLang="en-US" b="1" dirty="0"/>
              <a:t>から</a:t>
            </a:r>
            <a:r>
              <a:rPr lang="en-US" altLang="ja-JP" b="1" dirty="0" err="1"/>
              <a:t>floattime</a:t>
            </a:r>
            <a:r>
              <a:rPr lang="ja-JP" altLang="en-US" b="1" dirty="0" err="1"/>
              <a:t>を抽</a:t>
            </a:r>
            <a:r>
              <a:rPr lang="ja-JP" altLang="en-US" b="1" dirty="0"/>
              <a:t>出，違いが分かるように図字</a:t>
            </a:r>
            <a:r>
              <a:rPr lang="en-US" altLang="ja-JP" b="1" dirty="0"/>
              <a:t>(</a:t>
            </a:r>
            <a:r>
              <a:rPr lang="ja-JP" altLang="en-US" b="1" dirty="0"/>
              <a:t>別プログラムにする</a:t>
            </a:r>
            <a:r>
              <a:rPr lang="en-US" altLang="ja-JP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2787384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CC98A060-7D8C-4E0C-BEF4-9F01B85BB4E6}"/>
              </a:ext>
            </a:extLst>
          </p:cNvPr>
          <p:cNvSpPr txBox="1"/>
          <p:nvPr/>
        </p:nvSpPr>
        <p:spPr>
          <a:xfrm>
            <a:off x="304800" y="23091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/>
              <a:t>実装例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E3D2B22-2996-46EA-8F1D-A436109F28B5}"/>
              </a:ext>
            </a:extLst>
          </p:cNvPr>
          <p:cNvSpPr txBox="1"/>
          <p:nvPr/>
        </p:nvSpPr>
        <p:spPr>
          <a:xfrm>
            <a:off x="304800" y="754130"/>
            <a:ext cx="10169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/>
              <a:t>例１：ノードの</a:t>
            </a:r>
            <a:endParaRPr lang="en-US" altLang="ja-JP" b="1" dirty="0"/>
          </a:p>
          <a:p>
            <a:r>
              <a:rPr lang="en-US" altLang="ja-JP" b="1" dirty="0"/>
              <a:t>	</a:t>
            </a:r>
            <a:r>
              <a:rPr lang="ja-JP" altLang="en-US" b="1" dirty="0"/>
              <a:t>初期配置エリアによって要素を分割</a:t>
            </a:r>
            <a:br>
              <a:rPr lang="en-US" altLang="ja-JP" b="1" dirty="0"/>
            </a:br>
            <a:r>
              <a:rPr lang="en-US" altLang="ja-JP" b="1" dirty="0"/>
              <a:t>	</a:t>
            </a:r>
            <a:r>
              <a:rPr lang="ja-JP" altLang="en-US" b="1" dirty="0"/>
              <a:t>（可能かどうかわからない）</a:t>
            </a:r>
            <a:endParaRPr lang="en-US" altLang="ja-JP" b="1" dirty="0"/>
          </a:p>
        </p:txBody>
      </p:sp>
      <p:graphicFrame>
        <p:nvGraphicFramePr>
          <p:cNvPr id="4" name="表 3">
            <a:extLst>
              <a:ext uri="{FF2B5EF4-FFF2-40B4-BE49-F238E27FC236}">
                <a16:creationId xmlns:a16="http://schemas.microsoft.com/office/drawing/2014/main" id="{498F43DE-17B6-40E5-9614-292A16B345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692854"/>
              </p:ext>
            </p:extLst>
          </p:nvPr>
        </p:nvGraphicFramePr>
        <p:xfrm>
          <a:off x="5160817" y="732405"/>
          <a:ext cx="5424054" cy="14441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8018">
                  <a:extLst>
                    <a:ext uri="{9D8B030D-6E8A-4147-A177-3AD203B41FA5}">
                      <a16:colId xmlns:a16="http://schemas.microsoft.com/office/drawing/2014/main" val="1479870349"/>
                    </a:ext>
                  </a:extLst>
                </a:gridCol>
                <a:gridCol w="1808018">
                  <a:extLst>
                    <a:ext uri="{9D8B030D-6E8A-4147-A177-3AD203B41FA5}">
                      <a16:colId xmlns:a16="http://schemas.microsoft.com/office/drawing/2014/main" val="4252976285"/>
                    </a:ext>
                  </a:extLst>
                </a:gridCol>
                <a:gridCol w="1808018">
                  <a:extLst>
                    <a:ext uri="{9D8B030D-6E8A-4147-A177-3AD203B41FA5}">
                      <a16:colId xmlns:a16="http://schemas.microsoft.com/office/drawing/2014/main" val="1492544979"/>
                    </a:ext>
                  </a:extLst>
                </a:gridCol>
              </a:tblGrid>
              <a:tr h="1444125"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要素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要素</a:t>
                      </a:r>
                      <a:r>
                        <a:rPr kumimoji="1" lang="en-US" altLang="ja-JP" dirty="0">
                          <a:solidFill>
                            <a:schemeClr val="tx1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solidFill>
                            <a:schemeClr val="tx1"/>
                          </a:solidFill>
                        </a:rPr>
                        <a:t>要素３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1245463"/>
                  </a:ext>
                </a:extLst>
              </a:tr>
            </a:tbl>
          </a:graphicData>
        </a:graphic>
      </p:graphicFrame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6DD5F741-EAAA-485B-9C5B-028281E8C56C}"/>
              </a:ext>
            </a:extLst>
          </p:cNvPr>
          <p:cNvSpPr txBox="1"/>
          <p:nvPr/>
        </p:nvSpPr>
        <p:spPr>
          <a:xfrm>
            <a:off x="304800" y="2515084"/>
            <a:ext cx="1016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/>
              <a:t>例</a:t>
            </a:r>
            <a:r>
              <a:rPr lang="en-US" altLang="ja-JP" b="1" dirty="0"/>
              <a:t>2</a:t>
            </a:r>
            <a:r>
              <a:rPr lang="ja-JP" altLang="en-US" b="1" dirty="0"/>
              <a:t>：ノードの形で要素を分割</a:t>
            </a:r>
            <a:endParaRPr lang="en-US" altLang="ja-JP" b="1" dirty="0"/>
          </a:p>
        </p:txBody>
      </p:sp>
      <p:sp>
        <p:nvSpPr>
          <p:cNvPr id="6" name="二等辺三角形 5">
            <a:extLst>
              <a:ext uri="{FF2B5EF4-FFF2-40B4-BE49-F238E27FC236}">
                <a16:creationId xmlns:a16="http://schemas.microsoft.com/office/drawing/2014/main" id="{A26C6ABD-2C6A-4FCA-B2CA-E8156B0A5F5E}"/>
              </a:ext>
            </a:extLst>
          </p:cNvPr>
          <p:cNvSpPr/>
          <p:nvPr/>
        </p:nvSpPr>
        <p:spPr>
          <a:xfrm>
            <a:off x="5160818" y="2443018"/>
            <a:ext cx="1590964" cy="1279237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要素１</a:t>
            </a:r>
          </a:p>
        </p:txBody>
      </p:sp>
      <p:sp>
        <p:nvSpPr>
          <p:cNvPr id="7" name="ひし形 6">
            <a:extLst>
              <a:ext uri="{FF2B5EF4-FFF2-40B4-BE49-F238E27FC236}">
                <a16:creationId xmlns:a16="http://schemas.microsoft.com/office/drawing/2014/main" id="{638BF8BA-4D41-47A4-B191-1817F1A4591D}"/>
              </a:ext>
            </a:extLst>
          </p:cNvPr>
          <p:cNvSpPr/>
          <p:nvPr/>
        </p:nvSpPr>
        <p:spPr>
          <a:xfrm>
            <a:off x="7041571" y="2461492"/>
            <a:ext cx="1662546" cy="151209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要素２</a:t>
            </a:r>
          </a:p>
        </p:txBody>
      </p:sp>
      <p:sp>
        <p:nvSpPr>
          <p:cNvPr id="8" name="星: 5 pt 7">
            <a:extLst>
              <a:ext uri="{FF2B5EF4-FFF2-40B4-BE49-F238E27FC236}">
                <a16:creationId xmlns:a16="http://schemas.microsoft.com/office/drawing/2014/main" id="{7D6495FD-2F7B-424A-A41F-86CBE739CEA7}"/>
              </a:ext>
            </a:extLst>
          </p:cNvPr>
          <p:cNvSpPr/>
          <p:nvPr/>
        </p:nvSpPr>
        <p:spPr>
          <a:xfrm>
            <a:off x="8922326" y="2461492"/>
            <a:ext cx="1764145" cy="144412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/>
              <a:t>要素３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B866E399-6494-4D81-AAAA-D7C1A9495ECD}"/>
              </a:ext>
            </a:extLst>
          </p:cNvPr>
          <p:cNvSpPr txBox="1"/>
          <p:nvPr/>
        </p:nvSpPr>
        <p:spPr>
          <a:xfrm>
            <a:off x="304800" y="4238478"/>
            <a:ext cx="101692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/>
              <a:t>例</a:t>
            </a:r>
            <a:r>
              <a:rPr lang="en-US" altLang="ja-JP" b="1" dirty="0"/>
              <a:t>3</a:t>
            </a:r>
            <a:r>
              <a:rPr lang="ja-JP" altLang="en-US" b="1" dirty="0"/>
              <a:t>：二重円によって要素を分割</a:t>
            </a:r>
            <a:br>
              <a:rPr lang="en-US" altLang="ja-JP" b="1" dirty="0"/>
            </a:br>
            <a:r>
              <a:rPr lang="en-US" altLang="ja-JP" b="1" dirty="0"/>
              <a:t>	</a:t>
            </a:r>
            <a:r>
              <a:rPr lang="ja-JP" altLang="en-US" b="1" dirty="0"/>
              <a:t>一度に</a:t>
            </a:r>
            <a:r>
              <a:rPr lang="en-US" altLang="ja-JP" b="1" dirty="0"/>
              <a:t>2</a:t>
            </a:r>
            <a:r>
              <a:rPr lang="ja-JP" altLang="en-US" b="1" dirty="0" err="1"/>
              <a:t>つの</a:t>
            </a:r>
            <a:r>
              <a:rPr lang="ja-JP" altLang="en-US" b="1" dirty="0"/>
              <a:t>要素を表示できる</a:t>
            </a:r>
            <a:endParaRPr lang="en-US" altLang="ja-JP" b="1" dirty="0"/>
          </a:p>
        </p:txBody>
      </p:sp>
      <p:sp>
        <p:nvSpPr>
          <p:cNvPr id="11" name="フローチャート: 結合子 10">
            <a:extLst>
              <a:ext uri="{FF2B5EF4-FFF2-40B4-BE49-F238E27FC236}">
                <a16:creationId xmlns:a16="http://schemas.microsoft.com/office/drawing/2014/main" id="{B8847D58-354F-467A-942F-79356AC6BB73}"/>
              </a:ext>
            </a:extLst>
          </p:cNvPr>
          <p:cNvSpPr/>
          <p:nvPr/>
        </p:nvSpPr>
        <p:spPr>
          <a:xfrm>
            <a:off x="5258954" y="4401525"/>
            <a:ext cx="1394691" cy="1349583"/>
          </a:xfrm>
          <a:prstGeom prst="flowChartConnector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12" name="フローチャート: 結合子 11">
            <a:extLst>
              <a:ext uri="{FF2B5EF4-FFF2-40B4-BE49-F238E27FC236}">
                <a16:creationId xmlns:a16="http://schemas.microsoft.com/office/drawing/2014/main" id="{B887957D-DAF8-40F3-8AF2-BFA7154142B4}"/>
              </a:ext>
            </a:extLst>
          </p:cNvPr>
          <p:cNvSpPr/>
          <p:nvPr/>
        </p:nvSpPr>
        <p:spPr>
          <a:xfrm>
            <a:off x="7185890" y="4409412"/>
            <a:ext cx="1394691" cy="1349583"/>
          </a:xfrm>
          <a:prstGeom prst="flowChartConnector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フローチャート: 結合子 12">
            <a:extLst>
              <a:ext uri="{FF2B5EF4-FFF2-40B4-BE49-F238E27FC236}">
                <a16:creationId xmlns:a16="http://schemas.microsoft.com/office/drawing/2014/main" id="{26BA9821-97F6-4CEC-89E1-A8092A2E07DD}"/>
              </a:ext>
            </a:extLst>
          </p:cNvPr>
          <p:cNvSpPr/>
          <p:nvPr/>
        </p:nvSpPr>
        <p:spPr>
          <a:xfrm>
            <a:off x="9107052" y="4409411"/>
            <a:ext cx="1394691" cy="1349583"/>
          </a:xfrm>
          <a:prstGeom prst="flowChartConnector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ローチャート: 結合子 13">
            <a:extLst>
              <a:ext uri="{FF2B5EF4-FFF2-40B4-BE49-F238E27FC236}">
                <a16:creationId xmlns:a16="http://schemas.microsoft.com/office/drawing/2014/main" id="{318CE33C-6C4C-41E6-8961-C37807F7A890}"/>
              </a:ext>
            </a:extLst>
          </p:cNvPr>
          <p:cNvSpPr/>
          <p:nvPr/>
        </p:nvSpPr>
        <p:spPr>
          <a:xfrm>
            <a:off x="5553651" y="4653997"/>
            <a:ext cx="810203" cy="844639"/>
          </a:xfrm>
          <a:prstGeom prst="flowChartConnector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ローチャート: 結合子 14">
            <a:extLst>
              <a:ext uri="{FF2B5EF4-FFF2-40B4-BE49-F238E27FC236}">
                <a16:creationId xmlns:a16="http://schemas.microsoft.com/office/drawing/2014/main" id="{6912B2E4-17D4-4575-975C-0C7B4B1CC344}"/>
              </a:ext>
            </a:extLst>
          </p:cNvPr>
          <p:cNvSpPr/>
          <p:nvPr/>
        </p:nvSpPr>
        <p:spPr>
          <a:xfrm>
            <a:off x="7467742" y="4661882"/>
            <a:ext cx="810203" cy="844639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フローチャート: 結合子 15">
            <a:extLst>
              <a:ext uri="{FF2B5EF4-FFF2-40B4-BE49-F238E27FC236}">
                <a16:creationId xmlns:a16="http://schemas.microsoft.com/office/drawing/2014/main" id="{9E13502A-1FFE-4BE4-A64F-AADBED79F68C}"/>
              </a:ext>
            </a:extLst>
          </p:cNvPr>
          <p:cNvSpPr/>
          <p:nvPr/>
        </p:nvSpPr>
        <p:spPr>
          <a:xfrm>
            <a:off x="9399295" y="4689284"/>
            <a:ext cx="810203" cy="844639"/>
          </a:xfrm>
          <a:prstGeom prst="flowChartConnector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116660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フリーフォーム: 図形 8">
            <a:extLst>
              <a:ext uri="{FF2B5EF4-FFF2-40B4-BE49-F238E27FC236}">
                <a16:creationId xmlns:a16="http://schemas.microsoft.com/office/drawing/2014/main" id="{EA40EB57-6A0B-4193-9FA9-411A178B5BD4}"/>
              </a:ext>
            </a:extLst>
          </p:cNvPr>
          <p:cNvSpPr/>
          <p:nvPr/>
        </p:nvSpPr>
        <p:spPr>
          <a:xfrm>
            <a:off x="2750754" y="2809110"/>
            <a:ext cx="2318327" cy="2337680"/>
          </a:xfrm>
          <a:custGeom>
            <a:avLst/>
            <a:gdLst>
              <a:gd name="connsiteX0" fmla="*/ 868218 w 2318327"/>
              <a:gd name="connsiteY0" fmla="*/ 0 h 2604681"/>
              <a:gd name="connsiteX1" fmla="*/ 868218 w 2318327"/>
              <a:gd name="connsiteY1" fmla="*/ 0 h 2604681"/>
              <a:gd name="connsiteX2" fmla="*/ 646546 w 2318327"/>
              <a:gd name="connsiteY2" fmla="*/ 18473 h 2604681"/>
              <a:gd name="connsiteX3" fmla="*/ 489527 w 2318327"/>
              <a:gd name="connsiteY3" fmla="*/ 55418 h 2604681"/>
              <a:gd name="connsiteX4" fmla="*/ 415637 w 2318327"/>
              <a:gd name="connsiteY4" fmla="*/ 92364 h 2604681"/>
              <a:gd name="connsiteX5" fmla="*/ 360218 w 2318327"/>
              <a:gd name="connsiteY5" fmla="*/ 129309 h 2604681"/>
              <a:gd name="connsiteX6" fmla="*/ 341746 w 2318327"/>
              <a:gd name="connsiteY6" fmla="*/ 157018 h 2604681"/>
              <a:gd name="connsiteX7" fmla="*/ 314037 w 2318327"/>
              <a:gd name="connsiteY7" fmla="*/ 175491 h 2604681"/>
              <a:gd name="connsiteX8" fmla="*/ 304800 w 2318327"/>
              <a:gd name="connsiteY8" fmla="*/ 212437 h 2604681"/>
              <a:gd name="connsiteX9" fmla="*/ 286327 w 2318327"/>
              <a:gd name="connsiteY9" fmla="*/ 258618 h 2604681"/>
              <a:gd name="connsiteX10" fmla="*/ 258618 w 2318327"/>
              <a:gd name="connsiteY10" fmla="*/ 286327 h 2604681"/>
              <a:gd name="connsiteX11" fmla="*/ 221673 w 2318327"/>
              <a:gd name="connsiteY11" fmla="*/ 341746 h 2604681"/>
              <a:gd name="connsiteX12" fmla="*/ 157018 w 2318327"/>
              <a:gd name="connsiteY12" fmla="*/ 461818 h 2604681"/>
              <a:gd name="connsiteX13" fmla="*/ 147782 w 2318327"/>
              <a:gd name="connsiteY13" fmla="*/ 498764 h 2604681"/>
              <a:gd name="connsiteX14" fmla="*/ 129309 w 2318327"/>
              <a:gd name="connsiteY14" fmla="*/ 535709 h 2604681"/>
              <a:gd name="connsiteX15" fmla="*/ 83127 w 2318327"/>
              <a:gd name="connsiteY15" fmla="*/ 720437 h 2604681"/>
              <a:gd name="connsiteX16" fmla="*/ 73891 w 2318327"/>
              <a:gd name="connsiteY16" fmla="*/ 766618 h 2604681"/>
              <a:gd name="connsiteX17" fmla="*/ 64655 w 2318327"/>
              <a:gd name="connsiteY17" fmla="*/ 831273 h 2604681"/>
              <a:gd name="connsiteX18" fmla="*/ 55418 w 2318327"/>
              <a:gd name="connsiteY18" fmla="*/ 858982 h 2604681"/>
              <a:gd name="connsiteX19" fmla="*/ 46182 w 2318327"/>
              <a:gd name="connsiteY19" fmla="*/ 895927 h 2604681"/>
              <a:gd name="connsiteX20" fmla="*/ 36946 w 2318327"/>
              <a:gd name="connsiteY20" fmla="*/ 923637 h 2604681"/>
              <a:gd name="connsiteX21" fmla="*/ 18473 w 2318327"/>
              <a:gd name="connsiteY21" fmla="*/ 988291 h 2604681"/>
              <a:gd name="connsiteX22" fmla="*/ 9237 w 2318327"/>
              <a:gd name="connsiteY22" fmla="*/ 1080655 h 2604681"/>
              <a:gd name="connsiteX23" fmla="*/ 0 w 2318327"/>
              <a:gd name="connsiteY23" fmla="*/ 1145309 h 2604681"/>
              <a:gd name="connsiteX24" fmla="*/ 9237 w 2318327"/>
              <a:gd name="connsiteY24" fmla="*/ 1413164 h 2604681"/>
              <a:gd name="connsiteX25" fmla="*/ 46182 w 2318327"/>
              <a:gd name="connsiteY25" fmla="*/ 1560946 h 2604681"/>
              <a:gd name="connsiteX26" fmla="*/ 64655 w 2318327"/>
              <a:gd name="connsiteY26" fmla="*/ 1607127 h 2604681"/>
              <a:gd name="connsiteX27" fmla="*/ 73891 w 2318327"/>
              <a:gd name="connsiteY27" fmla="*/ 1653309 h 2604681"/>
              <a:gd name="connsiteX28" fmla="*/ 83127 w 2318327"/>
              <a:gd name="connsiteY28" fmla="*/ 1708727 h 2604681"/>
              <a:gd name="connsiteX29" fmla="*/ 101600 w 2318327"/>
              <a:gd name="connsiteY29" fmla="*/ 1754909 h 2604681"/>
              <a:gd name="connsiteX30" fmla="*/ 120073 w 2318327"/>
              <a:gd name="connsiteY30" fmla="*/ 1838037 h 2604681"/>
              <a:gd name="connsiteX31" fmla="*/ 129309 w 2318327"/>
              <a:gd name="connsiteY31" fmla="*/ 1874982 h 2604681"/>
              <a:gd name="connsiteX32" fmla="*/ 166255 w 2318327"/>
              <a:gd name="connsiteY32" fmla="*/ 1948873 h 2604681"/>
              <a:gd name="connsiteX33" fmla="*/ 193964 w 2318327"/>
              <a:gd name="connsiteY33" fmla="*/ 2013527 h 2604681"/>
              <a:gd name="connsiteX34" fmla="*/ 212437 w 2318327"/>
              <a:gd name="connsiteY34" fmla="*/ 2041237 h 2604681"/>
              <a:gd name="connsiteX35" fmla="*/ 277091 w 2318327"/>
              <a:gd name="connsiteY35" fmla="*/ 2142837 h 2604681"/>
              <a:gd name="connsiteX36" fmla="*/ 332509 w 2318327"/>
              <a:gd name="connsiteY36" fmla="*/ 2216727 h 2604681"/>
              <a:gd name="connsiteX37" fmla="*/ 350982 w 2318327"/>
              <a:gd name="connsiteY37" fmla="*/ 2244437 h 2604681"/>
              <a:gd name="connsiteX38" fmla="*/ 397164 w 2318327"/>
              <a:gd name="connsiteY38" fmla="*/ 2281382 h 2604681"/>
              <a:gd name="connsiteX39" fmla="*/ 443346 w 2318327"/>
              <a:gd name="connsiteY39" fmla="*/ 2336800 h 2604681"/>
              <a:gd name="connsiteX40" fmla="*/ 461818 w 2318327"/>
              <a:gd name="connsiteY40" fmla="*/ 2364509 h 2604681"/>
              <a:gd name="connsiteX41" fmla="*/ 517237 w 2318327"/>
              <a:gd name="connsiteY41" fmla="*/ 2401455 h 2604681"/>
              <a:gd name="connsiteX42" fmla="*/ 563418 w 2318327"/>
              <a:gd name="connsiteY42" fmla="*/ 2438400 h 2604681"/>
              <a:gd name="connsiteX43" fmla="*/ 665018 w 2318327"/>
              <a:gd name="connsiteY43" fmla="*/ 2484582 h 2604681"/>
              <a:gd name="connsiteX44" fmla="*/ 748146 w 2318327"/>
              <a:gd name="connsiteY44" fmla="*/ 2521527 h 2604681"/>
              <a:gd name="connsiteX45" fmla="*/ 803564 w 2318327"/>
              <a:gd name="connsiteY45" fmla="*/ 2540000 h 2604681"/>
              <a:gd name="connsiteX46" fmla="*/ 858982 w 2318327"/>
              <a:gd name="connsiteY46" fmla="*/ 2549237 h 2604681"/>
              <a:gd name="connsiteX47" fmla="*/ 895927 w 2318327"/>
              <a:gd name="connsiteY47" fmla="*/ 2558473 h 2604681"/>
              <a:gd name="connsiteX48" fmla="*/ 951346 w 2318327"/>
              <a:gd name="connsiteY48" fmla="*/ 2567709 h 2604681"/>
              <a:gd name="connsiteX49" fmla="*/ 997527 w 2318327"/>
              <a:gd name="connsiteY49" fmla="*/ 2576946 h 2604681"/>
              <a:gd name="connsiteX50" fmla="*/ 1265382 w 2318327"/>
              <a:gd name="connsiteY50" fmla="*/ 2586182 h 2604681"/>
              <a:gd name="connsiteX51" fmla="*/ 1413164 w 2318327"/>
              <a:gd name="connsiteY51" fmla="*/ 2595418 h 2604681"/>
              <a:gd name="connsiteX52" fmla="*/ 1477818 w 2318327"/>
              <a:gd name="connsiteY52" fmla="*/ 2604655 h 2604681"/>
              <a:gd name="connsiteX53" fmla="*/ 1856509 w 2318327"/>
              <a:gd name="connsiteY53" fmla="*/ 2576946 h 2604681"/>
              <a:gd name="connsiteX54" fmla="*/ 1902691 w 2318327"/>
              <a:gd name="connsiteY54" fmla="*/ 2540000 h 2604681"/>
              <a:gd name="connsiteX55" fmla="*/ 1958109 w 2318327"/>
              <a:gd name="connsiteY55" fmla="*/ 2503055 h 2604681"/>
              <a:gd name="connsiteX56" fmla="*/ 1976582 w 2318327"/>
              <a:gd name="connsiteY56" fmla="*/ 2475346 h 2604681"/>
              <a:gd name="connsiteX57" fmla="*/ 2004291 w 2318327"/>
              <a:gd name="connsiteY57" fmla="*/ 2438400 h 2604681"/>
              <a:gd name="connsiteX58" fmla="*/ 2022764 w 2318327"/>
              <a:gd name="connsiteY58" fmla="*/ 2346037 h 2604681"/>
              <a:gd name="connsiteX59" fmla="*/ 2041237 w 2318327"/>
              <a:gd name="connsiteY59" fmla="*/ 2318327 h 2604681"/>
              <a:gd name="connsiteX60" fmla="*/ 2059709 w 2318327"/>
              <a:gd name="connsiteY60" fmla="*/ 2272146 h 2604681"/>
              <a:gd name="connsiteX61" fmla="*/ 2078182 w 2318327"/>
              <a:gd name="connsiteY61" fmla="*/ 2235200 h 2604681"/>
              <a:gd name="connsiteX62" fmla="*/ 2087418 w 2318327"/>
              <a:gd name="connsiteY62" fmla="*/ 2207491 h 2604681"/>
              <a:gd name="connsiteX63" fmla="*/ 2133600 w 2318327"/>
              <a:gd name="connsiteY63" fmla="*/ 2115127 h 2604681"/>
              <a:gd name="connsiteX64" fmla="*/ 2161309 w 2318327"/>
              <a:gd name="connsiteY64" fmla="*/ 2032000 h 2604681"/>
              <a:gd name="connsiteX65" fmla="*/ 2170546 w 2318327"/>
              <a:gd name="connsiteY65" fmla="*/ 1995055 h 2604681"/>
              <a:gd name="connsiteX66" fmla="*/ 2189018 w 2318327"/>
              <a:gd name="connsiteY66" fmla="*/ 1948873 h 2604681"/>
              <a:gd name="connsiteX67" fmla="*/ 2207491 w 2318327"/>
              <a:gd name="connsiteY67" fmla="*/ 1893455 h 2604681"/>
              <a:gd name="connsiteX68" fmla="*/ 2225964 w 2318327"/>
              <a:gd name="connsiteY68" fmla="*/ 1736437 h 2604681"/>
              <a:gd name="connsiteX69" fmla="*/ 2244437 w 2318327"/>
              <a:gd name="connsiteY69" fmla="*/ 1699491 h 2604681"/>
              <a:gd name="connsiteX70" fmla="*/ 2253673 w 2318327"/>
              <a:gd name="connsiteY70" fmla="*/ 1662546 h 2604681"/>
              <a:gd name="connsiteX71" fmla="*/ 2262909 w 2318327"/>
              <a:gd name="connsiteY71" fmla="*/ 1634837 h 2604681"/>
              <a:gd name="connsiteX72" fmla="*/ 2281382 w 2318327"/>
              <a:gd name="connsiteY72" fmla="*/ 1533237 h 2604681"/>
              <a:gd name="connsiteX73" fmla="*/ 2290618 w 2318327"/>
              <a:gd name="connsiteY73" fmla="*/ 1459346 h 2604681"/>
              <a:gd name="connsiteX74" fmla="*/ 2309091 w 2318327"/>
              <a:gd name="connsiteY74" fmla="*/ 1413164 h 2604681"/>
              <a:gd name="connsiteX75" fmla="*/ 2318327 w 2318327"/>
              <a:gd name="connsiteY75" fmla="*/ 1376218 h 2604681"/>
              <a:gd name="connsiteX76" fmla="*/ 2309091 w 2318327"/>
              <a:gd name="connsiteY76" fmla="*/ 1209964 h 2604681"/>
              <a:gd name="connsiteX77" fmla="*/ 2299855 w 2318327"/>
              <a:gd name="connsiteY77" fmla="*/ 1173018 h 2604681"/>
              <a:gd name="connsiteX78" fmla="*/ 2272146 w 2318327"/>
              <a:gd name="connsiteY78" fmla="*/ 1136073 h 2604681"/>
              <a:gd name="connsiteX79" fmla="*/ 2216727 w 2318327"/>
              <a:gd name="connsiteY79" fmla="*/ 1089891 h 2604681"/>
              <a:gd name="connsiteX80" fmla="*/ 2152073 w 2318327"/>
              <a:gd name="connsiteY80" fmla="*/ 1025237 h 2604681"/>
              <a:gd name="connsiteX81" fmla="*/ 2087418 w 2318327"/>
              <a:gd name="connsiteY81" fmla="*/ 969818 h 2604681"/>
              <a:gd name="connsiteX82" fmla="*/ 2041237 w 2318327"/>
              <a:gd name="connsiteY82" fmla="*/ 932873 h 2604681"/>
              <a:gd name="connsiteX83" fmla="*/ 1995055 w 2318327"/>
              <a:gd name="connsiteY83" fmla="*/ 905164 h 2604681"/>
              <a:gd name="connsiteX84" fmla="*/ 1921164 w 2318327"/>
              <a:gd name="connsiteY84" fmla="*/ 877455 h 2604681"/>
              <a:gd name="connsiteX85" fmla="*/ 1865746 w 2318327"/>
              <a:gd name="connsiteY85" fmla="*/ 840509 h 2604681"/>
              <a:gd name="connsiteX86" fmla="*/ 1791855 w 2318327"/>
              <a:gd name="connsiteY86" fmla="*/ 785091 h 2604681"/>
              <a:gd name="connsiteX87" fmla="*/ 1773382 w 2318327"/>
              <a:gd name="connsiteY87" fmla="*/ 748146 h 2604681"/>
              <a:gd name="connsiteX88" fmla="*/ 1754909 w 2318327"/>
              <a:gd name="connsiteY88" fmla="*/ 720437 h 2604681"/>
              <a:gd name="connsiteX89" fmla="*/ 1736437 w 2318327"/>
              <a:gd name="connsiteY89" fmla="*/ 665018 h 2604681"/>
              <a:gd name="connsiteX90" fmla="*/ 1662546 w 2318327"/>
              <a:gd name="connsiteY90" fmla="*/ 637309 h 2604681"/>
              <a:gd name="connsiteX91" fmla="*/ 1616364 w 2318327"/>
              <a:gd name="connsiteY91" fmla="*/ 609600 h 2604681"/>
              <a:gd name="connsiteX92" fmla="*/ 1570182 w 2318327"/>
              <a:gd name="connsiteY92" fmla="*/ 572655 h 2604681"/>
              <a:gd name="connsiteX93" fmla="*/ 1542473 w 2318327"/>
              <a:gd name="connsiteY93" fmla="*/ 554182 h 2604681"/>
              <a:gd name="connsiteX94" fmla="*/ 1524000 w 2318327"/>
              <a:gd name="connsiteY94" fmla="*/ 517237 h 2604681"/>
              <a:gd name="connsiteX95" fmla="*/ 1496291 w 2318327"/>
              <a:gd name="connsiteY95" fmla="*/ 498764 h 2604681"/>
              <a:gd name="connsiteX96" fmla="*/ 1468582 w 2318327"/>
              <a:gd name="connsiteY96" fmla="*/ 424873 h 2604681"/>
              <a:gd name="connsiteX97" fmla="*/ 1459346 w 2318327"/>
              <a:gd name="connsiteY97" fmla="*/ 323273 h 2604681"/>
              <a:gd name="connsiteX98" fmla="*/ 1450109 w 2318327"/>
              <a:gd name="connsiteY98" fmla="*/ 83127 h 2604681"/>
              <a:gd name="connsiteX99" fmla="*/ 1422400 w 2318327"/>
              <a:gd name="connsiteY99" fmla="*/ 64655 h 2604681"/>
              <a:gd name="connsiteX100" fmla="*/ 1357746 w 2318327"/>
              <a:gd name="connsiteY100" fmla="*/ 55418 h 2604681"/>
              <a:gd name="connsiteX101" fmla="*/ 914400 w 2318327"/>
              <a:gd name="connsiteY101" fmla="*/ 46182 h 2604681"/>
              <a:gd name="connsiteX102" fmla="*/ 895927 w 2318327"/>
              <a:gd name="connsiteY102" fmla="*/ 18473 h 2604681"/>
              <a:gd name="connsiteX103" fmla="*/ 868218 w 2318327"/>
              <a:gd name="connsiteY103" fmla="*/ 0 h 260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2318327" h="2604681">
                <a:moveTo>
                  <a:pt x="868218" y="0"/>
                </a:moveTo>
                <a:lnTo>
                  <a:pt x="868218" y="0"/>
                </a:lnTo>
                <a:cubicBezTo>
                  <a:pt x="864139" y="291"/>
                  <a:pt x="670142" y="12921"/>
                  <a:pt x="646546" y="18473"/>
                </a:cubicBezTo>
                <a:cubicBezTo>
                  <a:pt x="420462" y="71669"/>
                  <a:pt x="780717" y="26300"/>
                  <a:pt x="489527" y="55418"/>
                </a:cubicBezTo>
                <a:cubicBezTo>
                  <a:pt x="464897" y="67733"/>
                  <a:pt x="438550" y="77089"/>
                  <a:pt x="415637" y="92364"/>
                </a:cubicBezTo>
                <a:lnTo>
                  <a:pt x="360218" y="129309"/>
                </a:lnTo>
                <a:cubicBezTo>
                  <a:pt x="354061" y="138545"/>
                  <a:pt x="349595" y="149169"/>
                  <a:pt x="341746" y="157018"/>
                </a:cubicBezTo>
                <a:cubicBezTo>
                  <a:pt x="333897" y="164868"/>
                  <a:pt x="320195" y="166255"/>
                  <a:pt x="314037" y="175491"/>
                </a:cubicBezTo>
                <a:cubicBezTo>
                  <a:pt x="306995" y="186053"/>
                  <a:pt x="308814" y="200394"/>
                  <a:pt x="304800" y="212437"/>
                </a:cubicBezTo>
                <a:cubicBezTo>
                  <a:pt x="299557" y="228166"/>
                  <a:pt x="295114" y="244559"/>
                  <a:pt x="286327" y="258618"/>
                </a:cubicBezTo>
                <a:cubicBezTo>
                  <a:pt x="279404" y="269695"/>
                  <a:pt x="266637" y="276016"/>
                  <a:pt x="258618" y="286327"/>
                </a:cubicBezTo>
                <a:cubicBezTo>
                  <a:pt x="244988" y="303852"/>
                  <a:pt x="231602" y="321888"/>
                  <a:pt x="221673" y="341746"/>
                </a:cubicBezTo>
                <a:cubicBezTo>
                  <a:pt x="176699" y="431694"/>
                  <a:pt x="198895" y="392024"/>
                  <a:pt x="157018" y="461818"/>
                </a:cubicBezTo>
                <a:cubicBezTo>
                  <a:pt x="153939" y="474133"/>
                  <a:pt x="152239" y="486878"/>
                  <a:pt x="147782" y="498764"/>
                </a:cubicBezTo>
                <a:cubicBezTo>
                  <a:pt x="142948" y="511656"/>
                  <a:pt x="132813" y="522394"/>
                  <a:pt x="129309" y="535709"/>
                </a:cubicBezTo>
                <a:cubicBezTo>
                  <a:pt x="69769" y="761962"/>
                  <a:pt x="129153" y="605374"/>
                  <a:pt x="83127" y="720437"/>
                </a:cubicBezTo>
                <a:cubicBezTo>
                  <a:pt x="80048" y="735831"/>
                  <a:pt x="76472" y="751133"/>
                  <a:pt x="73891" y="766618"/>
                </a:cubicBezTo>
                <a:cubicBezTo>
                  <a:pt x="70312" y="788092"/>
                  <a:pt x="68925" y="809925"/>
                  <a:pt x="64655" y="831273"/>
                </a:cubicBezTo>
                <a:cubicBezTo>
                  <a:pt x="62746" y="840820"/>
                  <a:pt x="58093" y="849621"/>
                  <a:pt x="55418" y="858982"/>
                </a:cubicBezTo>
                <a:cubicBezTo>
                  <a:pt x="51931" y="871188"/>
                  <a:pt x="49669" y="883721"/>
                  <a:pt x="46182" y="895927"/>
                </a:cubicBezTo>
                <a:cubicBezTo>
                  <a:pt x="43507" y="905289"/>
                  <a:pt x="39744" y="914311"/>
                  <a:pt x="36946" y="923637"/>
                </a:cubicBezTo>
                <a:cubicBezTo>
                  <a:pt x="30505" y="945106"/>
                  <a:pt x="24631" y="966740"/>
                  <a:pt x="18473" y="988291"/>
                </a:cubicBezTo>
                <a:cubicBezTo>
                  <a:pt x="15394" y="1019079"/>
                  <a:pt x="12852" y="1049925"/>
                  <a:pt x="9237" y="1080655"/>
                </a:cubicBezTo>
                <a:cubicBezTo>
                  <a:pt x="6693" y="1102276"/>
                  <a:pt x="0" y="1123539"/>
                  <a:pt x="0" y="1145309"/>
                </a:cubicBezTo>
                <a:cubicBezTo>
                  <a:pt x="0" y="1234647"/>
                  <a:pt x="2385" y="1324089"/>
                  <a:pt x="9237" y="1413164"/>
                </a:cubicBezTo>
                <a:cubicBezTo>
                  <a:pt x="13013" y="1462257"/>
                  <a:pt x="29263" y="1514419"/>
                  <a:pt x="46182" y="1560946"/>
                </a:cubicBezTo>
                <a:cubicBezTo>
                  <a:pt x="51848" y="1576527"/>
                  <a:pt x="58497" y="1591733"/>
                  <a:pt x="64655" y="1607127"/>
                </a:cubicBezTo>
                <a:cubicBezTo>
                  <a:pt x="67734" y="1622521"/>
                  <a:pt x="71083" y="1637863"/>
                  <a:pt x="73891" y="1653309"/>
                </a:cubicBezTo>
                <a:cubicBezTo>
                  <a:pt x="77241" y="1671734"/>
                  <a:pt x="78199" y="1690659"/>
                  <a:pt x="83127" y="1708727"/>
                </a:cubicBezTo>
                <a:cubicBezTo>
                  <a:pt x="87489" y="1724723"/>
                  <a:pt x="97045" y="1738967"/>
                  <a:pt x="101600" y="1754909"/>
                </a:cubicBezTo>
                <a:cubicBezTo>
                  <a:pt x="109398" y="1782202"/>
                  <a:pt x="113690" y="1810379"/>
                  <a:pt x="120073" y="1838037"/>
                </a:cubicBezTo>
                <a:cubicBezTo>
                  <a:pt x="122927" y="1850406"/>
                  <a:pt x="124427" y="1863264"/>
                  <a:pt x="129309" y="1874982"/>
                </a:cubicBezTo>
                <a:cubicBezTo>
                  <a:pt x="139900" y="1900401"/>
                  <a:pt x="157547" y="1922748"/>
                  <a:pt x="166255" y="1948873"/>
                </a:cubicBezTo>
                <a:cubicBezTo>
                  <a:pt x="176617" y="1979962"/>
                  <a:pt x="175701" y="1981567"/>
                  <a:pt x="193964" y="2013527"/>
                </a:cubicBezTo>
                <a:cubicBezTo>
                  <a:pt x="199472" y="2023165"/>
                  <a:pt x="206434" y="2031899"/>
                  <a:pt x="212437" y="2041237"/>
                </a:cubicBezTo>
                <a:cubicBezTo>
                  <a:pt x="234144" y="2075004"/>
                  <a:pt x="255384" y="2109070"/>
                  <a:pt x="277091" y="2142837"/>
                </a:cubicBezTo>
                <a:cubicBezTo>
                  <a:pt x="308410" y="2191556"/>
                  <a:pt x="285236" y="2153696"/>
                  <a:pt x="332509" y="2216727"/>
                </a:cubicBezTo>
                <a:cubicBezTo>
                  <a:pt x="339170" y="2225608"/>
                  <a:pt x="343132" y="2236587"/>
                  <a:pt x="350982" y="2244437"/>
                </a:cubicBezTo>
                <a:cubicBezTo>
                  <a:pt x="364922" y="2258377"/>
                  <a:pt x="381770" y="2269067"/>
                  <a:pt x="397164" y="2281382"/>
                </a:cubicBezTo>
                <a:cubicBezTo>
                  <a:pt x="436796" y="2360644"/>
                  <a:pt x="391124" y="2284577"/>
                  <a:pt x="443346" y="2336800"/>
                </a:cubicBezTo>
                <a:cubicBezTo>
                  <a:pt x="451195" y="2344649"/>
                  <a:pt x="453464" y="2357199"/>
                  <a:pt x="461818" y="2364509"/>
                </a:cubicBezTo>
                <a:cubicBezTo>
                  <a:pt x="478527" y="2379129"/>
                  <a:pt x="499282" y="2388397"/>
                  <a:pt x="517237" y="2401455"/>
                </a:cubicBezTo>
                <a:cubicBezTo>
                  <a:pt x="533180" y="2413050"/>
                  <a:pt x="546629" y="2428068"/>
                  <a:pt x="563418" y="2438400"/>
                </a:cubicBezTo>
                <a:cubicBezTo>
                  <a:pt x="672632" y="2505609"/>
                  <a:pt x="601775" y="2457478"/>
                  <a:pt x="665018" y="2484582"/>
                </a:cubicBezTo>
                <a:cubicBezTo>
                  <a:pt x="746336" y="2519432"/>
                  <a:pt x="653606" y="2487149"/>
                  <a:pt x="748146" y="2521527"/>
                </a:cubicBezTo>
                <a:cubicBezTo>
                  <a:pt x="766446" y="2528181"/>
                  <a:pt x="784357" y="2536799"/>
                  <a:pt x="803564" y="2540000"/>
                </a:cubicBezTo>
                <a:cubicBezTo>
                  <a:pt x="822037" y="2543079"/>
                  <a:pt x="840618" y="2545564"/>
                  <a:pt x="858982" y="2549237"/>
                </a:cubicBezTo>
                <a:cubicBezTo>
                  <a:pt x="871429" y="2551727"/>
                  <a:pt x="883479" y="2555984"/>
                  <a:pt x="895927" y="2558473"/>
                </a:cubicBezTo>
                <a:cubicBezTo>
                  <a:pt x="914291" y="2562146"/>
                  <a:pt x="932920" y="2564359"/>
                  <a:pt x="951346" y="2567709"/>
                </a:cubicBezTo>
                <a:cubicBezTo>
                  <a:pt x="966791" y="2570517"/>
                  <a:pt x="981856" y="2576024"/>
                  <a:pt x="997527" y="2576946"/>
                </a:cubicBezTo>
                <a:cubicBezTo>
                  <a:pt x="1086711" y="2582192"/>
                  <a:pt x="1176132" y="2582215"/>
                  <a:pt x="1265382" y="2586182"/>
                </a:cubicBezTo>
                <a:cubicBezTo>
                  <a:pt x="1314690" y="2588373"/>
                  <a:pt x="1363903" y="2592339"/>
                  <a:pt x="1413164" y="2595418"/>
                </a:cubicBezTo>
                <a:cubicBezTo>
                  <a:pt x="1434715" y="2598497"/>
                  <a:pt x="1456053" y="2605150"/>
                  <a:pt x="1477818" y="2604655"/>
                </a:cubicBezTo>
                <a:cubicBezTo>
                  <a:pt x="1783383" y="2597711"/>
                  <a:pt x="1714325" y="2612491"/>
                  <a:pt x="1856509" y="2576946"/>
                </a:cubicBezTo>
                <a:cubicBezTo>
                  <a:pt x="1871903" y="2564631"/>
                  <a:pt x="1886748" y="2551595"/>
                  <a:pt x="1902691" y="2540000"/>
                </a:cubicBezTo>
                <a:cubicBezTo>
                  <a:pt x="1920646" y="2526942"/>
                  <a:pt x="1958109" y="2503055"/>
                  <a:pt x="1958109" y="2503055"/>
                </a:cubicBezTo>
                <a:cubicBezTo>
                  <a:pt x="1964267" y="2493819"/>
                  <a:pt x="1970130" y="2484379"/>
                  <a:pt x="1976582" y="2475346"/>
                </a:cubicBezTo>
                <a:cubicBezTo>
                  <a:pt x="1985530" y="2462819"/>
                  <a:pt x="1997407" y="2452169"/>
                  <a:pt x="2004291" y="2438400"/>
                </a:cubicBezTo>
                <a:cubicBezTo>
                  <a:pt x="2013536" y="2419910"/>
                  <a:pt x="2018128" y="2359945"/>
                  <a:pt x="2022764" y="2346037"/>
                </a:cubicBezTo>
                <a:cubicBezTo>
                  <a:pt x="2026275" y="2335506"/>
                  <a:pt x="2036273" y="2328256"/>
                  <a:pt x="2041237" y="2318327"/>
                </a:cubicBezTo>
                <a:cubicBezTo>
                  <a:pt x="2048651" y="2303498"/>
                  <a:pt x="2052976" y="2287297"/>
                  <a:pt x="2059709" y="2272146"/>
                </a:cubicBezTo>
                <a:cubicBezTo>
                  <a:pt x="2065301" y="2259564"/>
                  <a:pt x="2072758" y="2247856"/>
                  <a:pt x="2078182" y="2235200"/>
                </a:cubicBezTo>
                <a:cubicBezTo>
                  <a:pt x="2082017" y="2226251"/>
                  <a:pt x="2083064" y="2216199"/>
                  <a:pt x="2087418" y="2207491"/>
                </a:cubicBezTo>
                <a:cubicBezTo>
                  <a:pt x="2128549" y="2125227"/>
                  <a:pt x="2103942" y="2198170"/>
                  <a:pt x="2133600" y="2115127"/>
                </a:cubicBezTo>
                <a:cubicBezTo>
                  <a:pt x="2143424" y="2087621"/>
                  <a:pt x="2154225" y="2060336"/>
                  <a:pt x="2161309" y="2032000"/>
                </a:cubicBezTo>
                <a:cubicBezTo>
                  <a:pt x="2164388" y="2019685"/>
                  <a:pt x="2166532" y="2007098"/>
                  <a:pt x="2170546" y="1995055"/>
                </a:cubicBezTo>
                <a:cubicBezTo>
                  <a:pt x="2175789" y="1979326"/>
                  <a:pt x="2183352" y="1964455"/>
                  <a:pt x="2189018" y="1948873"/>
                </a:cubicBezTo>
                <a:cubicBezTo>
                  <a:pt x="2195672" y="1930573"/>
                  <a:pt x="2207491" y="1893455"/>
                  <a:pt x="2207491" y="1893455"/>
                </a:cubicBezTo>
                <a:cubicBezTo>
                  <a:pt x="2211614" y="1835738"/>
                  <a:pt x="2204369" y="1786823"/>
                  <a:pt x="2225964" y="1736437"/>
                </a:cubicBezTo>
                <a:cubicBezTo>
                  <a:pt x="2231388" y="1723781"/>
                  <a:pt x="2238279" y="1711806"/>
                  <a:pt x="2244437" y="1699491"/>
                </a:cubicBezTo>
                <a:cubicBezTo>
                  <a:pt x="2247516" y="1687176"/>
                  <a:pt x="2250186" y="1674752"/>
                  <a:pt x="2253673" y="1662546"/>
                </a:cubicBezTo>
                <a:cubicBezTo>
                  <a:pt x="2256348" y="1653185"/>
                  <a:pt x="2261167" y="1644416"/>
                  <a:pt x="2262909" y="1634837"/>
                </a:cubicBezTo>
                <a:cubicBezTo>
                  <a:pt x="2283797" y="1519954"/>
                  <a:pt x="2260201" y="1596784"/>
                  <a:pt x="2281382" y="1533237"/>
                </a:cubicBezTo>
                <a:cubicBezTo>
                  <a:pt x="2284461" y="1508607"/>
                  <a:pt x="2285037" y="1483532"/>
                  <a:pt x="2290618" y="1459346"/>
                </a:cubicBezTo>
                <a:cubicBezTo>
                  <a:pt x="2294346" y="1443191"/>
                  <a:pt x="2303848" y="1428893"/>
                  <a:pt x="2309091" y="1413164"/>
                </a:cubicBezTo>
                <a:cubicBezTo>
                  <a:pt x="2313105" y="1401121"/>
                  <a:pt x="2315248" y="1388533"/>
                  <a:pt x="2318327" y="1376218"/>
                </a:cubicBezTo>
                <a:cubicBezTo>
                  <a:pt x="2315248" y="1320800"/>
                  <a:pt x="2314116" y="1265240"/>
                  <a:pt x="2309091" y="1209964"/>
                </a:cubicBezTo>
                <a:cubicBezTo>
                  <a:pt x="2307942" y="1197322"/>
                  <a:pt x="2305532" y="1184372"/>
                  <a:pt x="2299855" y="1173018"/>
                </a:cubicBezTo>
                <a:cubicBezTo>
                  <a:pt x="2292971" y="1159249"/>
                  <a:pt x="2283031" y="1146958"/>
                  <a:pt x="2272146" y="1136073"/>
                </a:cubicBezTo>
                <a:cubicBezTo>
                  <a:pt x="2255143" y="1119070"/>
                  <a:pt x="2235200" y="1105285"/>
                  <a:pt x="2216727" y="1089891"/>
                </a:cubicBezTo>
                <a:cubicBezTo>
                  <a:pt x="2151444" y="981086"/>
                  <a:pt x="2228459" y="1090711"/>
                  <a:pt x="2152073" y="1025237"/>
                </a:cubicBezTo>
                <a:cubicBezTo>
                  <a:pt x="2068141" y="953295"/>
                  <a:pt x="2181031" y="1016625"/>
                  <a:pt x="2087418" y="969818"/>
                </a:cubicBezTo>
                <a:cubicBezTo>
                  <a:pt x="2056279" y="923108"/>
                  <a:pt x="2085850" y="955179"/>
                  <a:pt x="2041237" y="932873"/>
                </a:cubicBezTo>
                <a:cubicBezTo>
                  <a:pt x="2025180" y="924845"/>
                  <a:pt x="2011112" y="913193"/>
                  <a:pt x="1995055" y="905164"/>
                </a:cubicBezTo>
                <a:cubicBezTo>
                  <a:pt x="1972963" y="894118"/>
                  <a:pt x="1945148" y="885449"/>
                  <a:pt x="1921164" y="877455"/>
                </a:cubicBezTo>
                <a:cubicBezTo>
                  <a:pt x="1902691" y="865140"/>
                  <a:pt x="1883507" y="853830"/>
                  <a:pt x="1865746" y="840509"/>
                </a:cubicBezTo>
                <a:lnTo>
                  <a:pt x="1791855" y="785091"/>
                </a:lnTo>
                <a:cubicBezTo>
                  <a:pt x="1785697" y="772776"/>
                  <a:pt x="1780213" y="760100"/>
                  <a:pt x="1773382" y="748146"/>
                </a:cubicBezTo>
                <a:cubicBezTo>
                  <a:pt x="1767874" y="738508"/>
                  <a:pt x="1759417" y="730581"/>
                  <a:pt x="1754909" y="720437"/>
                </a:cubicBezTo>
                <a:cubicBezTo>
                  <a:pt x="1747001" y="702643"/>
                  <a:pt x="1753854" y="673726"/>
                  <a:pt x="1736437" y="665018"/>
                </a:cubicBezTo>
                <a:cubicBezTo>
                  <a:pt x="1688137" y="640869"/>
                  <a:pt x="1712849" y="649886"/>
                  <a:pt x="1662546" y="637309"/>
                </a:cubicBezTo>
                <a:cubicBezTo>
                  <a:pt x="1647152" y="628073"/>
                  <a:pt x="1631071" y="619895"/>
                  <a:pt x="1616364" y="609600"/>
                </a:cubicBezTo>
                <a:cubicBezTo>
                  <a:pt x="1600214" y="598295"/>
                  <a:pt x="1585953" y="584483"/>
                  <a:pt x="1570182" y="572655"/>
                </a:cubicBezTo>
                <a:cubicBezTo>
                  <a:pt x="1561301" y="565995"/>
                  <a:pt x="1551709" y="560340"/>
                  <a:pt x="1542473" y="554182"/>
                </a:cubicBezTo>
                <a:cubicBezTo>
                  <a:pt x="1536315" y="541867"/>
                  <a:pt x="1532815" y="527814"/>
                  <a:pt x="1524000" y="517237"/>
                </a:cubicBezTo>
                <a:cubicBezTo>
                  <a:pt x="1516893" y="508709"/>
                  <a:pt x="1502743" y="507797"/>
                  <a:pt x="1496291" y="498764"/>
                </a:cubicBezTo>
                <a:cubicBezTo>
                  <a:pt x="1489387" y="489098"/>
                  <a:pt x="1474144" y="441560"/>
                  <a:pt x="1468582" y="424873"/>
                </a:cubicBezTo>
                <a:cubicBezTo>
                  <a:pt x="1465503" y="391006"/>
                  <a:pt x="1461182" y="357230"/>
                  <a:pt x="1459346" y="323273"/>
                </a:cubicBezTo>
                <a:cubicBezTo>
                  <a:pt x="1455022" y="243282"/>
                  <a:pt x="1461438" y="162430"/>
                  <a:pt x="1450109" y="83127"/>
                </a:cubicBezTo>
                <a:cubicBezTo>
                  <a:pt x="1448539" y="72138"/>
                  <a:pt x="1433032" y="67845"/>
                  <a:pt x="1422400" y="64655"/>
                </a:cubicBezTo>
                <a:cubicBezTo>
                  <a:pt x="1401548" y="58399"/>
                  <a:pt x="1379502" y="56209"/>
                  <a:pt x="1357746" y="55418"/>
                </a:cubicBezTo>
                <a:cubicBezTo>
                  <a:pt x="1210030" y="50046"/>
                  <a:pt x="1062182" y="49261"/>
                  <a:pt x="914400" y="46182"/>
                </a:cubicBezTo>
                <a:cubicBezTo>
                  <a:pt x="908242" y="36946"/>
                  <a:pt x="900891" y="28402"/>
                  <a:pt x="895927" y="18473"/>
                </a:cubicBezTo>
                <a:cubicBezTo>
                  <a:pt x="891573" y="9765"/>
                  <a:pt x="872836" y="3079"/>
                  <a:pt x="868218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ja-JP" altLang="en-US" b="1" dirty="0">
                <a:solidFill>
                  <a:schemeClr val="tx1"/>
                </a:solidFill>
              </a:rPr>
              <a:t>要素</a:t>
            </a:r>
            <a:r>
              <a:rPr lang="en-US" altLang="ja-JP" b="1" dirty="0">
                <a:solidFill>
                  <a:schemeClr val="tx1"/>
                </a:solidFill>
              </a:rPr>
              <a:t>1</a:t>
            </a:r>
            <a:endParaRPr kumimoji="1" lang="ja-JP" altLang="en-US" b="1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F3E17D94-9CBA-423D-87AB-43A07A6AA0E6}"/>
              </a:ext>
            </a:extLst>
          </p:cNvPr>
          <p:cNvSpPr/>
          <p:nvPr/>
        </p:nvSpPr>
        <p:spPr>
          <a:xfrm>
            <a:off x="295564" y="492082"/>
            <a:ext cx="6816436" cy="123110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ja-JP" altLang="en-US" sz="2800" b="1" dirty="0"/>
              <a:t>可視化重要度</a:t>
            </a:r>
            <a:r>
              <a:rPr lang="en-US" altLang="ja-JP" sz="2800" b="1" dirty="0"/>
              <a:t>(</a:t>
            </a:r>
            <a:r>
              <a:rPr lang="ja-JP" altLang="en-US" sz="2800" b="1" dirty="0"/>
              <a:t>わかりやすくしたい順</a:t>
            </a:r>
            <a:r>
              <a:rPr lang="en-US" altLang="ja-JP" sz="2800" b="1" dirty="0"/>
              <a:t>)</a:t>
            </a:r>
            <a:br>
              <a:rPr lang="en-US" altLang="ja-JP" sz="2800" b="1" dirty="0"/>
            </a:br>
            <a:br>
              <a:rPr lang="en-US" altLang="ja-JP" sz="2800" b="1" dirty="0"/>
            </a:br>
            <a:r>
              <a:rPr lang="ja-JP" altLang="en-US" b="1" dirty="0"/>
              <a:t>テスト範囲</a:t>
            </a:r>
            <a:r>
              <a:rPr lang="en-US" altLang="ja-JP" b="1" dirty="0"/>
              <a:t>&gt;float time&gt;</a:t>
            </a:r>
            <a:r>
              <a:rPr lang="ja-JP" altLang="en-US" b="1" dirty="0"/>
              <a:t>理解度</a:t>
            </a:r>
            <a:r>
              <a:rPr lang="en-US" altLang="ja-JP" b="1" dirty="0"/>
              <a:t>&gt;</a:t>
            </a:r>
            <a:r>
              <a:rPr lang="ja-JP" altLang="en-US" b="1" dirty="0"/>
              <a:t>学年</a:t>
            </a:r>
            <a:endParaRPr lang="en-US" altLang="ja-JP" b="1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F823C52-2B0E-457D-A724-88BBF3CA5112}"/>
              </a:ext>
            </a:extLst>
          </p:cNvPr>
          <p:cNvSpPr txBox="1"/>
          <p:nvPr/>
        </p:nvSpPr>
        <p:spPr>
          <a:xfrm>
            <a:off x="295564" y="2161310"/>
            <a:ext cx="1261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/>
              <a:t>実装例</a:t>
            </a:r>
          </a:p>
        </p:txBody>
      </p:sp>
      <p:sp>
        <p:nvSpPr>
          <p:cNvPr id="5" name="フローチャート: 結合子 4">
            <a:extLst>
              <a:ext uri="{FF2B5EF4-FFF2-40B4-BE49-F238E27FC236}">
                <a16:creationId xmlns:a16="http://schemas.microsoft.com/office/drawing/2014/main" id="{8A5038A7-B1C0-4FA0-9474-C0B7519EB667}"/>
              </a:ext>
            </a:extLst>
          </p:cNvPr>
          <p:cNvSpPr/>
          <p:nvPr/>
        </p:nvSpPr>
        <p:spPr>
          <a:xfrm>
            <a:off x="3541585" y="3338628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フローチャート: 結合子 5">
            <a:extLst>
              <a:ext uri="{FF2B5EF4-FFF2-40B4-BE49-F238E27FC236}">
                <a16:creationId xmlns:a16="http://schemas.microsoft.com/office/drawing/2014/main" id="{FC57E299-21F0-4E4E-9C58-BF5A1C135777}"/>
              </a:ext>
            </a:extLst>
          </p:cNvPr>
          <p:cNvSpPr/>
          <p:nvPr/>
        </p:nvSpPr>
        <p:spPr>
          <a:xfrm>
            <a:off x="3063536" y="4206846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ローチャート: 結合子 6">
            <a:extLst>
              <a:ext uri="{FF2B5EF4-FFF2-40B4-BE49-F238E27FC236}">
                <a16:creationId xmlns:a16="http://schemas.microsoft.com/office/drawing/2014/main" id="{99A8AF05-EC64-4A7C-861E-56B55A41E21D}"/>
              </a:ext>
            </a:extLst>
          </p:cNvPr>
          <p:cNvSpPr/>
          <p:nvPr/>
        </p:nvSpPr>
        <p:spPr>
          <a:xfrm>
            <a:off x="3979192" y="4099001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ED3F52E5-7F25-4DB1-93CE-80C6720CCC40}"/>
              </a:ext>
            </a:extLst>
          </p:cNvPr>
          <p:cNvSpPr txBox="1"/>
          <p:nvPr/>
        </p:nvSpPr>
        <p:spPr>
          <a:xfrm>
            <a:off x="1925781" y="2257862"/>
            <a:ext cx="101692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/>
              <a:t>例</a:t>
            </a:r>
            <a:r>
              <a:rPr lang="en-US" altLang="ja-JP" b="1" dirty="0"/>
              <a:t>4</a:t>
            </a:r>
            <a:r>
              <a:rPr lang="ja-JP" altLang="en-US" b="1" dirty="0"/>
              <a:t>：ノードをカテゴリで分け，枠で囲む</a:t>
            </a:r>
            <a:endParaRPr lang="en-US" altLang="ja-JP" b="1" dirty="0"/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7963F0C7-424F-4FED-91C2-5181369AEF4E}"/>
              </a:ext>
            </a:extLst>
          </p:cNvPr>
          <p:cNvSpPr txBox="1"/>
          <p:nvPr/>
        </p:nvSpPr>
        <p:spPr>
          <a:xfrm>
            <a:off x="6848715" y="2176302"/>
            <a:ext cx="5047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b="1" dirty="0"/>
              <a:t>例</a:t>
            </a:r>
            <a:r>
              <a:rPr lang="en-US" altLang="ja-JP" b="1" dirty="0"/>
              <a:t>5</a:t>
            </a:r>
            <a:r>
              <a:rPr lang="ja-JP" altLang="en-US" b="1" dirty="0"/>
              <a:t>：！マークをつける</a:t>
            </a:r>
            <a:br>
              <a:rPr lang="en-US" altLang="ja-JP" b="1" dirty="0"/>
            </a:br>
            <a:r>
              <a:rPr lang="en-US" altLang="ja-JP" b="1" dirty="0"/>
              <a:t>	float</a:t>
            </a:r>
            <a:r>
              <a:rPr lang="ja-JP" altLang="en-US" b="1" dirty="0"/>
              <a:t>に閾値をつけ，下回った場合</a:t>
            </a:r>
            <a:endParaRPr lang="en-US" altLang="ja-JP" b="1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C15198F0-65DF-44E7-8B7C-B7A0449D462F}"/>
              </a:ext>
            </a:extLst>
          </p:cNvPr>
          <p:cNvSpPr txBox="1"/>
          <p:nvPr/>
        </p:nvSpPr>
        <p:spPr>
          <a:xfrm>
            <a:off x="10209498" y="6103870"/>
            <a:ext cx="129234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800" b="1" dirty="0"/>
              <a:t>他 </a:t>
            </a:r>
            <a:r>
              <a:rPr kumimoji="1" lang="en-US" altLang="ja-JP" sz="2800" b="1" dirty="0"/>
              <a:t>etc.</a:t>
            </a:r>
            <a:endParaRPr kumimoji="1" lang="ja-JP" altLang="en-US" sz="2800" b="1" dirty="0"/>
          </a:p>
        </p:txBody>
      </p:sp>
      <p:sp>
        <p:nvSpPr>
          <p:cNvPr id="13" name="フローチャート: 結合子 12">
            <a:extLst>
              <a:ext uri="{FF2B5EF4-FFF2-40B4-BE49-F238E27FC236}">
                <a16:creationId xmlns:a16="http://schemas.microsoft.com/office/drawing/2014/main" id="{0A79FEE4-A7C1-4234-A0C3-658B75F5E49C}"/>
              </a:ext>
            </a:extLst>
          </p:cNvPr>
          <p:cNvSpPr/>
          <p:nvPr/>
        </p:nvSpPr>
        <p:spPr>
          <a:xfrm>
            <a:off x="8498575" y="3395300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4" name="フローチャート: 結合子 13">
            <a:extLst>
              <a:ext uri="{FF2B5EF4-FFF2-40B4-BE49-F238E27FC236}">
                <a16:creationId xmlns:a16="http://schemas.microsoft.com/office/drawing/2014/main" id="{7B873646-37C1-4226-BD57-B0438347E093}"/>
              </a:ext>
            </a:extLst>
          </p:cNvPr>
          <p:cNvSpPr/>
          <p:nvPr/>
        </p:nvSpPr>
        <p:spPr>
          <a:xfrm>
            <a:off x="7981339" y="4366244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5" name="フローチャート: 結合子 14">
            <a:extLst>
              <a:ext uri="{FF2B5EF4-FFF2-40B4-BE49-F238E27FC236}">
                <a16:creationId xmlns:a16="http://schemas.microsoft.com/office/drawing/2014/main" id="{9B26E818-ED78-4570-9E35-A590CBE68B9E}"/>
              </a:ext>
            </a:extLst>
          </p:cNvPr>
          <p:cNvSpPr/>
          <p:nvPr/>
        </p:nvSpPr>
        <p:spPr>
          <a:xfrm>
            <a:off x="9281292" y="4295010"/>
            <a:ext cx="529970" cy="52322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" name="爆発: 8 pt 15">
            <a:extLst>
              <a:ext uri="{FF2B5EF4-FFF2-40B4-BE49-F238E27FC236}">
                <a16:creationId xmlns:a16="http://schemas.microsoft.com/office/drawing/2014/main" id="{DF337169-17EA-4972-8E9C-8408FC9BE0D1}"/>
              </a:ext>
            </a:extLst>
          </p:cNvPr>
          <p:cNvSpPr/>
          <p:nvPr/>
        </p:nvSpPr>
        <p:spPr>
          <a:xfrm>
            <a:off x="8209379" y="4433617"/>
            <a:ext cx="529970" cy="523220"/>
          </a:xfrm>
          <a:prstGeom prst="irregularSeal1">
            <a:avLst/>
          </a:prstGeom>
          <a:solidFill>
            <a:schemeClr val="accent4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b="1" dirty="0">
                <a:solidFill>
                  <a:srgbClr val="FF0000"/>
                </a:solidFill>
              </a:rPr>
              <a:t>！</a:t>
            </a:r>
            <a:endParaRPr kumimoji="1" lang="ja-JP" altLang="en-US" dirty="0">
              <a:solidFill>
                <a:srgbClr val="FF0000"/>
              </a:solidFill>
            </a:endParaRPr>
          </a:p>
        </p:txBody>
      </p:sp>
      <p:cxnSp>
        <p:nvCxnSpPr>
          <p:cNvPr id="18" name="直線矢印コネクタ 17">
            <a:extLst>
              <a:ext uri="{FF2B5EF4-FFF2-40B4-BE49-F238E27FC236}">
                <a16:creationId xmlns:a16="http://schemas.microsoft.com/office/drawing/2014/main" id="{F1B2E7E2-EF25-4B74-B39C-3100CDB1604E}"/>
              </a:ext>
            </a:extLst>
          </p:cNvPr>
          <p:cNvCxnSpPr>
            <a:stCxn id="13" idx="5"/>
            <a:endCxn id="15" idx="1"/>
          </p:cNvCxnSpPr>
          <p:nvPr/>
        </p:nvCxnSpPr>
        <p:spPr>
          <a:xfrm>
            <a:off x="8950933" y="3841896"/>
            <a:ext cx="407971" cy="5297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線矢印コネクタ 19">
            <a:extLst>
              <a:ext uri="{FF2B5EF4-FFF2-40B4-BE49-F238E27FC236}">
                <a16:creationId xmlns:a16="http://schemas.microsoft.com/office/drawing/2014/main" id="{DBA23950-F011-457A-A3C8-F52BFD8A68B1}"/>
              </a:ext>
            </a:extLst>
          </p:cNvPr>
          <p:cNvCxnSpPr>
            <a:cxnSpLocks/>
            <a:stCxn id="13" idx="3"/>
          </p:cNvCxnSpPr>
          <p:nvPr/>
        </p:nvCxnSpPr>
        <p:spPr>
          <a:xfrm flipH="1">
            <a:off x="8377382" y="3841896"/>
            <a:ext cx="198805" cy="56095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>
            <a:extLst>
              <a:ext uri="{FF2B5EF4-FFF2-40B4-BE49-F238E27FC236}">
                <a16:creationId xmlns:a16="http://schemas.microsoft.com/office/drawing/2014/main" id="{BB6660F3-23A1-49CE-877F-94FC8C471847}"/>
              </a:ext>
            </a:extLst>
          </p:cNvPr>
          <p:cNvCxnSpPr>
            <a:cxnSpLocks/>
            <a:stCxn id="5" idx="5"/>
            <a:endCxn id="7" idx="0"/>
          </p:cNvCxnSpPr>
          <p:nvPr/>
        </p:nvCxnSpPr>
        <p:spPr>
          <a:xfrm>
            <a:off x="3993943" y="3785224"/>
            <a:ext cx="250234" cy="31377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線矢印コネクタ 26">
            <a:extLst>
              <a:ext uri="{FF2B5EF4-FFF2-40B4-BE49-F238E27FC236}">
                <a16:creationId xmlns:a16="http://schemas.microsoft.com/office/drawing/2014/main" id="{D3A673E8-8855-401B-A144-B819D7820B2D}"/>
              </a:ext>
            </a:extLst>
          </p:cNvPr>
          <p:cNvCxnSpPr>
            <a:endCxn id="6" idx="6"/>
          </p:cNvCxnSpPr>
          <p:nvPr/>
        </p:nvCxnSpPr>
        <p:spPr>
          <a:xfrm flipH="1">
            <a:off x="3593506" y="4360611"/>
            <a:ext cx="385686" cy="1078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728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 2">
            <a:extLst>
              <a:ext uri="{FF2B5EF4-FFF2-40B4-BE49-F238E27FC236}">
                <a16:creationId xmlns:a16="http://schemas.microsoft.com/office/drawing/2014/main" id="{580AD0D9-6B6C-40ED-9D92-14A5883795C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690849"/>
              </p:ext>
            </p:extLst>
          </p:nvPr>
        </p:nvGraphicFramePr>
        <p:xfrm>
          <a:off x="387926" y="3721484"/>
          <a:ext cx="7749309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3309">
                  <a:extLst>
                    <a:ext uri="{9D8B030D-6E8A-4147-A177-3AD203B41FA5}">
                      <a16:colId xmlns:a16="http://schemas.microsoft.com/office/drawing/2014/main" val="114020116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223233120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82519653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407069580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110931860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00273883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7184403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単元番号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8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680322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1111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5894659"/>
                  </a:ext>
                </a:extLst>
              </a:tr>
            </a:tbl>
          </a:graphicData>
        </a:graphic>
      </p:graphicFrame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A864A01A-45F2-4A98-88FA-5D359A023D9B}"/>
              </a:ext>
            </a:extLst>
          </p:cNvPr>
          <p:cNvSpPr txBox="1"/>
          <p:nvPr/>
        </p:nvSpPr>
        <p:spPr>
          <a:xfrm>
            <a:off x="866611" y="4432566"/>
            <a:ext cx="27616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1</a:t>
            </a:r>
            <a:r>
              <a:rPr kumimoji="1" lang="ja-JP" altLang="en-US" dirty="0"/>
              <a:t>がテスト範囲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175FE38E-4AD9-4A65-99B5-A8A9998A725E}"/>
              </a:ext>
            </a:extLst>
          </p:cNvPr>
          <p:cNvSpPr txBox="1"/>
          <p:nvPr/>
        </p:nvSpPr>
        <p:spPr>
          <a:xfrm>
            <a:off x="7003923" y="5634837"/>
            <a:ext cx="3574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/>
              <a:t>4:</a:t>
            </a:r>
            <a:r>
              <a:rPr kumimoji="1" lang="ja-JP" altLang="en-US" dirty="0"/>
              <a:t>秀</a:t>
            </a:r>
            <a:r>
              <a:rPr kumimoji="1" lang="en-US" altLang="ja-JP" dirty="0"/>
              <a:t>,3:</a:t>
            </a:r>
            <a:r>
              <a:rPr kumimoji="1" lang="ja-JP" altLang="en-US" dirty="0"/>
              <a:t>優</a:t>
            </a:r>
            <a:r>
              <a:rPr kumimoji="1" lang="en-US" altLang="ja-JP" dirty="0"/>
              <a:t>,2:</a:t>
            </a:r>
            <a:r>
              <a:rPr kumimoji="1" lang="ja-JP" altLang="en-US" dirty="0"/>
              <a:t>良</a:t>
            </a:r>
            <a:r>
              <a:rPr kumimoji="1" lang="en-US" altLang="ja-JP" dirty="0"/>
              <a:t>,</a:t>
            </a:r>
          </a:p>
          <a:p>
            <a:r>
              <a:rPr kumimoji="1" lang="en-US" altLang="ja-JP" dirty="0"/>
              <a:t>1:</a:t>
            </a:r>
            <a:r>
              <a:rPr kumimoji="1" lang="ja-JP" altLang="en-US" dirty="0"/>
              <a:t>可</a:t>
            </a:r>
            <a:r>
              <a:rPr kumimoji="1" lang="en-US" altLang="ja-JP" dirty="0"/>
              <a:t>,0:</a:t>
            </a:r>
            <a:r>
              <a:rPr kumimoji="1" lang="ja-JP" altLang="en-US" dirty="0"/>
              <a:t>不可</a:t>
            </a:r>
            <a:r>
              <a:rPr kumimoji="1" lang="en-US" altLang="ja-JP" dirty="0"/>
              <a:t>,-1:</a:t>
            </a:r>
            <a:r>
              <a:rPr kumimoji="1" lang="ja-JP" altLang="en-US" dirty="0"/>
              <a:t>未履修</a:t>
            </a:r>
          </a:p>
        </p:txBody>
      </p:sp>
      <p:graphicFrame>
        <p:nvGraphicFramePr>
          <p:cNvPr id="9" name="表 8">
            <a:extLst>
              <a:ext uri="{FF2B5EF4-FFF2-40B4-BE49-F238E27FC236}">
                <a16:creationId xmlns:a16="http://schemas.microsoft.com/office/drawing/2014/main" id="{CAA2FE95-6E42-40B2-A48E-4BE7E1EE66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6587767"/>
              </p:ext>
            </p:extLst>
          </p:nvPr>
        </p:nvGraphicFramePr>
        <p:xfrm>
          <a:off x="6811821" y="576832"/>
          <a:ext cx="238573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5011">
                  <a:extLst>
                    <a:ext uri="{9D8B030D-6E8A-4147-A177-3AD203B41FA5}">
                      <a16:colId xmlns:a16="http://schemas.microsoft.com/office/drawing/2014/main" val="2238419701"/>
                    </a:ext>
                  </a:extLst>
                </a:gridCol>
                <a:gridCol w="1200727">
                  <a:extLst>
                    <a:ext uri="{9D8B030D-6E8A-4147-A177-3AD203B41FA5}">
                      <a16:colId xmlns:a16="http://schemas.microsoft.com/office/drawing/2014/main" val="16806509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単元番号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1111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791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1.1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986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31.9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55292"/>
                  </a:ext>
                </a:extLst>
              </a:tr>
            </a:tbl>
          </a:graphicData>
        </a:graphic>
      </p:graphicFrame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2CEB4B6B-483F-4901-81E0-2501CEE45354}"/>
              </a:ext>
            </a:extLst>
          </p:cNvPr>
          <p:cNvSpPr txBox="1"/>
          <p:nvPr/>
        </p:nvSpPr>
        <p:spPr>
          <a:xfrm>
            <a:off x="9197559" y="406016"/>
            <a:ext cx="276167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/>
              <a:t>テスト範囲期間のみで</a:t>
            </a:r>
            <a:r>
              <a:rPr lang="en-US" altLang="ja-JP" dirty="0"/>
              <a:t>float</a:t>
            </a:r>
            <a:r>
              <a:rPr lang="ja-JP" altLang="en-US" dirty="0"/>
              <a:t>が出る</a:t>
            </a:r>
            <a:br>
              <a:rPr lang="en-US" altLang="ja-JP" dirty="0"/>
            </a:br>
            <a:r>
              <a:rPr lang="ja-JP" altLang="en-US" dirty="0"/>
              <a:t>小さいほど遅れた時の危険度が高い</a:t>
            </a:r>
            <a:br>
              <a:rPr lang="en-US" altLang="ja-JP" dirty="0"/>
            </a:br>
            <a:br>
              <a:rPr lang="en-US" altLang="ja-JP" dirty="0"/>
            </a:br>
            <a:r>
              <a:rPr lang="en-US" altLang="ja-JP" dirty="0"/>
              <a:t>username:1111</a:t>
            </a:r>
            <a:br>
              <a:rPr lang="en-US" altLang="ja-JP" dirty="0"/>
            </a:br>
            <a:r>
              <a:rPr lang="ja-JP" altLang="en-US" dirty="0"/>
              <a:t>個人によって変化する</a:t>
            </a:r>
            <a:endParaRPr kumimoji="1" lang="ja-JP" altLang="en-US" dirty="0"/>
          </a:p>
        </p:txBody>
      </p:sp>
      <p:graphicFrame>
        <p:nvGraphicFramePr>
          <p:cNvPr id="11" name="表 10">
            <a:extLst>
              <a:ext uri="{FF2B5EF4-FFF2-40B4-BE49-F238E27FC236}">
                <a16:creationId xmlns:a16="http://schemas.microsoft.com/office/drawing/2014/main" id="{F4779820-18E1-4A8E-9CE7-C28C899AD7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25711"/>
              </p:ext>
            </p:extLst>
          </p:nvPr>
        </p:nvGraphicFramePr>
        <p:xfrm>
          <a:off x="387926" y="271396"/>
          <a:ext cx="5515900" cy="2865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245">
                  <a:extLst>
                    <a:ext uri="{9D8B030D-6E8A-4147-A177-3AD203B41FA5}">
                      <a16:colId xmlns:a16="http://schemas.microsoft.com/office/drawing/2014/main" val="2238419701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1301995140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1680650978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1947182576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523678314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33376047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単元番号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学年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単元名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前単元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指導時数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ori.csv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57914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ああ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Nan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408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あい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159869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あう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Nan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94106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あえ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2,3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82552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かき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5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2379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かけ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7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6</a:t>
                      </a:r>
                      <a:endParaRPr kumimoji="1" lang="ja-JP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5858685"/>
                  </a:ext>
                </a:extLst>
              </a:tr>
            </a:tbl>
          </a:graphicData>
        </a:graphic>
      </p:graphicFrame>
      <p:graphicFrame>
        <p:nvGraphicFramePr>
          <p:cNvPr id="2" name="表 1">
            <a:extLst>
              <a:ext uri="{FF2B5EF4-FFF2-40B4-BE49-F238E27FC236}">
                <a16:creationId xmlns:a16="http://schemas.microsoft.com/office/drawing/2014/main" id="{DB00F747-A4DA-4CB4-8741-FA37F04402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19850"/>
              </p:ext>
            </p:extLst>
          </p:nvPr>
        </p:nvGraphicFramePr>
        <p:xfrm>
          <a:off x="9378149" y="3429000"/>
          <a:ext cx="1641776" cy="29332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245">
                  <a:extLst>
                    <a:ext uri="{9D8B030D-6E8A-4147-A177-3AD203B41FA5}">
                      <a16:colId xmlns:a16="http://schemas.microsoft.com/office/drawing/2014/main" val="2488081338"/>
                    </a:ext>
                  </a:extLst>
                </a:gridCol>
                <a:gridCol w="968531">
                  <a:extLst>
                    <a:ext uri="{9D8B030D-6E8A-4147-A177-3AD203B41FA5}">
                      <a16:colId xmlns:a16="http://schemas.microsoft.com/office/drawing/2014/main" val="232751303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kumimoji="1" lang="ja-JP" altLang="en-US" dirty="0"/>
                        <a:t>単元番号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1111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80806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1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4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3251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2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3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99757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3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2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1424971"/>
                  </a:ext>
                </a:extLst>
              </a:tr>
              <a:tr h="43897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4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58598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7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0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56693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solidFill>
                            <a:srgbClr val="FF0000"/>
                          </a:solidFill>
                        </a:rPr>
                        <a:t>8</a:t>
                      </a:r>
                      <a:endParaRPr kumimoji="1" lang="ja-JP" altLang="en-US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/>
                        <a:t>-1</a:t>
                      </a:r>
                      <a:endParaRPr kumimoji="1" lang="ja-JP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3152859"/>
                  </a:ext>
                </a:extLst>
              </a:tr>
            </a:tbl>
          </a:graphicData>
        </a:graphic>
      </p:graphicFrame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0CFEBC81-053D-4D90-9B7B-CAEBF04EE7E1}"/>
              </a:ext>
            </a:extLst>
          </p:cNvPr>
          <p:cNvSpPr txBox="1"/>
          <p:nvPr/>
        </p:nvSpPr>
        <p:spPr>
          <a:xfrm>
            <a:off x="318498" y="3442840"/>
            <a:ext cx="15744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Schedule.csv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93BB2B09-8A7F-417A-8C3B-7FC6AAF3A2D7}"/>
              </a:ext>
            </a:extLst>
          </p:cNvPr>
          <p:cNvSpPr txBox="1"/>
          <p:nvPr/>
        </p:nvSpPr>
        <p:spPr>
          <a:xfrm>
            <a:off x="6948754" y="2037320"/>
            <a:ext cx="10727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float.csv</a:t>
            </a:r>
            <a:endParaRPr kumimoji="1" lang="ja-JP" altLang="en-US" dirty="0"/>
          </a:p>
        </p:txBody>
      </p:sp>
      <p:sp>
        <p:nvSpPr>
          <p:cNvPr id="13" name="テキスト ボックス 12">
            <a:extLst>
              <a:ext uri="{FF2B5EF4-FFF2-40B4-BE49-F238E27FC236}">
                <a16:creationId xmlns:a16="http://schemas.microsoft.com/office/drawing/2014/main" id="{2B3BFA7D-D8F8-48B5-925F-EB684F302B6D}"/>
              </a:ext>
            </a:extLst>
          </p:cNvPr>
          <p:cNvSpPr txBox="1"/>
          <p:nvPr/>
        </p:nvSpPr>
        <p:spPr>
          <a:xfrm>
            <a:off x="9505665" y="3057735"/>
            <a:ext cx="10470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rikai.csv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92364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</TotalTime>
  <Words>433</Words>
  <Application>Microsoft Office PowerPoint</Application>
  <PresentationFormat>ワイド画面</PresentationFormat>
  <Paragraphs>104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8" baseType="lpstr">
      <vt:lpstr>游ゴシック</vt:lpstr>
      <vt:lpstr>游ゴシック Light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中市　新太</dc:creator>
  <cp:lastModifiedBy>中市　新太</cp:lastModifiedBy>
  <cp:revision>16</cp:revision>
  <dcterms:created xsi:type="dcterms:W3CDTF">2023-12-26T05:52:38Z</dcterms:created>
  <dcterms:modified xsi:type="dcterms:W3CDTF">2023-12-26T09:42:35Z</dcterms:modified>
</cp:coreProperties>
</file>